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43"/>
  </p:notesMasterIdLst>
  <p:sldIdLst>
    <p:sldId id="470" r:id="rId11"/>
    <p:sldId id="353" r:id="rId12"/>
    <p:sldId id="471" r:id="rId13"/>
    <p:sldId id="352" r:id="rId14"/>
    <p:sldId id="491" r:id="rId15"/>
    <p:sldId id="510" r:id="rId16"/>
    <p:sldId id="511" r:id="rId17"/>
    <p:sldId id="513" r:id="rId18"/>
    <p:sldId id="514" r:id="rId19"/>
    <p:sldId id="533" r:id="rId20"/>
    <p:sldId id="517" r:id="rId21"/>
    <p:sldId id="518" r:id="rId22"/>
    <p:sldId id="519" r:id="rId23"/>
    <p:sldId id="532" r:id="rId24"/>
    <p:sldId id="521" r:id="rId25"/>
    <p:sldId id="522" r:id="rId26"/>
    <p:sldId id="531" r:id="rId27"/>
    <p:sldId id="524" r:id="rId28"/>
    <p:sldId id="525" r:id="rId29"/>
    <p:sldId id="526" r:id="rId30"/>
    <p:sldId id="527" r:id="rId31"/>
    <p:sldId id="528" r:id="rId32"/>
    <p:sldId id="529" r:id="rId33"/>
    <p:sldId id="534" r:id="rId34"/>
    <p:sldId id="535" r:id="rId35"/>
    <p:sldId id="536" r:id="rId36"/>
    <p:sldId id="538" r:id="rId37"/>
    <p:sldId id="539" r:id="rId38"/>
    <p:sldId id="540" r:id="rId39"/>
    <p:sldId id="541" r:id="rId40"/>
    <p:sldId id="542" r:id="rId41"/>
    <p:sldId id="297" r:id="rId42"/>
  </p:sldIdLst>
  <p:sldSz cx="12190413" cy="6859588"/>
  <p:notesSz cx="6858000" cy="9144000"/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C990"/>
    <a:srgbClr val="004DF8"/>
    <a:srgbClr val="F80047"/>
    <a:srgbClr val="595959"/>
    <a:srgbClr val="3296A8"/>
    <a:srgbClr val="6D8AAB"/>
    <a:srgbClr val="31709C"/>
    <a:srgbClr val="7697B3"/>
    <a:srgbClr val="6FA094"/>
    <a:srgbClr val="94BC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1" autoAdjust="0"/>
    <p:restoredTop sz="97778" autoAdjust="0"/>
  </p:normalViewPr>
  <p:slideViewPr>
    <p:cSldViewPr snapToGrid="0" showGuides="1">
      <p:cViewPr varScale="1">
        <p:scale>
          <a:sx n="115" d="100"/>
          <a:sy n="115" d="100"/>
        </p:scale>
        <p:origin x="84" y="84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2018/2/6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233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160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1008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23243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2791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85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8007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9535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8309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29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8437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7241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581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3242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4538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6636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0379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9852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7050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829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5825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2062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972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2583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1867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178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4646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2018/2/6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2018/2/6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2018/2/6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06/02/2018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06/02/2018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06/02/2018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06/02/2018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06/02/2018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06/02/2018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06/02/2018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06/02/2018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2018/2/6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06/02/2018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06/02/2018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06/02/2018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06/02/2018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06/02/2018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06/02/2018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06/02/2018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06/02/2018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06/02/2018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06/02/2018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2018/2/6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06/02/2018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06/02/2018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06/02/2018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06/02/2018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06/02/2018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06/02/2018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2018/2/6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2018/2/6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2018/2/6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2018/2/6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2018/2/6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2018/2/6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2018/2/6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06/02/2018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06/02/2018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06/02/2018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06/02/2018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06/02/2018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06/02/2018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06/02/2018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06/02/2018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1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tf.org.cn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1E91C52-39CD-45BE-AB6B-2D3EF9A4D4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6" name="文本框 283">
            <a:extLst>
              <a:ext uri="{FF2B5EF4-FFF2-40B4-BE49-F238E27FC236}">
                <a16:creationId xmlns:a16="http://schemas.microsoft.com/office/drawing/2014/main" xmlns="" id="{CB835639-AF57-4B49-A529-E7535D195172}"/>
              </a:ext>
            </a:extLst>
          </p:cNvPr>
          <p:cNvSpPr txBox="1"/>
          <p:nvPr/>
        </p:nvSpPr>
        <p:spPr>
          <a:xfrm>
            <a:off x="5877494" y="3904752"/>
            <a:ext cx="16487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</a:p>
          <a:p>
            <a:endParaRPr lang="zh-CN" altLang="en-US" sz="4400" b="1" dirty="0">
              <a:solidFill>
                <a:srgbClr val="E8C99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E782942-5CC4-42CA-A6F3-90A4E2FFE99D}"/>
              </a:ext>
            </a:extLst>
          </p:cNvPr>
          <p:cNvSpPr/>
          <p:nvPr/>
        </p:nvSpPr>
        <p:spPr>
          <a:xfrm>
            <a:off x="5900386" y="0"/>
            <a:ext cx="4014686" cy="3778138"/>
          </a:xfrm>
          <a:prstGeom prst="rect">
            <a:avLst/>
          </a:prstGeom>
          <a:solidFill>
            <a:srgbClr val="E8C99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PA_MakeIt Last.mp3">
            <a:hlinkClick r:id="" action="ppaction://media"/>
            <a:extLst>
              <a:ext uri="{FF2B5EF4-FFF2-40B4-BE49-F238E27FC236}">
                <a16:creationId xmlns:a16="http://schemas.microsoft.com/office/drawing/2014/main" xmlns="" id="{6961BBB0-98FD-4FF9-8264-265C4A273E7B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765599" y="-1676722"/>
            <a:ext cx="609600" cy="609600"/>
          </a:xfrm>
          <a:prstGeom prst="rect">
            <a:avLst/>
          </a:prstGeom>
        </p:spPr>
      </p:pic>
      <p:pic>
        <p:nvPicPr>
          <p:cNvPr id="1026" name="图片 13" descr="logo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171" y="244232"/>
            <a:ext cx="3295153" cy="32320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10" name="文本框 283">
            <a:extLst>
              <a:ext uri="{FF2B5EF4-FFF2-40B4-BE49-F238E27FC236}">
                <a16:creationId xmlns:a16="http://schemas.microsoft.com/office/drawing/2014/main" xmlns="" id="{CB835639-AF57-4B49-A529-E7535D195172}"/>
              </a:ext>
            </a:extLst>
          </p:cNvPr>
          <p:cNvSpPr txBox="1"/>
          <p:nvPr/>
        </p:nvSpPr>
        <p:spPr>
          <a:xfrm>
            <a:off x="5900386" y="4628027"/>
            <a:ext cx="43405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4400" b="1" dirty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全国学会财务决算系统使用手册</a:t>
            </a:r>
          </a:p>
          <a:p>
            <a:endParaRPr lang="zh-CN" altLang="en-US" sz="4400" b="1" dirty="0">
              <a:solidFill>
                <a:srgbClr val="E8C99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4412">
        <p14:warp dir="in"/>
      </p:transition>
    </mc:Choice>
    <mc:Fallback>
      <p:transition spd="slow" advTm="44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4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0FC0F70-AC76-4EA2-86EB-0B407A4ACBB5}"/>
              </a:ext>
            </a:extLst>
          </p:cNvPr>
          <p:cNvGrpSpPr/>
          <p:nvPr/>
        </p:nvGrpSpPr>
        <p:grpSpPr>
          <a:xfrm>
            <a:off x="0" y="203350"/>
            <a:ext cx="12190413" cy="959603"/>
            <a:chOff x="0" y="416710"/>
            <a:chExt cx="12190413" cy="95960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E8C9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xmlns="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879" y="416710"/>
              <a:ext cx="3967389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>
                <a:defRPr/>
              </a:pPr>
              <a:r>
                <a:rPr lang="zh-CN" altLang="en-US" sz="3600" b="1" noProof="1" smtClean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具体填报步骤</a:t>
              </a:r>
              <a:endParaRPr lang="zh-CN" altLang="en-US" sz="3600" b="1" noProof="1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7" name="矩形 83">
            <a:extLst>
              <a:ext uri="{FF2B5EF4-FFF2-40B4-BE49-F238E27FC236}">
                <a16:creationId xmlns:a16="http://schemas.microsoft.com/office/drawing/2014/main" xmlns="" id="{E239E3EF-1241-40CE-9510-4FB051577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892" y="2426892"/>
            <a:ext cx="10293088" cy="3306004"/>
          </a:xfrm>
          <a:prstGeom prst="rect">
            <a:avLst/>
          </a:prstGeom>
          <a:noFill/>
          <a:ln w="9525" cmpd="sng">
            <a:solidFill>
              <a:srgbClr val="E8C99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E8C990"/>
              </a:solidFill>
              <a:effectLst/>
              <a:uLnTx/>
              <a:uFillTx/>
            </a:endParaRPr>
          </a:p>
        </p:txBody>
      </p:sp>
      <p:sp>
        <p:nvSpPr>
          <p:cNvPr id="9" name="TextBox 84">
            <a:extLst>
              <a:ext uri="{FF2B5EF4-FFF2-40B4-BE49-F238E27FC236}">
                <a16:creationId xmlns:a16="http://schemas.microsoft.com/office/drawing/2014/main" xmlns="" id="{2F781FF3-5020-4AEE-AE74-A5BB8B1AC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601" y="2919404"/>
            <a:ext cx="8677669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2800" b="1" dirty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特别</a:t>
            </a:r>
            <a:r>
              <a:rPr lang="zh-CN" altLang="en-US" sz="2800" b="1" dirty="0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endParaRPr lang="en-US" altLang="zh-CN" sz="2800" b="1" dirty="0" smtClean="0">
              <a:solidFill>
                <a:srgbClr val="E8C99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1400" dirty="0">
              <a:solidFill>
                <a:srgbClr val="E8C99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zh-CN" sz="1400" dirty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审核提示</a:t>
            </a: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中有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1400" b="1" dirty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[</a:t>
            </a:r>
            <a:r>
              <a:rPr lang="zh-CN" altLang="zh-CN" sz="1400" b="1" dirty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请修改</a:t>
            </a:r>
            <a:r>
              <a:rPr lang="en-US" altLang="zh-CN" sz="1400" b="1" dirty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]  </a:t>
            </a: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的，表示此数据未通过审核，需要修改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zh-CN" sz="1400" dirty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审核提示</a:t>
            </a: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中有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1400" b="1" dirty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[</a:t>
            </a:r>
            <a:r>
              <a:rPr lang="zh-CN" altLang="zh-CN" sz="1400" b="1" dirty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请核实</a:t>
            </a:r>
            <a:r>
              <a:rPr lang="en-US" altLang="zh-CN" sz="1400" b="1" dirty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]  </a:t>
            </a: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的，表示数据间勾稽关系已经平衡，系统审核通过，但仍需检查确认。但此提示信息不影响最终数据的上报。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endParaRPr lang="en-US" altLang="zh-CN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zh-CN" altLang="zh-CN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xmlns="" id="{00E01D70-503F-4C77-A5C9-A0D4D34245AE}"/>
              </a:ext>
            </a:extLst>
          </p:cNvPr>
          <p:cNvSpPr>
            <a:spLocks/>
          </p:cNvSpPr>
          <p:nvPr/>
        </p:nvSpPr>
        <p:spPr bwMode="auto">
          <a:xfrm>
            <a:off x="852854" y="2360246"/>
            <a:ext cx="1118890" cy="386376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E8C990"/>
          </a:solidFill>
          <a:ln>
            <a:noFill/>
          </a:ln>
          <a:ex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rgbClr val="E8C990"/>
              </a:solidFill>
              <a:effectLst/>
              <a:uLnTx/>
              <a:uFillTx/>
            </a:endParaRPr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xmlns="" id="{2A6F9127-DE9C-4D3B-B43D-631628321B79}"/>
              </a:ext>
            </a:extLst>
          </p:cNvPr>
          <p:cNvSpPr>
            <a:spLocks/>
          </p:cNvSpPr>
          <p:nvPr/>
        </p:nvSpPr>
        <p:spPr bwMode="auto">
          <a:xfrm flipH="1" flipV="1">
            <a:off x="10363607" y="5395553"/>
            <a:ext cx="1118890" cy="386376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E8C990"/>
          </a:solidFill>
          <a:ln>
            <a:noFill/>
          </a:ln>
          <a:ex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E8C99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24149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0501">
        <p14:warp dir="in"/>
      </p:transition>
    </mc:Choice>
    <mc:Fallback>
      <p:transition spd="slow" advTm="105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0FC0F70-AC76-4EA2-86EB-0B407A4ACBB5}"/>
              </a:ext>
            </a:extLst>
          </p:cNvPr>
          <p:cNvGrpSpPr/>
          <p:nvPr/>
        </p:nvGrpSpPr>
        <p:grpSpPr>
          <a:xfrm>
            <a:off x="0" y="203350"/>
            <a:ext cx="12190413" cy="959603"/>
            <a:chOff x="0" y="416710"/>
            <a:chExt cx="12190413" cy="95960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E8C9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xmlns="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880" y="416710"/>
              <a:ext cx="325532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>
                <a:defRPr/>
              </a:pPr>
              <a:r>
                <a:rPr lang="zh-CN" altLang="en-US" sz="3600" b="1" noProof="1" smtClean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填写说明</a:t>
              </a:r>
              <a:endParaRPr lang="zh-CN" altLang="en-US" sz="3600" b="1" noProof="1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7" name="矩形 83">
            <a:extLst>
              <a:ext uri="{FF2B5EF4-FFF2-40B4-BE49-F238E27FC236}">
                <a16:creationId xmlns:a16="http://schemas.microsoft.com/office/drawing/2014/main" xmlns="" id="{E239E3EF-1241-40CE-9510-4FB051577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4657" y="2136746"/>
            <a:ext cx="4180089" cy="3306003"/>
          </a:xfrm>
          <a:prstGeom prst="rect">
            <a:avLst/>
          </a:prstGeom>
          <a:noFill/>
          <a:ln w="9525" cmpd="sng">
            <a:solidFill>
              <a:srgbClr val="E8C99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E8C990"/>
              </a:solidFill>
              <a:effectLst/>
              <a:uLnTx/>
              <a:uFillTx/>
            </a:endParaRPr>
          </a:p>
        </p:txBody>
      </p:sp>
      <p:sp>
        <p:nvSpPr>
          <p:cNvPr id="9" name="TextBox 84">
            <a:extLst>
              <a:ext uri="{FF2B5EF4-FFF2-40B4-BE49-F238E27FC236}">
                <a16:creationId xmlns:a16="http://schemas.microsoft.com/office/drawing/2014/main" xmlns="" id="{2F781FF3-5020-4AEE-AE74-A5BB8B1AC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2672" y="3363623"/>
            <a:ext cx="352405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zh-CN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点击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主界面上</a:t>
            </a:r>
            <a:r>
              <a:rPr lang="zh-CN" altLang="zh-CN" sz="1400" b="1" dirty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填报管理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图标下</a:t>
            </a:r>
            <a:r>
              <a:rPr lang="zh-CN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的</a:t>
            </a:r>
            <a:r>
              <a:rPr lang="zh-CN" altLang="en-US" sz="1400" b="1" dirty="0" smtClean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编报说明</a:t>
            </a:r>
            <a:r>
              <a:rPr lang="zh-CN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图标</a:t>
            </a:r>
            <a:r>
              <a:rPr lang="zh-CN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zh-CN" altLang="zh-CN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xmlns="" id="{00E01D70-503F-4C77-A5C9-A0D4D34245AE}"/>
              </a:ext>
            </a:extLst>
          </p:cNvPr>
          <p:cNvSpPr>
            <a:spLocks/>
          </p:cNvSpPr>
          <p:nvPr/>
        </p:nvSpPr>
        <p:spPr bwMode="auto">
          <a:xfrm>
            <a:off x="7482254" y="2070100"/>
            <a:ext cx="454388" cy="386376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E8C990"/>
          </a:solidFill>
          <a:ln>
            <a:noFill/>
          </a:ln>
          <a:ex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rgbClr val="E8C990"/>
              </a:solidFill>
              <a:effectLst/>
              <a:uLnTx/>
              <a:uFillTx/>
            </a:endParaRPr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xmlns="" id="{2A6F9127-DE9C-4D3B-B43D-631628321B79}"/>
              </a:ext>
            </a:extLst>
          </p:cNvPr>
          <p:cNvSpPr>
            <a:spLocks/>
          </p:cNvSpPr>
          <p:nvPr/>
        </p:nvSpPr>
        <p:spPr bwMode="auto">
          <a:xfrm flipH="1" flipV="1">
            <a:off x="11344632" y="5105406"/>
            <a:ext cx="454388" cy="386376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E8C990"/>
          </a:solidFill>
          <a:ln>
            <a:noFill/>
          </a:ln>
          <a:ex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E8C990"/>
              </a:solidFill>
              <a:effectLst/>
              <a:uLnTx/>
              <a:uFillTx/>
            </a:endParaRPr>
          </a:p>
        </p:txBody>
      </p:sp>
      <p:pic>
        <p:nvPicPr>
          <p:cNvPr id="1026" name="图片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012" y="2175607"/>
            <a:ext cx="6706192" cy="3199626"/>
          </a:xfrm>
          <a:prstGeom prst="rect">
            <a:avLst/>
          </a:prstGeom>
          <a:ln w="38100">
            <a:solidFill>
              <a:srgbClr val="E8C99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19"/>
          <p:cNvSpPr/>
          <p:nvPr/>
        </p:nvSpPr>
        <p:spPr>
          <a:xfrm>
            <a:off x="404446" y="2456476"/>
            <a:ext cx="1035434" cy="295516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395654" y="3072819"/>
            <a:ext cx="1035434" cy="295516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250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4912">
        <p14:warp dir="in"/>
      </p:transition>
    </mc:Choice>
    <mc:Fallback>
      <p:transition spd="slow" advTm="49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4" grpId="0" animBg="1"/>
      <p:bldP spid="20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54" y="3994466"/>
            <a:ext cx="4894983" cy="1844868"/>
          </a:xfrm>
          <a:prstGeom prst="rect">
            <a:avLst/>
          </a:prstGeom>
          <a:ln w="38100" cap="sq">
            <a:solidFill>
              <a:srgbClr val="E8C99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图片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736" y="3994466"/>
            <a:ext cx="1744758" cy="1844868"/>
          </a:xfrm>
          <a:prstGeom prst="rect">
            <a:avLst/>
          </a:prstGeom>
          <a:ln w="38100" cap="sq">
            <a:solidFill>
              <a:srgbClr val="E8C99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图片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66" y="1665852"/>
            <a:ext cx="6847228" cy="2159244"/>
          </a:xfrm>
          <a:prstGeom prst="rect">
            <a:avLst/>
          </a:prstGeom>
          <a:ln w="38100" cap="sq">
            <a:solidFill>
              <a:srgbClr val="E8C99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0FC0F70-AC76-4EA2-86EB-0B407A4ACBB5}"/>
              </a:ext>
            </a:extLst>
          </p:cNvPr>
          <p:cNvGrpSpPr/>
          <p:nvPr/>
        </p:nvGrpSpPr>
        <p:grpSpPr>
          <a:xfrm>
            <a:off x="0" y="203350"/>
            <a:ext cx="12190413" cy="959603"/>
            <a:chOff x="0" y="416710"/>
            <a:chExt cx="12190413" cy="95960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E8C9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xmlns="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880" y="416710"/>
              <a:ext cx="325532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>
                <a:defRPr/>
              </a:pPr>
              <a:r>
                <a:rPr lang="zh-CN" altLang="en-US" sz="3600" b="1" noProof="1" smtClean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填写说明</a:t>
              </a:r>
              <a:endParaRPr lang="zh-CN" altLang="en-US" sz="3600" b="1" noProof="1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7" name="矩形 83">
            <a:extLst>
              <a:ext uri="{FF2B5EF4-FFF2-40B4-BE49-F238E27FC236}">
                <a16:creationId xmlns:a16="http://schemas.microsoft.com/office/drawing/2014/main" xmlns="" id="{E239E3EF-1241-40CE-9510-4FB051577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4657" y="1749365"/>
            <a:ext cx="4180089" cy="4142698"/>
          </a:xfrm>
          <a:prstGeom prst="rect">
            <a:avLst/>
          </a:prstGeom>
          <a:noFill/>
          <a:ln w="9525" cmpd="sng">
            <a:solidFill>
              <a:srgbClr val="E8C99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E8C990"/>
              </a:solidFill>
              <a:effectLst/>
              <a:uLnTx/>
              <a:uFillTx/>
            </a:endParaRPr>
          </a:p>
        </p:txBody>
      </p:sp>
      <p:sp>
        <p:nvSpPr>
          <p:cNvPr id="9" name="TextBox 84">
            <a:extLst>
              <a:ext uri="{FF2B5EF4-FFF2-40B4-BE49-F238E27FC236}">
                <a16:creationId xmlns:a16="http://schemas.microsoft.com/office/drawing/2014/main" xmlns="" id="{2F781FF3-5020-4AEE-AE74-A5BB8B1AC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2672" y="2005445"/>
            <a:ext cx="3524057" cy="429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zh-CN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用户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可</a:t>
            </a:r>
            <a:r>
              <a:rPr lang="zh-CN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点击</a:t>
            </a:r>
            <a:r>
              <a:rPr lang="en-US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                         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按钮，</a:t>
            </a:r>
            <a:r>
              <a:rPr lang="zh-CN" altLang="zh-CN" sz="1400" b="1" dirty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下载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编报说明模板，用户可以按照提纲撰写编报说明内容，也可删除提纲，自行编写。点击</a:t>
            </a:r>
            <a:r>
              <a: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             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按扭，</a:t>
            </a:r>
            <a:r>
              <a:rPr lang="zh-CN" altLang="zh-CN" sz="1400" b="1" dirty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选择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撰写好的编报说明文档</a:t>
            </a:r>
            <a:r>
              <a:rPr lang="zh-CN" altLang="zh-CN" sz="1400" b="1" dirty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所在位置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，选择完文档后</a:t>
            </a:r>
            <a:r>
              <a:rPr lang="zh-CN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点击</a:t>
            </a:r>
            <a:r>
              <a:rPr lang="en-US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           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按钮，文件</a:t>
            </a:r>
            <a:r>
              <a:rPr lang="zh-CN" altLang="zh-CN" sz="1400" b="1" dirty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上传成功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后弹出</a:t>
            </a:r>
            <a:r>
              <a:rPr lang="zh-CN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对话框</a:t>
            </a:r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上传成功</a:t>
            </a:r>
            <a:r>
              <a:rPr lang="zh-CN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点击对话框中的</a:t>
            </a:r>
            <a:r>
              <a: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    </a:t>
            </a:r>
            <a:r>
              <a:rPr lang="en-US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 </a:t>
            </a:r>
            <a:r>
              <a:rPr lang="zh-CN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按钮。</a:t>
            </a:r>
            <a:r>
              <a:rPr lang="zh-CN" altLang="zh-CN" sz="1400" b="1" dirty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如需更新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编报说明，</a:t>
            </a:r>
            <a:r>
              <a:rPr lang="zh-CN" altLang="zh-CN" sz="1400" b="1" dirty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可以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重新上传文件，将覆盖现有的文件；</a:t>
            </a:r>
            <a:r>
              <a:rPr lang="zh-CN" altLang="zh-CN" sz="1400" b="1" dirty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或者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可以</a:t>
            </a:r>
            <a:r>
              <a:rPr lang="zh-CN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点击</a:t>
            </a:r>
            <a:r>
              <a:rPr lang="en-US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</a:t>
            </a:r>
          </a:p>
          <a:p>
            <a:pPr>
              <a:lnSpc>
                <a:spcPct val="150000"/>
              </a:lnSpc>
            </a:pPr>
            <a:r>
              <a:rPr lang="en-US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         </a:t>
            </a:r>
            <a:r>
              <a:rPr lang="zh-CN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按钮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，将目前的文档删除后再重新上传文档即</a:t>
            </a:r>
            <a:r>
              <a:rPr lang="zh-CN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可。</a:t>
            </a:r>
            <a:endParaRPr lang="en-US" altLang="zh-CN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zh-CN" altLang="zh-CN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xmlns="" id="{00E01D70-503F-4C77-A5C9-A0D4D34245AE}"/>
              </a:ext>
            </a:extLst>
          </p:cNvPr>
          <p:cNvSpPr>
            <a:spLocks/>
          </p:cNvSpPr>
          <p:nvPr/>
        </p:nvSpPr>
        <p:spPr bwMode="auto">
          <a:xfrm>
            <a:off x="7482254" y="1665852"/>
            <a:ext cx="454388" cy="484162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E8C990"/>
          </a:solidFill>
          <a:ln>
            <a:noFill/>
          </a:ln>
          <a:ex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rgbClr val="E8C990"/>
              </a:solidFill>
              <a:effectLst/>
              <a:uLnTx/>
              <a:uFillTx/>
            </a:endParaRPr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xmlns="" id="{2A6F9127-DE9C-4D3B-B43D-631628321B79}"/>
              </a:ext>
            </a:extLst>
          </p:cNvPr>
          <p:cNvSpPr>
            <a:spLocks/>
          </p:cNvSpPr>
          <p:nvPr/>
        </p:nvSpPr>
        <p:spPr bwMode="auto">
          <a:xfrm flipH="1" flipV="1">
            <a:off x="11344632" y="5469343"/>
            <a:ext cx="454388" cy="484162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E8C990"/>
          </a:solidFill>
          <a:ln>
            <a:noFill/>
          </a:ln>
          <a:ex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E8C990"/>
              </a:solidFill>
              <a:effectLst/>
              <a:uLnTx/>
              <a:uFillTx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132791" y="2341106"/>
            <a:ext cx="1254518" cy="295516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307253" y="5556739"/>
            <a:ext cx="4741528" cy="282596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314637" y="2046580"/>
            <a:ext cx="1035434" cy="295516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5361276" y="2980816"/>
            <a:ext cx="672662" cy="295516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77" name="图片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449" y="2077419"/>
            <a:ext cx="1323975" cy="266700"/>
          </a:xfrm>
          <a:prstGeom prst="rect">
            <a:avLst/>
          </a:prstGeom>
          <a:ln w="38100" cap="sq">
            <a:solidFill>
              <a:srgbClr val="E8C99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图片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4706" y="3409810"/>
            <a:ext cx="733425" cy="171450"/>
          </a:xfrm>
          <a:prstGeom prst="rect">
            <a:avLst/>
          </a:prstGeom>
          <a:ln w="38100" cap="sq">
            <a:solidFill>
              <a:srgbClr val="E8C99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图片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005" y="3692126"/>
            <a:ext cx="581025" cy="257175"/>
          </a:xfrm>
          <a:prstGeom prst="rect">
            <a:avLst/>
          </a:prstGeom>
          <a:ln w="38100" cap="sq">
            <a:solidFill>
              <a:srgbClr val="E8C99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图片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770" y="3095088"/>
            <a:ext cx="733425" cy="171450"/>
          </a:xfrm>
          <a:prstGeom prst="rect">
            <a:avLst/>
          </a:prstGeom>
          <a:ln w="38100" cap="sq">
            <a:solidFill>
              <a:srgbClr val="E8C99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图片 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325" y="4015334"/>
            <a:ext cx="676275" cy="238125"/>
          </a:xfrm>
          <a:prstGeom prst="rect">
            <a:avLst/>
          </a:prstGeom>
          <a:ln w="38100" cap="sq">
            <a:solidFill>
              <a:srgbClr val="E8C99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图片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118" y="4970864"/>
            <a:ext cx="513983" cy="285750"/>
          </a:xfrm>
          <a:prstGeom prst="rect">
            <a:avLst/>
          </a:prstGeom>
          <a:ln w="38100" cap="sq">
            <a:solidFill>
              <a:srgbClr val="E8C99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矩形 22"/>
          <p:cNvSpPr/>
          <p:nvPr/>
        </p:nvSpPr>
        <p:spPr>
          <a:xfrm>
            <a:off x="6111831" y="5264927"/>
            <a:ext cx="962299" cy="420979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003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25638">
        <p14:warp dir="in"/>
      </p:transition>
    </mc:Choice>
    <mc:Fallback>
      <p:transition spd="slow" advTm="256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4" grpId="0" animBg="1"/>
      <p:bldP spid="20" grpId="0" animBg="1"/>
      <p:bldP spid="28" grpId="0" animBg="1"/>
      <p:bldP spid="18" grpId="0" animBg="1"/>
      <p:bldP spid="19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0239" y="2114567"/>
            <a:ext cx="11467398" cy="2343202"/>
          </a:xfrm>
          <a:prstGeom prst="rect">
            <a:avLst/>
          </a:prstGeom>
          <a:ln w="38100" cap="sq">
            <a:solidFill>
              <a:srgbClr val="E8C99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0FC0F70-AC76-4EA2-86EB-0B407A4ACBB5}"/>
              </a:ext>
            </a:extLst>
          </p:cNvPr>
          <p:cNvGrpSpPr/>
          <p:nvPr/>
        </p:nvGrpSpPr>
        <p:grpSpPr>
          <a:xfrm>
            <a:off x="0" y="203350"/>
            <a:ext cx="12190413" cy="959603"/>
            <a:chOff x="0" y="416710"/>
            <a:chExt cx="12190413" cy="95960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E8C9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xmlns="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880" y="416710"/>
              <a:ext cx="325532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>
                <a:defRPr/>
              </a:pPr>
              <a:r>
                <a:rPr lang="zh-CN" altLang="en-US" sz="3600" b="1" noProof="1" smtClean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上报</a:t>
              </a:r>
              <a:r>
                <a:rPr lang="en-US" altLang="zh-CN" sz="3600" b="1" noProof="1" smtClean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&amp;</a:t>
              </a:r>
              <a:r>
                <a:rPr lang="zh-CN" altLang="en-US" sz="3600" b="1" noProof="1" smtClean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撤报</a:t>
              </a:r>
              <a:endParaRPr lang="zh-CN" altLang="en-US" sz="3600" b="1" noProof="1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7" name="矩形 83">
            <a:extLst>
              <a:ext uri="{FF2B5EF4-FFF2-40B4-BE49-F238E27FC236}">
                <a16:creationId xmlns:a16="http://schemas.microsoft.com/office/drawing/2014/main" xmlns="" id="{E239E3EF-1241-40CE-9510-4FB051577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604" y="4718259"/>
            <a:ext cx="11177455" cy="1684186"/>
          </a:xfrm>
          <a:prstGeom prst="rect">
            <a:avLst/>
          </a:prstGeom>
          <a:noFill/>
          <a:ln w="9525" cmpd="sng">
            <a:solidFill>
              <a:srgbClr val="E8C99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E8C990"/>
              </a:solidFill>
              <a:effectLst/>
              <a:uLnTx/>
              <a:uFillTx/>
            </a:endParaRPr>
          </a:p>
        </p:txBody>
      </p:sp>
      <p:sp>
        <p:nvSpPr>
          <p:cNvPr id="9" name="TextBox 84">
            <a:extLst>
              <a:ext uri="{FF2B5EF4-FFF2-40B4-BE49-F238E27FC236}">
                <a16:creationId xmlns:a16="http://schemas.microsoft.com/office/drawing/2014/main" xmlns="" id="{2F781FF3-5020-4AEE-AE74-A5BB8B1AC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497" y="4799182"/>
            <a:ext cx="1007407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/>
              <a:t> </a:t>
            </a:r>
            <a:r>
              <a:rPr lang="en-US" altLang="zh-CN" sz="2000" b="1" dirty="0" smtClean="0">
                <a:solidFill>
                  <a:srgbClr val="E8C990"/>
                </a:solidFill>
              </a:rPr>
              <a:t>·  </a:t>
            </a:r>
            <a:r>
              <a:rPr lang="zh-CN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点击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主界面</a:t>
            </a:r>
            <a:r>
              <a:rPr lang="zh-CN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上</a:t>
            </a:r>
            <a:r>
              <a:rPr lang="zh-CN" altLang="en-US" sz="1400" b="1" dirty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填报</a:t>
            </a:r>
            <a:r>
              <a:rPr lang="zh-CN" altLang="en-US" sz="1400" b="1" dirty="0" smtClean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管理</a:t>
            </a:r>
            <a:r>
              <a:rPr lang="zh-CN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图标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下</a:t>
            </a:r>
            <a:r>
              <a:rPr lang="zh-CN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的</a:t>
            </a:r>
            <a:r>
              <a:rPr lang="zh-CN" altLang="en-US" sz="1400" b="1" dirty="0" smtClean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填报状态</a:t>
            </a:r>
            <a:r>
              <a:rPr lang="zh-CN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图标</a:t>
            </a:r>
            <a:r>
              <a:rPr lang="zh-CN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；</a:t>
            </a:r>
            <a:endParaRPr lang="en-US" altLang="zh-CN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b="1" dirty="0" smtClean="0">
                <a:solidFill>
                  <a:srgbClr val="E8C990"/>
                </a:solidFill>
              </a:rPr>
              <a:t>·</a:t>
            </a:r>
            <a:r>
              <a:rPr lang="en-US" altLang="zh-CN" sz="1400" b="1" dirty="0" smtClean="0">
                <a:solidFill>
                  <a:srgbClr val="E8C990"/>
                </a:solidFill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用户</a:t>
            </a:r>
            <a:r>
              <a:rPr lang="zh-CN" altLang="zh-CN" sz="1400" b="1" dirty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确认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数据完全正确无误，</a:t>
            </a:r>
            <a:r>
              <a:rPr lang="zh-CN" altLang="zh-CN" sz="1400" b="1" dirty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且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通过审核，需要正式上报给中国科协时，就可以进行上报</a:t>
            </a:r>
            <a:r>
              <a:rPr lang="zh-CN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操作</a:t>
            </a:r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；</a:t>
            </a:r>
            <a:endParaRPr lang="en-US" altLang="zh-CN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b="1" dirty="0" smtClean="0">
                <a:solidFill>
                  <a:srgbClr val="E8C990"/>
                </a:solidFill>
              </a:rPr>
              <a:t>·</a:t>
            </a:r>
            <a:r>
              <a:rPr lang="en-US" altLang="zh-CN" b="1" dirty="0" smtClean="0">
                <a:solidFill>
                  <a:srgbClr val="E8C990"/>
                </a:solidFill>
              </a:rPr>
              <a:t> </a:t>
            </a:r>
            <a:r>
              <a:rPr lang="en-US" altLang="zh-CN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上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报时，用户勾选序号前的</a:t>
            </a:r>
            <a:r>
              <a: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en-US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，点击</a:t>
            </a:r>
            <a:r>
              <a: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</a:t>
            </a:r>
            <a:r>
              <a:rPr lang="en-US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           </a:t>
            </a:r>
            <a:r>
              <a:rPr lang="zh-CN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按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扭，即可将填报的数据上交。</a:t>
            </a:r>
            <a:endParaRPr lang="en-US" altLang="zh-CN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zh-CN" altLang="zh-CN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xmlns="" id="{00E01D70-503F-4C77-A5C9-A0D4D34245AE}"/>
              </a:ext>
            </a:extLst>
          </p:cNvPr>
          <p:cNvSpPr>
            <a:spLocks/>
          </p:cNvSpPr>
          <p:nvPr/>
        </p:nvSpPr>
        <p:spPr bwMode="auto">
          <a:xfrm>
            <a:off x="231480" y="4684308"/>
            <a:ext cx="1215024" cy="196833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E8C990"/>
          </a:solidFill>
          <a:ln>
            <a:noFill/>
          </a:ln>
          <a:ex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rgbClr val="E8C990"/>
              </a:solidFill>
              <a:effectLst/>
              <a:uLnTx/>
              <a:uFillTx/>
            </a:endParaRPr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xmlns="" id="{2A6F9127-DE9C-4D3B-B43D-631628321B79}"/>
              </a:ext>
            </a:extLst>
          </p:cNvPr>
          <p:cNvSpPr>
            <a:spLocks/>
          </p:cNvSpPr>
          <p:nvPr/>
        </p:nvSpPr>
        <p:spPr bwMode="auto">
          <a:xfrm flipH="1" flipV="1">
            <a:off x="10559383" y="6230592"/>
            <a:ext cx="1215024" cy="196833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E8C990"/>
          </a:solidFill>
          <a:ln>
            <a:noFill/>
          </a:ln>
          <a:ex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E8C990"/>
              </a:solidFill>
              <a:effectLst/>
              <a:uLnTx/>
              <a:uFillTx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85362" y="2517334"/>
            <a:ext cx="1362084" cy="556315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78" name="图片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4706" y="3409810"/>
            <a:ext cx="733425" cy="171450"/>
          </a:xfrm>
          <a:prstGeom prst="rect">
            <a:avLst/>
          </a:prstGeom>
          <a:ln w="38100" cap="sq">
            <a:solidFill>
              <a:srgbClr val="E8C99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31480" y="1495563"/>
            <a:ext cx="1169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en-US" altLang="zh-CN" b="1" dirty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b="1" dirty="0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上报</a:t>
            </a:r>
            <a:endParaRPr lang="zh-CN" altLang="en-US" b="1" dirty="0">
              <a:solidFill>
                <a:srgbClr val="E8C99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341" y="5917692"/>
            <a:ext cx="142875" cy="180975"/>
          </a:xfrm>
          <a:prstGeom prst="rect">
            <a:avLst/>
          </a:prstGeom>
          <a:ln w="38100" cap="sq">
            <a:solidFill>
              <a:srgbClr val="E8C99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419" y="5867139"/>
            <a:ext cx="733791" cy="266700"/>
          </a:xfrm>
          <a:prstGeom prst="rect">
            <a:avLst/>
          </a:prstGeom>
          <a:ln w="38100" cap="sq">
            <a:solidFill>
              <a:srgbClr val="E8C99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矩形 34"/>
          <p:cNvSpPr/>
          <p:nvPr/>
        </p:nvSpPr>
        <p:spPr>
          <a:xfrm>
            <a:off x="2667676" y="2839915"/>
            <a:ext cx="603063" cy="750137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772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2954">
        <p14:warp dir="in"/>
      </p:transition>
    </mc:Choice>
    <mc:Fallback>
      <p:transition spd="slow" advTm="129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4" grpId="0" animBg="1"/>
      <p:bldP spid="20" grpId="0" animBg="1"/>
      <p:bldP spid="2" grpId="0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0FC0F70-AC76-4EA2-86EB-0B407A4ACBB5}"/>
              </a:ext>
            </a:extLst>
          </p:cNvPr>
          <p:cNvGrpSpPr/>
          <p:nvPr/>
        </p:nvGrpSpPr>
        <p:grpSpPr>
          <a:xfrm>
            <a:off x="0" y="203350"/>
            <a:ext cx="12190413" cy="959603"/>
            <a:chOff x="0" y="416710"/>
            <a:chExt cx="12190413" cy="95960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E8C9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xmlns="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879" y="416710"/>
              <a:ext cx="3967389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>
                <a:defRPr/>
              </a:pPr>
              <a:r>
                <a:rPr lang="zh-CN" altLang="en-US" sz="3600" b="1" noProof="1" smtClean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上报</a:t>
              </a:r>
              <a:r>
                <a:rPr lang="en-US" altLang="zh-CN" sz="3600" b="1" noProof="1" smtClean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&amp;</a:t>
              </a:r>
              <a:r>
                <a:rPr lang="zh-CN" altLang="en-US" sz="3600" b="1" noProof="1" smtClean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撤报</a:t>
              </a:r>
              <a:endParaRPr lang="zh-CN" altLang="en-US" sz="3600" b="1" noProof="1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3D1D936A-9582-46AE-8EA5-D051DD8A5AEC}"/>
              </a:ext>
            </a:extLst>
          </p:cNvPr>
          <p:cNvGrpSpPr/>
          <p:nvPr/>
        </p:nvGrpSpPr>
        <p:grpSpPr>
          <a:xfrm>
            <a:off x="852854" y="2360246"/>
            <a:ext cx="10629643" cy="3421683"/>
            <a:chOff x="6459260" y="1628712"/>
            <a:chExt cx="5022149" cy="4695583"/>
          </a:xfrm>
        </p:grpSpPr>
        <p:sp>
          <p:nvSpPr>
            <p:cNvPr id="7" name="矩形 83">
              <a:extLst>
                <a:ext uri="{FF2B5EF4-FFF2-40B4-BE49-F238E27FC236}">
                  <a16:creationId xmlns:a16="http://schemas.microsoft.com/office/drawing/2014/main" xmlns="" id="{E239E3EF-1241-40CE-9510-4FB0515771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0226" y="1720171"/>
              <a:ext cx="4863138" cy="4536836"/>
            </a:xfrm>
            <a:prstGeom prst="rect">
              <a:avLst/>
            </a:prstGeom>
            <a:noFill/>
            <a:ln w="9525" cmpd="sng">
              <a:solidFill>
                <a:srgbClr val="E8C99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TextBox 84">
              <a:extLst>
                <a:ext uri="{FF2B5EF4-FFF2-40B4-BE49-F238E27FC236}">
                  <a16:creationId xmlns:a16="http://schemas.microsoft.com/office/drawing/2014/main" xmlns="" id="{2F781FF3-5020-4AEE-AE74-A5BB8B1ACF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01841" y="2710824"/>
              <a:ext cx="4099907" cy="3083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lang="zh-CN" altLang="en-US" sz="2800" b="1" dirty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特别</a:t>
              </a:r>
              <a:r>
                <a:rPr lang="zh-CN" altLang="en-US" sz="2800" b="1" dirty="0" smtClean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说明</a:t>
              </a:r>
              <a:endParaRPr lang="en-US" altLang="zh-CN" sz="2800" b="1" dirty="0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endParaRPr lang="zh-CN" altLang="en-US" sz="1400" dirty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 algn="ctr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zh-CN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上报过程需要用户认真对待，数据</a:t>
              </a:r>
              <a:r>
                <a:rPr lang="zh-CN" altLang="zh-CN" sz="1400" dirty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一旦上报</a:t>
              </a:r>
              <a:r>
                <a:rPr lang="zh-CN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，用户</a:t>
              </a:r>
              <a:r>
                <a:rPr lang="zh-CN" altLang="zh-CN" sz="1400" dirty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将不能再做修改</a:t>
              </a:r>
              <a:r>
                <a:rPr lang="zh-CN" altLang="zh-CN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endPara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endParaRPr lang="zh-CN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xmlns="" id="{00E01D70-503F-4C77-A5C9-A0D4D3424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9260" y="1628712"/>
              <a:ext cx="528638" cy="530225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C990"/>
            </a:solidFill>
            <a:ln>
              <a:noFill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xmlns="" id="{2A6F9127-DE9C-4D3B-B43D-631628321B79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0952771" y="5794070"/>
              <a:ext cx="528638" cy="530225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C990"/>
            </a:solidFill>
            <a:ln>
              <a:noFill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9124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4680">
        <p14:warp dir="in"/>
      </p:transition>
    </mc:Choice>
    <mc:Fallback>
      <p:transition spd="slow" advTm="46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1507" y="3984181"/>
            <a:ext cx="11467398" cy="2343202"/>
          </a:xfrm>
          <a:prstGeom prst="rect">
            <a:avLst/>
          </a:prstGeom>
          <a:ln w="38100" cap="sq">
            <a:solidFill>
              <a:srgbClr val="E8C99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0FC0F70-AC76-4EA2-86EB-0B407A4ACBB5}"/>
              </a:ext>
            </a:extLst>
          </p:cNvPr>
          <p:cNvGrpSpPr/>
          <p:nvPr/>
        </p:nvGrpSpPr>
        <p:grpSpPr>
          <a:xfrm>
            <a:off x="0" y="203350"/>
            <a:ext cx="12190413" cy="959603"/>
            <a:chOff x="0" y="416710"/>
            <a:chExt cx="12190413" cy="95960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E8C9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xmlns="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880" y="416710"/>
              <a:ext cx="325532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>
                <a:defRPr/>
              </a:pPr>
              <a:r>
                <a:rPr lang="zh-CN" altLang="en-US" sz="3600" b="1" noProof="1" smtClean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上报</a:t>
              </a:r>
              <a:r>
                <a:rPr lang="en-US" altLang="zh-CN" sz="3600" b="1" noProof="1" smtClean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&amp;</a:t>
              </a:r>
              <a:r>
                <a:rPr lang="zh-CN" altLang="en-US" sz="3600" b="1" noProof="1" smtClean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撤报</a:t>
              </a:r>
              <a:endParaRPr lang="zh-CN" altLang="en-US" sz="3600" b="1" noProof="1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7" name="矩形 83">
            <a:extLst>
              <a:ext uri="{FF2B5EF4-FFF2-40B4-BE49-F238E27FC236}">
                <a16:creationId xmlns:a16="http://schemas.microsoft.com/office/drawing/2014/main" xmlns="" id="{E239E3EF-1241-40CE-9510-4FB051577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763" y="2007061"/>
            <a:ext cx="7040027" cy="1684187"/>
          </a:xfrm>
          <a:prstGeom prst="rect">
            <a:avLst/>
          </a:prstGeom>
          <a:noFill/>
          <a:ln w="9525" cmpd="sng">
            <a:solidFill>
              <a:srgbClr val="E8C99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E8C990"/>
              </a:solidFill>
              <a:effectLst/>
              <a:uLnTx/>
              <a:uFillTx/>
            </a:endParaRPr>
          </a:p>
        </p:txBody>
      </p:sp>
      <p:sp>
        <p:nvSpPr>
          <p:cNvPr id="9" name="TextBox 84">
            <a:extLst>
              <a:ext uri="{FF2B5EF4-FFF2-40B4-BE49-F238E27FC236}">
                <a16:creationId xmlns:a16="http://schemas.microsoft.com/office/drawing/2014/main" xmlns="" id="{2F781FF3-5020-4AEE-AE74-A5BB8B1AC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583" y="2112189"/>
            <a:ext cx="663099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lnSpc>
                <a:spcPct val="200000"/>
              </a:lnSpc>
            </a:pPr>
            <a:r>
              <a:rPr lang="en-US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zh-CN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如果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上报之后，存在特殊情况还要修改报表，系统提供“</a:t>
            </a:r>
            <a:r>
              <a:rPr lang="zh-CN" altLang="zh-CN" sz="1400" b="1" dirty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申请撤报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”的功能。用户</a:t>
            </a:r>
            <a:r>
              <a:rPr lang="zh-CN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点击</a:t>
            </a:r>
            <a:r>
              <a:rPr lang="en-US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               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按</a:t>
            </a:r>
            <a:r>
              <a:rPr lang="zh-CN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扭，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填写撤报理由后点击</a:t>
            </a:r>
            <a:r>
              <a: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 </a:t>
            </a:r>
            <a:r>
              <a:rPr lang="en-US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            </a:t>
            </a:r>
            <a:r>
              <a:rPr lang="zh-CN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zh-CN" sz="1400" b="1" dirty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中国科协对撤报理由进行审核后会给予撤报</a:t>
            </a:r>
            <a:r>
              <a:rPr lang="zh-CN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xmlns="" id="{00E01D70-503F-4C77-A5C9-A0D4D34245AE}"/>
              </a:ext>
            </a:extLst>
          </p:cNvPr>
          <p:cNvSpPr>
            <a:spLocks/>
          </p:cNvSpPr>
          <p:nvPr/>
        </p:nvSpPr>
        <p:spPr bwMode="auto">
          <a:xfrm>
            <a:off x="361507" y="1973110"/>
            <a:ext cx="765272" cy="196833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E8C990"/>
          </a:solidFill>
          <a:ln>
            <a:noFill/>
          </a:ln>
          <a:ex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rgbClr val="E8C990"/>
              </a:solidFill>
              <a:effectLst/>
              <a:uLnTx/>
              <a:uFillTx/>
            </a:endParaRPr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xmlns="" id="{2A6F9127-DE9C-4D3B-B43D-631628321B79}"/>
              </a:ext>
            </a:extLst>
          </p:cNvPr>
          <p:cNvSpPr>
            <a:spLocks/>
          </p:cNvSpPr>
          <p:nvPr/>
        </p:nvSpPr>
        <p:spPr bwMode="auto">
          <a:xfrm flipH="1" flipV="1">
            <a:off x="6866451" y="3519394"/>
            <a:ext cx="765272" cy="196833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E8C990"/>
          </a:solidFill>
          <a:ln>
            <a:noFill/>
          </a:ln>
          <a:ex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E8C990"/>
              </a:solidFill>
              <a:effectLst/>
              <a:uLnTx/>
              <a:uFillTx/>
            </a:endParaRPr>
          </a:p>
        </p:txBody>
      </p:sp>
      <p:pic>
        <p:nvPicPr>
          <p:cNvPr id="3078" name="图片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4706" y="3409810"/>
            <a:ext cx="733425" cy="171450"/>
          </a:xfrm>
          <a:prstGeom prst="rect">
            <a:avLst/>
          </a:prstGeom>
          <a:ln w="38100" cap="sq">
            <a:solidFill>
              <a:srgbClr val="E8C99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31479" y="1495563"/>
            <a:ext cx="1905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B.</a:t>
            </a:r>
            <a:r>
              <a:rPr lang="zh-CN" altLang="zh-CN" b="1" dirty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申请撤报</a:t>
            </a:r>
            <a:endParaRPr lang="zh-CN" altLang="en-US" b="1" dirty="0">
              <a:solidFill>
                <a:srgbClr val="E8C99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224485" y="4701518"/>
            <a:ext cx="589085" cy="33410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/>
          <a:stretch>
            <a:fillRect/>
          </a:stretch>
        </p:blipFill>
        <p:spPr bwMode="auto">
          <a:xfrm>
            <a:off x="4783334" y="2681835"/>
            <a:ext cx="866775" cy="276225"/>
          </a:xfrm>
          <a:prstGeom prst="rect">
            <a:avLst/>
          </a:prstGeom>
          <a:ln w="38100" cap="sq">
            <a:solidFill>
              <a:srgbClr val="E8C99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3851" y="2670214"/>
            <a:ext cx="790575" cy="317052"/>
          </a:xfrm>
          <a:prstGeom prst="rect">
            <a:avLst/>
          </a:prstGeom>
          <a:ln w="38100" cap="sq">
            <a:solidFill>
              <a:srgbClr val="E8C99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" r="1009"/>
          <a:stretch>
            <a:fillRect/>
          </a:stretch>
        </p:blipFill>
        <p:spPr bwMode="auto">
          <a:xfrm>
            <a:off x="7881341" y="1495563"/>
            <a:ext cx="3918501" cy="2234583"/>
          </a:xfrm>
          <a:prstGeom prst="rect">
            <a:avLst/>
          </a:prstGeom>
          <a:ln w="38100" cap="sq">
            <a:solidFill>
              <a:srgbClr val="E8C99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矩形 20"/>
          <p:cNvSpPr/>
          <p:nvPr/>
        </p:nvSpPr>
        <p:spPr>
          <a:xfrm>
            <a:off x="8195070" y="3171512"/>
            <a:ext cx="896177" cy="33410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364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9816">
        <p14:warp dir="in"/>
      </p:transition>
    </mc:Choice>
    <mc:Fallback>
      <p:transition spd="slow" advTm="98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4" grpId="0" animBg="1"/>
      <p:bldP spid="35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993" y="1930497"/>
            <a:ext cx="2466528" cy="2343202"/>
          </a:xfrm>
          <a:prstGeom prst="rect">
            <a:avLst/>
          </a:prstGeom>
          <a:ln w="38100" cap="sq">
            <a:solidFill>
              <a:srgbClr val="E8C99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0FC0F70-AC76-4EA2-86EB-0B407A4ACBB5}"/>
              </a:ext>
            </a:extLst>
          </p:cNvPr>
          <p:cNvGrpSpPr/>
          <p:nvPr/>
        </p:nvGrpSpPr>
        <p:grpSpPr>
          <a:xfrm>
            <a:off x="0" y="203350"/>
            <a:ext cx="12190413" cy="959603"/>
            <a:chOff x="0" y="416710"/>
            <a:chExt cx="12190413" cy="95960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E8C9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xmlns="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880" y="416710"/>
              <a:ext cx="325532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>
                <a:defRPr/>
              </a:pPr>
              <a:r>
                <a:rPr lang="zh-CN" altLang="en-US" sz="3600" b="1" noProof="1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打印</a:t>
              </a: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3D1D936A-9582-46AE-8EA5-D051DD8A5AEC}"/>
              </a:ext>
            </a:extLst>
          </p:cNvPr>
          <p:cNvGrpSpPr/>
          <p:nvPr/>
        </p:nvGrpSpPr>
        <p:grpSpPr>
          <a:xfrm>
            <a:off x="231480" y="4684308"/>
            <a:ext cx="11542927" cy="2361643"/>
            <a:chOff x="6459260" y="1628712"/>
            <a:chExt cx="5022149" cy="6361759"/>
          </a:xfrm>
        </p:grpSpPr>
        <p:sp>
          <p:nvSpPr>
            <p:cNvPr id="7" name="矩形 83">
              <a:extLst>
                <a:ext uri="{FF2B5EF4-FFF2-40B4-BE49-F238E27FC236}">
                  <a16:creationId xmlns:a16="http://schemas.microsoft.com/office/drawing/2014/main" xmlns="" id="{E239E3EF-1241-40CE-9510-4FB0515771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0226" y="1720170"/>
              <a:ext cx="4863138" cy="4536837"/>
            </a:xfrm>
            <a:prstGeom prst="rect">
              <a:avLst/>
            </a:prstGeom>
            <a:noFill/>
            <a:ln w="9525" cmpd="sng">
              <a:solidFill>
                <a:srgbClr val="E8C99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TextBox 84">
              <a:extLst>
                <a:ext uri="{FF2B5EF4-FFF2-40B4-BE49-F238E27FC236}">
                  <a16:creationId xmlns:a16="http://schemas.microsoft.com/office/drawing/2014/main" xmlns="" id="{2F781FF3-5020-4AEE-AE74-A5BB8B1ACF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73329" y="1938158"/>
              <a:ext cx="4597027" cy="6052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>
                <a:lnSpc>
                  <a:spcPct val="175000"/>
                </a:lnSpc>
              </a:pPr>
              <a:r>
                <a:rPr lang="en-US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·     </a:t>
              </a: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点击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主界面</a:t>
              </a:r>
              <a:r>
                <a:rPr lang="zh-CN" altLang="zh-CN" sz="1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上</a:t>
              </a:r>
              <a:r>
                <a:rPr lang="zh-CN" altLang="en-US" sz="1400" b="1" smtClean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填报管理</a:t>
              </a:r>
              <a:r>
                <a:rPr lang="zh-CN" altLang="zh-CN" sz="1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图标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下</a:t>
              </a: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的</a:t>
              </a:r>
              <a:r>
                <a:rPr lang="zh-CN" altLang="en-US" sz="1400" b="1" dirty="0" smtClean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打印说明</a:t>
              </a: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图标</a:t>
              </a:r>
              <a:r>
                <a:rPr lang="zh-CN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；</a:t>
              </a:r>
              <a:endPara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75000"/>
                </a:lnSpc>
              </a:pPr>
              <a:r>
                <a:rPr lang="en-US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·     </a:t>
              </a: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只有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在“</a:t>
              </a:r>
              <a:r>
                <a:rPr lang="zh-CN" altLang="zh-CN" sz="1400" b="1" dirty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编报说明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”中上传编报说明文档的，文件下载中才有文件信息，否则此列表为空。如果数据状态中，数据接收和确认状态</a:t>
              </a: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为</a:t>
              </a:r>
              <a:r>
                <a:rPr lang="en-US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        </a:t>
              </a: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，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可以点击</a:t>
              </a:r>
              <a:r>
                <a:rPr lang="en-US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    </a:t>
              </a:r>
              <a:r>
                <a:rPr lang="en-US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         </a:t>
              </a: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按钮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，下载后打印正式编报说明，正式编报说明右上角有上报时间和验证码，如</a:t>
              </a:r>
              <a:r>
                <a:rPr lang="en-US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    </a:t>
              </a:r>
              <a:endPara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75000"/>
                </a:lnSpc>
              </a:pP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所示。注意，数据上报状态为</a:t>
              </a:r>
              <a:r>
                <a:rPr lang="en-US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    </a:t>
              </a:r>
              <a:r>
                <a:rPr lang="en-US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     </a:t>
              </a: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时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，不能作为正式纸件报送。</a:t>
              </a:r>
              <a:endPara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endParaRPr lang="zh-CN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xmlns="" id="{00E01D70-503F-4C77-A5C9-A0D4D3424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9260" y="1628712"/>
              <a:ext cx="528638" cy="530225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C990"/>
            </a:solidFill>
            <a:ln>
              <a:noFill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xmlns="" id="{2A6F9127-DE9C-4D3B-B43D-631628321B79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0952771" y="5794070"/>
              <a:ext cx="528638" cy="530225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C990"/>
            </a:solidFill>
            <a:ln>
              <a:noFill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231480" y="3701821"/>
            <a:ext cx="1407654" cy="303261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78" name="图片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4706" y="3409810"/>
            <a:ext cx="733425" cy="171450"/>
          </a:xfrm>
          <a:prstGeom prst="rect">
            <a:avLst/>
          </a:prstGeom>
          <a:ln w="38100" cap="sq">
            <a:solidFill>
              <a:srgbClr val="E8C99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图片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875" y="1928044"/>
            <a:ext cx="5326881" cy="735859"/>
          </a:xfrm>
          <a:prstGeom prst="rect">
            <a:avLst/>
          </a:prstGeom>
          <a:ln w="38100" cap="sq">
            <a:solidFill>
              <a:srgbClr val="E8C99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矩形 17"/>
          <p:cNvSpPr/>
          <p:nvPr/>
        </p:nvSpPr>
        <p:spPr>
          <a:xfrm>
            <a:off x="231480" y="2356572"/>
            <a:ext cx="1407654" cy="303261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4434" y="1929824"/>
            <a:ext cx="2466528" cy="2343202"/>
          </a:xfrm>
          <a:prstGeom prst="rect">
            <a:avLst/>
          </a:prstGeom>
          <a:ln w="38100" cap="sq">
            <a:solidFill>
              <a:srgbClr val="E8C99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18"/>
          <p:cNvSpPr/>
          <p:nvPr/>
        </p:nvSpPr>
        <p:spPr>
          <a:xfrm>
            <a:off x="3010044" y="3160839"/>
            <a:ext cx="1407654" cy="303261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195" name="图片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981" y="5688302"/>
            <a:ext cx="285750" cy="228600"/>
          </a:xfrm>
          <a:prstGeom prst="rect">
            <a:avLst/>
          </a:prstGeom>
          <a:ln w="38100" cap="sq">
            <a:solidFill>
              <a:srgbClr val="E8C99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图片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992" y="5659727"/>
            <a:ext cx="542925" cy="285750"/>
          </a:xfrm>
          <a:prstGeom prst="rect">
            <a:avLst/>
          </a:prstGeom>
          <a:ln w="38100" cap="sq">
            <a:solidFill>
              <a:srgbClr val="E8C99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图片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468" y="5660460"/>
            <a:ext cx="1590675" cy="276225"/>
          </a:xfrm>
          <a:prstGeom prst="rect">
            <a:avLst/>
          </a:prstGeom>
          <a:ln w="38100" cap="sq">
            <a:solidFill>
              <a:srgbClr val="E8C99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QQ截图未命名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837" y="6057676"/>
            <a:ext cx="238125" cy="190500"/>
          </a:xfrm>
          <a:prstGeom prst="rect">
            <a:avLst/>
          </a:prstGeom>
          <a:ln w="38100" cap="sq">
            <a:solidFill>
              <a:srgbClr val="E8C99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943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8688">
        <p14:warp dir="in"/>
      </p:transition>
    </mc:Choice>
    <mc:Fallback>
      <p:transition spd="slow" advTm="186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0FC0F70-AC76-4EA2-86EB-0B407A4ACBB5}"/>
              </a:ext>
            </a:extLst>
          </p:cNvPr>
          <p:cNvGrpSpPr/>
          <p:nvPr/>
        </p:nvGrpSpPr>
        <p:grpSpPr>
          <a:xfrm>
            <a:off x="0" y="203350"/>
            <a:ext cx="12190413" cy="959603"/>
            <a:chOff x="0" y="416710"/>
            <a:chExt cx="12190413" cy="95960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E8C9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xmlns="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879" y="416710"/>
              <a:ext cx="3967389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>
                <a:defRPr/>
              </a:pPr>
              <a:r>
                <a:rPr lang="zh-CN" altLang="en-US" sz="3600" b="1" noProof="1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打印</a:t>
              </a:r>
            </a:p>
          </p:txBody>
        </p:sp>
      </p:grpSp>
      <p:sp>
        <p:nvSpPr>
          <p:cNvPr id="7" name="矩形 83">
            <a:extLst>
              <a:ext uri="{FF2B5EF4-FFF2-40B4-BE49-F238E27FC236}">
                <a16:creationId xmlns:a16="http://schemas.microsoft.com/office/drawing/2014/main" xmlns="" id="{E239E3EF-1241-40CE-9510-4FB051577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892" y="2426892"/>
            <a:ext cx="10293088" cy="3306004"/>
          </a:xfrm>
          <a:prstGeom prst="rect">
            <a:avLst/>
          </a:prstGeom>
          <a:noFill/>
          <a:ln w="9525" cmpd="sng">
            <a:solidFill>
              <a:srgbClr val="E8C99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E8C990"/>
              </a:solidFill>
              <a:effectLst/>
              <a:uLnTx/>
              <a:uFillTx/>
            </a:endParaRPr>
          </a:p>
        </p:txBody>
      </p:sp>
      <p:sp>
        <p:nvSpPr>
          <p:cNvPr id="9" name="TextBox 84">
            <a:extLst>
              <a:ext uri="{FF2B5EF4-FFF2-40B4-BE49-F238E27FC236}">
                <a16:creationId xmlns:a16="http://schemas.microsoft.com/office/drawing/2014/main" xmlns="" id="{2F781FF3-5020-4AEE-AE74-A5BB8B1AC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601" y="3146377"/>
            <a:ext cx="8677670" cy="2677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2800" b="1" dirty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特别</a:t>
            </a:r>
            <a:r>
              <a:rPr lang="zh-CN" altLang="en-US" sz="2800" b="1" dirty="0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endParaRPr lang="en-US" altLang="zh-CN" sz="2800" b="1" dirty="0" smtClean="0">
              <a:solidFill>
                <a:srgbClr val="E8C99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1400" dirty="0">
              <a:solidFill>
                <a:srgbClr val="E8C99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zh-CN" sz="1400" dirty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用户上报后，经过中国科协的确认后</a:t>
            </a: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（是否“确认”，可以在“填报管理”中“填报状态”中查看），</a:t>
            </a:r>
            <a:r>
              <a:rPr lang="zh-CN" altLang="zh-CN" sz="1400" dirty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才可以</a:t>
            </a: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打印出正式报表和说明，</a:t>
            </a:r>
            <a:r>
              <a:rPr lang="zh-CN" altLang="zh-CN" sz="1400" dirty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报表纸件的右上角显示</a:t>
            </a: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提交时间及验证码，</a:t>
            </a:r>
            <a:r>
              <a:rPr lang="zh-CN" altLang="zh-CN" sz="1400" dirty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编报说明纸件无此信息。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endParaRPr lang="en-US" altLang="zh-CN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zh-CN" altLang="zh-CN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xmlns="" id="{00E01D70-503F-4C77-A5C9-A0D4D34245AE}"/>
              </a:ext>
            </a:extLst>
          </p:cNvPr>
          <p:cNvSpPr>
            <a:spLocks/>
          </p:cNvSpPr>
          <p:nvPr/>
        </p:nvSpPr>
        <p:spPr bwMode="auto">
          <a:xfrm>
            <a:off x="852854" y="2360246"/>
            <a:ext cx="1118890" cy="386376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E8C990"/>
          </a:solidFill>
          <a:ln>
            <a:noFill/>
          </a:ln>
          <a:ex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rgbClr val="E8C990"/>
              </a:solidFill>
              <a:effectLst/>
              <a:uLnTx/>
              <a:uFillTx/>
            </a:endParaRPr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xmlns="" id="{2A6F9127-DE9C-4D3B-B43D-631628321B79}"/>
              </a:ext>
            </a:extLst>
          </p:cNvPr>
          <p:cNvSpPr>
            <a:spLocks/>
          </p:cNvSpPr>
          <p:nvPr/>
        </p:nvSpPr>
        <p:spPr bwMode="auto">
          <a:xfrm flipH="1" flipV="1">
            <a:off x="10363603" y="5395550"/>
            <a:ext cx="1118890" cy="386376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E8C990"/>
          </a:solidFill>
          <a:ln>
            <a:noFill/>
          </a:ln>
          <a:ex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E8C99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14941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7354">
        <p14:warp dir="in"/>
      </p:transition>
    </mc:Choice>
    <mc:Fallback>
      <p:transition spd="slow" advTm="73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586" y="1994210"/>
            <a:ext cx="7762369" cy="4138558"/>
          </a:xfrm>
          <a:prstGeom prst="rect">
            <a:avLst/>
          </a:prstGeom>
          <a:ln w="38100" cap="sq">
            <a:solidFill>
              <a:srgbClr val="E8C99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0FC0F70-AC76-4EA2-86EB-0B407A4ACBB5}"/>
              </a:ext>
            </a:extLst>
          </p:cNvPr>
          <p:cNvGrpSpPr/>
          <p:nvPr/>
        </p:nvGrpSpPr>
        <p:grpSpPr>
          <a:xfrm>
            <a:off x="0" y="203350"/>
            <a:ext cx="12190413" cy="959603"/>
            <a:chOff x="0" y="416710"/>
            <a:chExt cx="12190413" cy="95960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E8C9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xmlns="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880" y="416710"/>
              <a:ext cx="325532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>
                <a:defRPr/>
              </a:pPr>
              <a:r>
                <a:rPr lang="zh-CN" altLang="en-US" sz="3600" b="1" noProof="1" smtClean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其他功能</a:t>
              </a:r>
              <a:endParaRPr lang="zh-CN" altLang="en-US" sz="3600" b="1" noProof="1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3D1D936A-9582-46AE-8EA5-D051DD8A5AEC}"/>
              </a:ext>
            </a:extLst>
          </p:cNvPr>
          <p:cNvGrpSpPr/>
          <p:nvPr/>
        </p:nvGrpSpPr>
        <p:grpSpPr>
          <a:xfrm>
            <a:off x="8406560" y="2488910"/>
            <a:ext cx="3561278" cy="2968173"/>
            <a:chOff x="6459260" y="1628712"/>
            <a:chExt cx="5022149" cy="4695583"/>
          </a:xfrm>
        </p:grpSpPr>
        <p:sp>
          <p:nvSpPr>
            <p:cNvPr id="7" name="矩形 83">
              <a:extLst>
                <a:ext uri="{FF2B5EF4-FFF2-40B4-BE49-F238E27FC236}">
                  <a16:creationId xmlns:a16="http://schemas.microsoft.com/office/drawing/2014/main" xmlns="" id="{E239E3EF-1241-40CE-9510-4FB0515771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0226" y="1720170"/>
              <a:ext cx="4863138" cy="4536837"/>
            </a:xfrm>
            <a:prstGeom prst="rect">
              <a:avLst/>
            </a:prstGeom>
            <a:noFill/>
            <a:ln w="9525" cmpd="sng">
              <a:solidFill>
                <a:srgbClr val="E8C99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TextBox 84">
              <a:extLst>
                <a:ext uri="{FF2B5EF4-FFF2-40B4-BE49-F238E27FC236}">
                  <a16:creationId xmlns:a16="http://schemas.microsoft.com/office/drawing/2014/main" xmlns="" id="{2F781FF3-5020-4AEE-AE74-A5BB8B1ACF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73328" y="1938158"/>
              <a:ext cx="4597027" cy="3639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>
                <a:lnSpc>
                  <a:spcPct val="175000"/>
                </a:lnSpc>
              </a:pPr>
              <a:r>
                <a:rPr lang="en-US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·     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点击主界面</a:t>
              </a: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上</a:t>
              </a:r>
              <a:r>
                <a:rPr lang="zh-CN" altLang="en-US" sz="1400" b="1" dirty="0" smtClean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填报管理</a:t>
              </a: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图标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下</a:t>
              </a: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的</a:t>
              </a:r>
              <a:r>
                <a:rPr lang="zh-CN" altLang="en-US" sz="1400" b="1" dirty="0" smtClean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历史数据</a:t>
              </a: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图标</a:t>
              </a:r>
              <a:r>
                <a:rPr lang="zh-CN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；</a:t>
              </a:r>
              <a:endParaRPr lang="en-US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75000"/>
                </a:lnSpc>
              </a:pPr>
              <a:r>
                <a:rPr lang="en-US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·     </a:t>
              </a: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此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功能可将用户</a:t>
              </a:r>
              <a:r>
                <a:rPr lang="en-US" altLang="zh-CN" sz="1400" b="1" dirty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2003-2016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年的决算数据导出，用户可以根据自己的需要下载数据。</a:t>
              </a:r>
            </a:p>
            <a:p>
              <a:pPr>
                <a:lnSpc>
                  <a:spcPct val="150000"/>
                </a:lnSpc>
              </a:pPr>
              <a:endParaRPr lang="zh-CN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xmlns="" id="{00E01D70-503F-4C77-A5C9-A0D4D3424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9260" y="1628712"/>
              <a:ext cx="528638" cy="530225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C990"/>
            </a:solidFill>
            <a:ln>
              <a:noFill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xmlns="" id="{2A6F9127-DE9C-4D3B-B43D-631628321B79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0952771" y="5794070"/>
              <a:ext cx="528638" cy="530225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C990"/>
            </a:solidFill>
            <a:ln>
              <a:noFill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194924" y="3678300"/>
            <a:ext cx="1623697" cy="303261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78" name="图片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4706" y="3409810"/>
            <a:ext cx="733425" cy="171450"/>
          </a:xfrm>
          <a:prstGeom prst="rect">
            <a:avLst/>
          </a:prstGeom>
          <a:ln w="38100" cap="sq">
            <a:solidFill>
              <a:srgbClr val="E8C99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31480" y="1495563"/>
            <a:ext cx="2177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A.</a:t>
            </a:r>
            <a:r>
              <a:rPr lang="zh-CN" altLang="zh-CN" b="1" dirty="0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</a:t>
            </a:r>
            <a:r>
              <a:rPr lang="zh-CN" altLang="zh-CN" b="1" dirty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历史数据</a:t>
            </a:r>
          </a:p>
          <a:p>
            <a:endParaRPr lang="zh-CN" altLang="en-US" b="1" dirty="0">
              <a:solidFill>
                <a:srgbClr val="E8C99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94925" y="2488910"/>
            <a:ext cx="1623697" cy="303261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2896844" y="2792171"/>
            <a:ext cx="5381530" cy="352645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4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3198">
        <p14:warp dir="in"/>
      </p:transition>
    </mc:Choice>
    <mc:Fallback>
      <p:transition spd="slow" advTm="31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797" y="3135302"/>
            <a:ext cx="7415881" cy="1642442"/>
          </a:xfrm>
          <a:prstGeom prst="rect">
            <a:avLst/>
          </a:prstGeom>
          <a:ln w="38100" cap="sq">
            <a:solidFill>
              <a:srgbClr val="E8C99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0FC0F70-AC76-4EA2-86EB-0B407A4ACBB5}"/>
              </a:ext>
            </a:extLst>
          </p:cNvPr>
          <p:cNvGrpSpPr/>
          <p:nvPr/>
        </p:nvGrpSpPr>
        <p:grpSpPr>
          <a:xfrm>
            <a:off x="0" y="203350"/>
            <a:ext cx="12190413" cy="959603"/>
            <a:chOff x="0" y="416710"/>
            <a:chExt cx="12190413" cy="95960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E8C9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xmlns="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880" y="416710"/>
              <a:ext cx="325532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>
                <a:defRPr/>
              </a:pPr>
              <a:r>
                <a:rPr lang="zh-CN" altLang="en-US" sz="3600" b="1" noProof="1" smtClean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其他功能</a:t>
              </a:r>
              <a:endParaRPr lang="zh-CN" altLang="en-US" sz="3600" b="1" noProof="1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3D1D936A-9582-46AE-8EA5-D051DD8A5AEC}"/>
              </a:ext>
            </a:extLst>
          </p:cNvPr>
          <p:cNvGrpSpPr/>
          <p:nvPr/>
        </p:nvGrpSpPr>
        <p:grpSpPr>
          <a:xfrm>
            <a:off x="8090036" y="2658533"/>
            <a:ext cx="3561278" cy="2968173"/>
            <a:chOff x="6459260" y="1628712"/>
            <a:chExt cx="5022149" cy="4695583"/>
          </a:xfrm>
        </p:grpSpPr>
        <p:sp>
          <p:nvSpPr>
            <p:cNvPr id="7" name="矩形 83">
              <a:extLst>
                <a:ext uri="{FF2B5EF4-FFF2-40B4-BE49-F238E27FC236}">
                  <a16:creationId xmlns:a16="http://schemas.microsoft.com/office/drawing/2014/main" xmlns="" id="{E239E3EF-1241-40CE-9510-4FB0515771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0226" y="1720170"/>
              <a:ext cx="4863138" cy="4536837"/>
            </a:xfrm>
            <a:prstGeom prst="rect">
              <a:avLst/>
            </a:prstGeom>
            <a:noFill/>
            <a:ln w="9525" cmpd="sng">
              <a:solidFill>
                <a:srgbClr val="E8C99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TextBox 84">
              <a:extLst>
                <a:ext uri="{FF2B5EF4-FFF2-40B4-BE49-F238E27FC236}">
                  <a16:creationId xmlns:a16="http://schemas.microsoft.com/office/drawing/2014/main" xmlns="" id="{2F781FF3-5020-4AEE-AE74-A5BB8B1ACF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3578" y="2984646"/>
              <a:ext cx="4597027" cy="2446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>
                <a:lnSpc>
                  <a:spcPct val="175000"/>
                </a:lnSpc>
              </a:pPr>
              <a:r>
                <a:rPr lang="en-US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·     </a:t>
              </a: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点击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主界面</a:t>
              </a: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上</a:t>
              </a:r>
              <a:r>
                <a:rPr lang="zh-CN" altLang="en-US" sz="1400" b="1" dirty="0" smtClean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系统功能</a:t>
              </a: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图标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下</a:t>
              </a: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的</a:t>
              </a:r>
              <a:r>
                <a:rPr lang="zh-CN" altLang="en-US" sz="1400" b="1" dirty="0" smtClean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学会用户查看</a:t>
              </a: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图标</a:t>
              </a:r>
              <a:r>
                <a:rPr lang="zh-CN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，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用户可查看本学会的信息</a:t>
              </a:r>
              <a:r>
                <a:rPr lang="zh-CN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。</a:t>
              </a:r>
              <a:endPara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endPara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xmlns="" id="{00E01D70-503F-4C77-A5C9-A0D4D3424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9260" y="1628712"/>
              <a:ext cx="528638" cy="530225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C990"/>
            </a:solidFill>
            <a:ln>
              <a:noFill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xmlns="" id="{2A6F9127-DE9C-4D3B-B43D-631628321B79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0952771" y="5794070"/>
              <a:ext cx="528638" cy="530225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C990"/>
            </a:solidFill>
            <a:ln>
              <a:noFill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078" name="图片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4706" y="3409810"/>
            <a:ext cx="733425" cy="171450"/>
          </a:xfrm>
          <a:prstGeom prst="rect">
            <a:avLst/>
          </a:prstGeom>
          <a:ln w="38100" cap="sq">
            <a:solidFill>
              <a:srgbClr val="E8C99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31480" y="1495563"/>
            <a:ext cx="2177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B.</a:t>
            </a:r>
            <a:r>
              <a:rPr lang="zh-CN" altLang="en-US" b="1" dirty="0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更改口令</a:t>
            </a:r>
            <a:endParaRPr lang="zh-CN" altLang="en-US" b="1" dirty="0">
              <a:solidFill>
                <a:srgbClr val="E8C99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78437" y="4474483"/>
            <a:ext cx="1273855" cy="303261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599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9768">
        <p14:warp dir="in"/>
      </p:transition>
    </mc:Choice>
    <mc:Fallback>
      <p:transition spd="slow" advTm="97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32C9AA0-0660-4A5F-BB1D-6B71D4763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xmlns="" id="{98EB404E-AA58-48AA-A29C-C5A3A9AE10A0}"/>
              </a:ext>
            </a:extLst>
          </p:cNvPr>
          <p:cNvSpPr/>
          <p:nvPr/>
        </p:nvSpPr>
        <p:spPr>
          <a:xfrm>
            <a:off x="1499836" y="0"/>
            <a:ext cx="4014686" cy="3778138"/>
          </a:xfrm>
          <a:prstGeom prst="rect">
            <a:avLst/>
          </a:prstGeom>
          <a:solidFill>
            <a:srgbClr val="E8C99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TextBox 2">
            <a:extLst>
              <a:ext uri="{FF2B5EF4-FFF2-40B4-BE49-F238E27FC236}">
                <a16:creationId xmlns:a16="http://schemas.microsoft.com/office/drawing/2014/main" xmlns="" id="{B630CA52-083C-4F1C-B850-31F8EA73A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8458" y="1289542"/>
            <a:ext cx="3577442" cy="101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6" tIns="45703" rIns="91406" bIns="45703"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zh-CN" altLang="en-US" sz="6000" b="1" dirty="0">
                <a:solidFill>
                  <a:srgbClr val="595959"/>
                </a:solidFill>
                <a:latin typeface="Broadway" panose="04040905080B02020502" pitchFamily="82" charset="0"/>
                <a:ea typeface="微软雅黑" pitchFamily="34" charset="-122"/>
                <a:sym typeface="微软雅黑" pitchFamily="34" charset="-122"/>
              </a:rPr>
              <a:t>主目录</a:t>
            </a:r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xmlns="" id="{F08EDEC1-119D-4FF9-9EAC-82E09971ADB6}"/>
              </a:ext>
            </a:extLst>
          </p:cNvPr>
          <p:cNvGrpSpPr/>
          <p:nvPr/>
        </p:nvGrpSpPr>
        <p:grpSpPr>
          <a:xfrm>
            <a:off x="6218691" y="2320147"/>
            <a:ext cx="5267553" cy="2915981"/>
            <a:chOff x="3548970" y="2241096"/>
            <a:chExt cx="2600528" cy="1779588"/>
          </a:xfrm>
        </p:grpSpPr>
        <p:sp>
          <p:nvSpPr>
            <p:cNvPr id="55" name="椭圆 54">
              <a:extLst>
                <a:ext uri="{FF2B5EF4-FFF2-40B4-BE49-F238E27FC236}">
                  <a16:creationId xmlns:a16="http://schemas.microsoft.com/office/drawing/2014/main" xmlns="" id="{6C0A696F-CF44-4325-8DF5-47C2DBD0A922}"/>
                </a:ext>
              </a:extLst>
            </p:cNvPr>
            <p:cNvSpPr/>
            <p:nvPr/>
          </p:nvSpPr>
          <p:spPr>
            <a:xfrm>
              <a:off x="3548970" y="2241096"/>
              <a:ext cx="465137" cy="463550"/>
            </a:xfrm>
            <a:prstGeom prst="ellipse">
              <a:avLst/>
            </a:prstGeom>
            <a:solidFill>
              <a:srgbClr val="E8C9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800" b="1" noProof="1">
                  <a:solidFill>
                    <a:srgbClr val="5959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800" b="1" noProof="1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xmlns="" id="{51562061-6D78-4A47-BA36-82B793A9ECA1}"/>
                </a:ext>
              </a:extLst>
            </p:cNvPr>
            <p:cNvSpPr/>
            <p:nvPr/>
          </p:nvSpPr>
          <p:spPr>
            <a:xfrm>
              <a:off x="3548970" y="2898321"/>
              <a:ext cx="465137" cy="465138"/>
            </a:xfrm>
            <a:prstGeom prst="ellipse">
              <a:avLst/>
            </a:prstGeom>
            <a:solidFill>
              <a:srgbClr val="E8C9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800" b="1" noProof="1">
                  <a:solidFill>
                    <a:srgbClr val="5959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800" b="1" noProof="1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xmlns="" id="{38316FE6-CE81-479D-9557-19BFAABA89A5}"/>
                </a:ext>
              </a:extLst>
            </p:cNvPr>
            <p:cNvSpPr/>
            <p:nvPr/>
          </p:nvSpPr>
          <p:spPr>
            <a:xfrm>
              <a:off x="3548970" y="3557134"/>
              <a:ext cx="465137" cy="463550"/>
            </a:xfrm>
            <a:prstGeom prst="ellipse">
              <a:avLst/>
            </a:prstGeom>
            <a:solidFill>
              <a:srgbClr val="E8C9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800" b="1" noProof="1">
                  <a:solidFill>
                    <a:srgbClr val="5959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800" b="1" noProof="1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xmlns="" id="{F0D7754F-A7F8-4CE4-81F7-BC478578E243}"/>
                </a:ext>
              </a:extLst>
            </p:cNvPr>
            <p:cNvSpPr/>
            <p:nvPr/>
          </p:nvSpPr>
          <p:spPr>
            <a:xfrm>
              <a:off x="4148746" y="2306158"/>
              <a:ext cx="2000752" cy="3193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zh-CN" sz="2800" b="1" spc="300" dirty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系统使用环境</a:t>
              </a:r>
              <a:endParaRPr lang="zh-CN" altLang="en-US" sz="2800" b="1" spc="300" noProof="1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xmlns="" id="{10752EE5-31E3-4C2D-9089-A7E42119BC92}"/>
                </a:ext>
              </a:extLst>
            </p:cNvPr>
            <p:cNvSpPr/>
            <p:nvPr/>
          </p:nvSpPr>
          <p:spPr>
            <a:xfrm>
              <a:off x="4148746" y="2969581"/>
              <a:ext cx="2000752" cy="3193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zh-CN" sz="2800" b="1" spc="300" dirty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系统功能使用说明</a:t>
              </a:r>
              <a:endParaRPr lang="zh-CN" altLang="en-US" sz="2800" b="1" spc="300" noProof="1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xmlns="" id="{97927D64-3532-41CB-AB07-5E03DFCB7113}"/>
                </a:ext>
              </a:extLst>
            </p:cNvPr>
            <p:cNvSpPr/>
            <p:nvPr/>
          </p:nvSpPr>
          <p:spPr>
            <a:xfrm>
              <a:off x="4148746" y="3633004"/>
              <a:ext cx="2000752" cy="3193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zh-CN" altLang="zh-CN" sz="2800" b="1" spc="300" dirty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重点提示</a:t>
              </a:r>
              <a:endParaRPr lang="zh-CN" altLang="en-US" sz="2800" b="1" spc="300" noProof="1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4018">
        <p14:warp dir="in"/>
      </p:transition>
    </mc:Choice>
    <mc:Fallback>
      <p:transition spd="slow" advTm="4018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>
                                          <p:cBhvr>
                                            <p:cTn id="15" dur="7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7" presetID="2" presetClass="entr" presetSubtype="8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9" dur="12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0" dur="12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 animBg="1"/>
          <p:bldP spid="36" grpId="0" bldLvl="0" autoUpdateAnimBg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>
                                          <p:cBhvr>
                                            <p:cTn id="15" dur="7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 animBg="1"/>
          <p:bldP spid="36" grpId="0" bldLvl="0" autoUpdateAnimBg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0FC0F70-AC76-4EA2-86EB-0B407A4ACBB5}"/>
              </a:ext>
            </a:extLst>
          </p:cNvPr>
          <p:cNvGrpSpPr/>
          <p:nvPr/>
        </p:nvGrpSpPr>
        <p:grpSpPr>
          <a:xfrm>
            <a:off x="0" y="203350"/>
            <a:ext cx="12190413" cy="959603"/>
            <a:chOff x="0" y="416710"/>
            <a:chExt cx="12190413" cy="95960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E8C9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xmlns="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880" y="416710"/>
              <a:ext cx="325532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>
                <a:defRPr/>
              </a:pPr>
              <a:r>
                <a:rPr lang="zh-CN" altLang="en-US" sz="3600" b="1" noProof="1" smtClean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其他功能</a:t>
              </a:r>
              <a:endParaRPr lang="zh-CN" altLang="en-US" sz="3600" b="1" noProof="1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3D1D936A-9582-46AE-8EA5-D051DD8A5AEC}"/>
              </a:ext>
            </a:extLst>
          </p:cNvPr>
          <p:cNvGrpSpPr/>
          <p:nvPr/>
        </p:nvGrpSpPr>
        <p:grpSpPr>
          <a:xfrm>
            <a:off x="7482254" y="2070100"/>
            <a:ext cx="4316766" cy="4100174"/>
            <a:chOff x="6459260" y="1628712"/>
            <a:chExt cx="5022149" cy="5626679"/>
          </a:xfrm>
        </p:grpSpPr>
        <p:sp>
          <p:nvSpPr>
            <p:cNvPr id="7" name="矩形 83">
              <a:extLst>
                <a:ext uri="{FF2B5EF4-FFF2-40B4-BE49-F238E27FC236}">
                  <a16:creationId xmlns:a16="http://schemas.microsoft.com/office/drawing/2014/main" xmlns="" id="{E239E3EF-1241-40CE-9510-4FB0515771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0226" y="1720171"/>
              <a:ext cx="4863138" cy="4536836"/>
            </a:xfrm>
            <a:prstGeom prst="rect">
              <a:avLst/>
            </a:prstGeom>
            <a:noFill/>
            <a:ln w="9525" cmpd="sng">
              <a:solidFill>
                <a:srgbClr val="E8C99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TextBox 84">
              <a:extLst>
                <a:ext uri="{FF2B5EF4-FFF2-40B4-BE49-F238E27FC236}">
                  <a16:creationId xmlns:a16="http://schemas.microsoft.com/office/drawing/2014/main" xmlns="" id="{2F781FF3-5020-4AEE-AE74-A5BB8B1ACF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2864" y="2250395"/>
              <a:ext cx="4099907" cy="5004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en-US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       </a:t>
              </a: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点击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主界面上</a:t>
              </a:r>
              <a:r>
                <a:rPr lang="zh-CN" altLang="zh-CN" sz="1400" b="1" dirty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填报管理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图标下</a:t>
              </a: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的</a:t>
              </a:r>
              <a:r>
                <a:rPr lang="zh-CN" altLang="en-US" sz="1400" b="1" dirty="0" smtClean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数据分析</a:t>
              </a: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图标</a:t>
              </a:r>
              <a:r>
                <a:rPr lang="zh-CN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。</a:t>
              </a:r>
              <a:endParaRPr lang="en-US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en-US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        </a:t>
              </a:r>
              <a:r>
                <a:rPr lang="zh-CN" altLang="zh-CN" sz="1400" b="1" dirty="0" smtClean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此模块</a:t>
              </a:r>
              <a:r>
                <a:rPr lang="zh-CN" altLang="zh-CN" sz="1400" b="1" dirty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提供各单位的数据分析情况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，主要从财务状况（资产、负债、净资产）、收入及费用状况（收入、费用、交纳税费）、人员情况等方面进行简单分析，各单位撰写编报说明时可参考数据分析模块的部分内容及数据。</a:t>
              </a:r>
            </a:p>
            <a:p>
              <a:pPr>
                <a:lnSpc>
                  <a:spcPct val="150000"/>
                </a:lnSpc>
              </a:pPr>
              <a:endPara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endParaRPr lang="zh-CN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xmlns="" id="{00E01D70-503F-4C77-A5C9-A0D4D3424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9260" y="1628712"/>
              <a:ext cx="528638" cy="530225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C990"/>
            </a:solidFill>
            <a:ln>
              <a:noFill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xmlns="" id="{2A6F9127-DE9C-4D3B-B43D-631628321B79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0952771" y="5794070"/>
              <a:ext cx="528638" cy="530225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C990"/>
            </a:solidFill>
            <a:ln>
              <a:noFill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026" name="图片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012" y="2175607"/>
            <a:ext cx="6706192" cy="3199626"/>
          </a:xfrm>
          <a:prstGeom prst="rect">
            <a:avLst/>
          </a:prstGeom>
          <a:ln w="38100">
            <a:solidFill>
              <a:srgbClr val="E8C99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矩形 27"/>
          <p:cNvSpPr/>
          <p:nvPr/>
        </p:nvSpPr>
        <p:spPr>
          <a:xfrm>
            <a:off x="404446" y="3641989"/>
            <a:ext cx="1035434" cy="295516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231480" y="1495563"/>
            <a:ext cx="2177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C.</a:t>
            </a:r>
            <a:r>
              <a:rPr lang="zh-CN" altLang="en-US" b="1" dirty="0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数据分析</a:t>
            </a:r>
            <a:endParaRPr lang="zh-CN" altLang="en-US" b="1" dirty="0">
              <a:solidFill>
                <a:srgbClr val="E8C99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0107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1340">
        <p14:warp dir="in"/>
      </p:transition>
    </mc:Choice>
    <mc:Fallback>
      <p:transition spd="slow" advTm="113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0FC0F70-AC76-4EA2-86EB-0B407A4ACBB5}"/>
              </a:ext>
            </a:extLst>
          </p:cNvPr>
          <p:cNvGrpSpPr/>
          <p:nvPr/>
        </p:nvGrpSpPr>
        <p:grpSpPr>
          <a:xfrm>
            <a:off x="0" y="203350"/>
            <a:ext cx="12190413" cy="959603"/>
            <a:chOff x="0" y="416710"/>
            <a:chExt cx="12190413" cy="95960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E8C9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xmlns="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880" y="416710"/>
              <a:ext cx="325532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>
                <a:defRPr/>
              </a:pPr>
              <a:r>
                <a:rPr lang="zh-CN" altLang="en-US" sz="3600" b="1" noProof="1" smtClean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其他功能</a:t>
              </a:r>
              <a:endParaRPr lang="zh-CN" altLang="en-US" sz="3600" b="1" noProof="1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3D1D936A-9582-46AE-8EA5-D051DD8A5AEC}"/>
              </a:ext>
            </a:extLst>
          </p:cNvPr>
          <p:cNvGrpSpPr/>
          <p:nvPr/>
        </p:nvGrpSpPr>
        <p:grpSpPr>
          <a:xfrm>
            <a:off x="7165731" y="2360246"/>
            <a:ext cx="4316766" cy="4100174"/>
            <a:chOff x="6459260" y="1628712"/>
            <a:chExt cx="5022149" cy="5626679"/>
          </a:xfrm>
        </p:grpSpPr>
        <p:sp>
          <p:nvSpPr>
            <p:cNvPr id="7" name="矩形 83">
              <a:extLst>
                <a:ext uri="{FF2B5EF4-FFF2-40B4-BE49-F238E27FC236}">
                  <a16:creationId xmlns:a16="http://schemas.microsoft.com/office/drawing/2014/main" xmlns="" id="{E239E3EF-1241-40CE-9510-4FB0515771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0226" y="1720171"/>
              <a:ext cx="4863138" cy="4536836"/>
            </a:xfrm>
            <a:prstGeom prst="rect">
              <a:avLst/>
            </a:prstGeom>
            <a:noFill/>
            <a:ln w="9525" cmpd="sng">
              <a:solidFill>
                <a:srgbClr val="E8C99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TextBox 84">
              <a:extLst>
                <a:ext uri="{FF2B5EF4-FFF2-40B4-BE49-F238E27FC236}">
                  <a16:creationId xmlns:a16="http://schemas.microsoft.com/office/drawing/2014/main" xmlns="" id="{2F781FF3-5020-4AEE-AE74-A5BB8B1ACF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2864" y="2250395"/>
              <a:ext cx="4099907" cy="5004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en-US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       </a:t>
              </a: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点击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主界面上</a:t>
              </a:r>
              <a:r>
                <a:rPr lang="zh-CN" altLang="zh-CN" sz="1400" b="1" dirty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填报管理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图标下</a:t>
              </a: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的</a:t>
              </a:r>
              <a:r>
                <a:rPr lang="zh-CN" altLang="en-US" sz="1400" b="1" dirty="0" smtClean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系统功能</a:t>
              </a:r>
              <a:r>
                <a:rPr lang="zh-CN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里的</a:t>
              </a:r>
              <a:r>
                <a:rPr lang="zh-CN" altLang="en-US" sz="1400" b="1" dirty="0" smtClean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数据分析</a:t>
              </a: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图标</a:t>
              </a:r>
              <a:r>
                <a:rPr lang="zh-CN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。</a:t>
              </a:r>
              <a:endParaRPr lang="en-US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en-US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        </a:t>
              </a:r>
              <a:r>
                <a:rPr lang="zh-CN" altLang="zh-CN" sz="1400" b="1" dirty="0" smtClean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此模块</a:t>
              </a:r>
              <a:r>
                <a:rPr lang="zh-CN" altLang="zh-CN" sz="1400" b="1" dirty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提供各单位的数据分析情况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，主要从财务状况（资产、负债、净资产）、收入及费用状况（收入、费用、交纳税费）、人员情况等方面进行简单分析，各单位撰写编报说明时可参考数据分析模块的部分内容及数据。</a:t>
              </a:r>
            </a:p>
            <a:p>
              <a:pPr>
                <a:lnSpc>
                  <a:spcPct val="150000"/>
                </a:lnSpc>
              </a:pPr>
              <a:endPara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endParaRPr lang="zh-CN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xmlns="" id="{00E01D70-503F-4C77-A5C9-A0D4D3424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9260" y="1628712"/>
              <a:ext cx="528638" cy="530225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C990"/>
            </a:solidFill>
            <a:ln>
              <a:noFill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xmlns="" id="{2A6F9127-DE9C-4D3B-B43D-631628321B79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0952771" y="5794070"/>
              <a:ext cx="528638" cy="530225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C990"/>
            </a:solidFill>
            <a:ln>
              <a:noFill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026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337" y="2018666"/>
            <a:ext cx="5917223" cy="4122453"/>
          </a:xfrm>
          <a:prstGeom prst="rect">
            <a:avLst/>
          </a:prstGeom>
          <a:ln w="38100">
            <a:solidFill>
              <a:srgbClr val="E8C99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矩形 27"/>
          <p:cNvSpPr/>
          <p:nvPr/>
        </p:nvSpPr>
        <p:spPr>
          <a:xfrm>
            <a:off x="551772" y="5928617"/>
            <a:ext cx="1035434" cy="295516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231480" y="1495563"/>
            <a:ext cx="2177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C.</a:t>
            </a:r>
            <a:r>
              <a:rPr lang="zh-CN" altLang="en-US" b="1" dirty="0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数据分析</a:t>
            </a:r>
            <a:endParaRPr lang="zh-CN" altLang="en-US" b="1" dirty="0">
              <a:solidFill>
                <a:srgbClr val="E8C99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00928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1160">
        <p14:warp dir="in"/>
      </p:transition>
    </mc:Choice>
    <mc:Fallback>
      <p:transition spd="slow" advTm="111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7BEEE50-EE8E-4BD0-9102-032F5A9E4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34A7A64E-156E-4C8A-889E-922DA8FE14DD}"/>
              </a:ext>
            </a:extLst>
          </p:cNvPr>
          <p:cNvSpPr/>
          <p:nvPr/>
        </p:nvSpPr>
        <p:spPr>
          <a:xfrm>
            <a:off x="1499836" y="0"/>
            <a:ext cx="4014686" cy="3778138"/>
          </a:xfrm>
          <a:prstGeom prst="rect">
            <a:avLst/>
          </a:prstGeom>
          <a:solidFill>
            <a:srgbClr val="E8C99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xmlns="" id="{28CBDEAF-DE51-46EC-B944-075CDEAA6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8458" y="1289542"/>
            <a:ext cx="3577442" cy="101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6" tIns="45703" rIns="91406" bIns="45703"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zh-CN" altLang="en-US" sz="6000" b="1" dirty="0" smtClean="0">
                <a:solidFill>
                  <a:srgbClr val="595959"/>
                </a:solidFill>
                <a:latin typeface="Broadway" panose="04040905080B02020502" pitchFamily="82" charset="0"/>
                <a:ea typeface="微软雅黑" pitchFamily="34" charset="-122"/>
                <a:sym typeface="微软雅黑" pitchFamily="34" charset="-122"/>
              </a:rPr>
              <a:t>第三章</a:t>
            </a:r>
            <a:endParaRPr lang="zh-CN" altLang="en-US" sz="6000" b="1" dirty="0">
              <a:solidFill>
                <a:srgbClr val="595959"/>
              </a:solidFill>
              <a:latin typeface="Broadway" panose="04040905080B02020502" pitchFamily="82" charset="0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383205AB-2C9D-42A8-98C9-8054964FBB80}"/>
              </a:ext>
            </a:extLst>
          </p:cNvPr>
          <p:cNvSpPr/>
          <p:nvPr/>
        </p:nvSpPr>
        <p:spPr>
          <a:xfrm>
            <a:off x="5964580" y="2296919"/>
            <a:ext cx="4698721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zh-CN" altLang="en-US" sz="4400" b="1" noProof="1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重点提示</a:t>
            </a:r>
            <a:endParaRPr lang="zh-CN" altLang="en-US" sz="4400" b="1" noProof="1">
              <a:solidFill>
                <a:srgbClr val="E8C99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xmlns="" id="{41ED2A9D-9581-4C9F-8A03-AC9D32D03BA8}"/>
              </a:ext>
            </a:extLst>
          </p:cNvPr>
          <p:cNvSpPr txBox="1"/>
          <p:nvPr/>
        </p:nvSpPr>
        <p:spPr>
          <a:xfrm>
            <a:off x="5950066" y="3216359"/>
            <a:ext cx="2356735" cy="1815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lvl="1">
              <a:defRPr/>
            </a:pPr>
            <a:r>
              <a:rPr lang="zh-CN" altLang="zh-CN" sz="1600" dirty="0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（</a:t>
            </a:r>
            <a:r>
              <a:rPr lang="en-US" altLang="zh-CN" sz="1600" dirty="0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1</a:t>
            </a:r>
            <a:r>
              <a:rPr lang="zh-CN" altLang="zh-CN" sz="1600" dirty="0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）</a:t>
            </a:r>
            <a:r>
              <a:rPr lang="zh-CN" altLang="zh-CN" sz="1600" dirty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关于录入报表</a:t>
            </a:r>
            <a:r>
              <a:rPr lang="zh-CN" altLang="zh-CN" sz="1600" dirty="0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数据</a:t>
            </a:r>
            <a:endParaRPr lang="en-US" altLang="zh-CN" sz="1600" dirty="0" smtClean="0">
              <a:solidFill>
                <a:srgbClr val="E8C99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0" lvl="1">
              <a:defRPr/>
            </a:pPr>
            <a:endParaRPr lang="en-US" altLang="zh-CN" sz="1600" dirty="0">
              <a:solidFill>
                <a:srgbClr val="E8C99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0" lvl="1">
              <a:defRPr/>
            </a:pPr>
            <a:r>
              <a:rPr lang="zh-CN" altLang="zh-CN" sz="1600" dirty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（</a:t>
            </a:r>
            <a:r>
              <a:rPr lang="en-US" altLang="zh-CN" sz="1600" dirty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2</a:t>
            </a:r>
            <a:r>
              <a:rPr lang="zh-CN" altLang="zh-CN" sz="1600" dirty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）关于报送</a:t>
            </a:r>
            <a:r>
              <a:rPr lang="zh-CN" altLang="zh-CN" sz="1600" dirty="0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要求</a:t>
            </a:r>
            <a:endParaRPr lang="en-US" altLang="zh-CN" sz="1600" dirty="0" smtClean="0">
              <a:solidFill>
                <a:srgbClr val="E8C99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0" lvl="1">
              <a:defRPr/>
            </a:pPr>
            <a:endParaRPr lang="en-US" altLang="zh-CN" sz="1600" dirty="0">
              <a:solidFill>
                <a:srgbClr val="E8C99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0" lvl="1">
              <a:defRPr/>
            </a:pPr>
            <a:r>
              <a:rPr lang="zh-CN" altLang="zh-CN" sz="1600" dirty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（</a:t>
            </a:r>
            <a:r>
              <a:rPr lang="en-US" altLang="zh-CN" sz="1600" dirty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3</a:t>
            </a:r>
            <a:r>
              <a:rPr lang="zh-CN" altLang="zh-CN" sz="1600" dirty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）IE浏览器</a:t>
            </a:r>
            <a:r>
              <a:rPr lang="zh-CN" altLang="zh-CN" sz="1600" dirty="0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设置</a:t>
            </a:r>
            <a:endParaRPr lang="en-US" altLang="zh-CN" sz="1600" dirty="0" smtClean="0">
              <a:solidFill>
                <a:srgbClr val="E8C99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0" lvl="1">
              <a:defRPr/>
            </a:pPr>
            <a:endParaRPr lang="en-US" altLang="zh-CN" sz="1600" dirty="0">
              <a:solidFill>
                <a:srgbClr val="E8C99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0" lvl="1">
              <a:defRPr/>
            </a:pPr>
            <a:r>
              <a:rPr lang="zh-CN" altLang="zh-CN" sz="1600" dirty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（</a:t>
            </a:r>
            <a:r>
              <a:rPr lang="en-US" altLang="zh-CN" sz="1600" dirty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4</a:t>
            </a:r>
            <a:r>
              <a:rPr lang="zh-CN" altLang="zh-CN" sz="1600" dirty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）插件下载地址</a:t>
            </a:r>
            <a:endParaRPr lang="en-US" altLang="zh-CN" sz="1600" noProof="1">
              <a:solidFill>
                <a:srgbClr val="E8C99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375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7995">
        <p14:warp dir="in"/>
      </p:transition>
    </mc:Choice>
    <mc:Fallback>
      <p:transition spd="slow" advTm="79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bldLvl="0" autoUpdateAnimBg="0"/>
      <p:bldP spid="14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0FC0F70-AC76-4EA2-86EB-0B407A4ACBB5}"/>
              </a:ext>
            </a:extLst>
          </p:cNvPr>
          <p:cNvGrpSpPr/>
          <p:nvPr/>
        </p:nvGrpSpPr>
        <p:grpSpPr>
          <a:xfrm>
            <a:off x="0" y="203350"/>
            <a:ext cx="12190413" cy="959603"/>
            <a:chOff x="0" y="416710"/>
            <a:chExt cx="12190413" cy="95960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E8C9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xmlns="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879" y="416710"/>
              <a:ext cx="3967389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>
                <a:defRPr/>
              </a:pPr>
              <a:r>
                <a:rPr lang="zh-CN" altLang="en-US" sz="3600" b="1" noProof="1" smtClean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关于录入表格数据</a:t>
              </a:r>
              <a:endParaRPr lang="zh-CN" altLang="en-US" sz="3600" b="1" noProof="1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7" name="矩形 83">
            <a:extLst>
              <a:ext uri="{FF2B5EF4-FFF2-40B4-BE49-F238E27FC236}">
                <a16:creationId xmlns:a16="http://schemas.microsoft.com/office/drawing/2014/main" xmlns="" id="{E239E3EF-1241-40CE-9510-4FB051577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892" y="2426892"/>
            <a:ext cx="10293088" cy="3306003"/>
          </a:xfrm>
          <a:prstGeom prst="rect">
            <a:avLst/>
          </a:prstGeom>
          <a:noFill/>
          <a:ln w="9525" cmpd="sng">
            <a:solidFill>
              <a:srgbClr val="E8C99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E8C990"/>
              </a:solidFill>
              <a:effectLst/>
              <a:uLnTx/>
              <a:uFillTx/>
            </a:endParaRPr>
          </a:p>
        </p:txBody>
      </p:sp>
      <p:sp>
        <p:nvSpPr>
          <p:cNvPr id="9" name="TextBox 84">
            <a:extLst>
              <a:ext uri="{FF2B5EF4-FFF2-40B4-BE49-F238E27FC236}">
                <a16:creationId xmlns:a16="http://schemas.microsoft.com/office/drawing/2014/main" xmlns="" id="{2F781FF3-5020-4AEE-AE74-A5BB8B1AC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600" y="2813268"/>
            <a:ext cx="8677669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zh-CN" sz="1400" b="1" dirty="0" smtClean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请</a:t>
            </a:r>
            <a:r>
              <a:rPr lang="zh-CN" altLang="zh-CN" sz="1400" b="1" dirty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不要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输入特殊字符</a:t>
            </a:r>
            <a:r>
              <a: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\/|:?"*&lt;&gt;[]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等；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zh-CN" sz="1400" b="1" dirty="0" smtClean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对于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表格中需要填写数字的地方，</a:t>
            </a:r>
            <a:r>
              <a:rPr lang="zh-CN" altLang="zh-CN" sz="1400" b="1" dirty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请用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英文状态下的半角数字填写。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zh-CN" sz="1400" b="1" dirty="0" smtClean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对于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要填写日期的栏目，用鼠标双击该单元格，在弹出的下拉框中选择日期</a:t>
            </a:r>
            <a:r>
              <a:rPr lang="en-US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; </a:t>
            </a:r>
          </a:p>
          <a:p>
            <a:pPr>
              <a:lnSpc>
                <a:spcPct val="200000"/>
              </a:lnSpc>
            </a:pPr>
            <a:r>
              <a: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</a:t>
            </a:r>
            <a:r>
              <a:rPr lang="zh-CN" altLang="zh-CN" sz="1400" b="1" dirty="0" smtClean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或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按下面格式</a:t>
            </a:r>
            <a:r>
              <a: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"</a:t>
            </a:r>
            <a:r>
              <a:rPr lang="en-US" altLang="zh-CN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yyyy</a:t>
            </a:r>
            <a:r>
              <a: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/mm/</a:t>
            </a:r>
            <a:r>
              <a:rPr lang="en-US" altLang="zh-CN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dd</a:t>
            </a:r>
            <a:r>
              <a: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"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"</a:t>
            </a:r>
            <a:r>
              <a:rPr lang="en-US" altLang="zh-CN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yyyy</a:t>
            </a:r>
            <a:r>
              <a: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-mm-</a:t>
            </a:r>
            <a:r>
              <a:rPr lang="en-US" altLang="zh-CN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dd</a:t>
            </a:r>
            <a:r>
              <a: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"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输入。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zh-CN" sz="1400" b="1" dirty="0" smtClean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请</a:t>
            </a:r>
            <a:r>
              <a:rPr lang="zh-CN" altLang="zh-CN" sz="1400" b="1" dirty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用户仔细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填写表格，避免出现遗漏的地方，对于处于编辑状态的表格，</a:t>
            </a:r>
            <a:r>
              <a:rPr lang="zh-CN" altLang="zh-CN" sz="1400" b="1" dirty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灰色单元格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的不需要用户填写。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endParaRPr lang="en-US" altLang="zh-CN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zh-CN" altLang="zh-CN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xmlns="" id="{00E01D70-503F-4C77-A5C9-A0D4D34245AE}"/>
              </a:ext>
            </a:extLst>
          </p:cNvPr>
          <p:cNvSpPr>
            <a:spLocks/>
          </p:cNvSpPr>
          <p:nvPr/>
        </p:nvSpPr>
        <p:spPr bwMode="auto">
          <a:xfrm>
            <a:off x="852854" y="2360246"/>
            <a:ext cx="1118890" cy="386376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E8C990"/>
          </a:solidFill>
          <a:ln>
            <a:noFill/>
          </a:ln>
          <a:ex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rgbClr val="E8C990"/>
              </a:solidFill>
              <a:effectLst/>
              <a:uLnTx/>
              <a:uFillTx/>
            </a:endParaRPr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xmlns="" id="{2A6F9127-DE9C-4D3B-B43D-631628321B79}"/>
              </a:ext>
            </a:extLst>
          </p:cNvPr>
          <p:cNvSpPr>
            <a:spLocks/>
          </p:cNvSpPr>
          <p:nvPr/>
        </p:nvSpPr>
        <p:spPr bwMode="auto">
          <a:xfrm flipH="1" flipV="1">
            <a:off x="10363607" y="5395552"/>
            <a:ext cx="1118890" cy="386376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E8C990"/>
          </a:solidFill>
          <a:ln>
            <a:noFill/>
          </a:ln>
          <a:ex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E8C99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26685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1593">
        <p14:warp dir="in"/>
      </p:transition>
    </mc:Choice>
    <mc:Fallback>
      <p:transition spd="slow" advTm="115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0FC0F70-AC76-4EA2-86EB-0B407A4ACBB5}"/>
              </a:ext>
            </a:extLst>
          </p:cNvPr>
          <p:cNvGrpSpPr/>
          <p:nvPr/>
        </p:nvGrpSpPr>
        <p:grpSpPr>
          <a:xfrm>
            <a:off x="0" y="203350"/>
            <a:ext cx="12190413" cy="959603"/>
            <a:chOff x="0" y="416710"/>
            <a:chExt cx="12190413" cy="95960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E8C9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xmlns="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879" y="416710"/>
              <a:ext cx="3967389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>
                <a:defRPr/>
              </a:pPr>
              <a:r>
                <a:rPr lang="zh-CN" altLang="zh-CN" sz="3600" b="1" dirty="0" smtClean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关于</a:t>
              </a:r>
              <a:r>
                <a:rPr lang="zh-CN" altLang="zh-CN" sz="3600" b="1" dirty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报送要求</a:t>
              </a:r>
              <a:endParaRPr lang="zh-CN" altLang="en-US" sz="3600" b="1" noProof="1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7" name="矩形 83">
            <a:extLst>
              <a:ext uri="{FF2B5EF4-FFF2-40B4-BE49-F238E27FC236}">
                <a16:creationId xmlns:a16="http://schemas.microsoft.com/office/drawing/2014/main" xmlns="" id="{E239E3EF-1241-40CE-9510-4FB051577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892" y="2426892"/>
            <a:ext cx="10293088" cy="3306003"/>
          </a:xfrm>
          <a:prstGeom prst="rect">
            <a:avLst/>
          </a:prstGeom>
          <a:noFill/>
          <a:ln w="9525" cmpd="sng">
            <a:solidFill>
              <a:srgbClr val="E8C99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E8C990"/>
              </a:solidFill>
              <a:effectLst/>
              <a:uLnTx/>
              <a:uFillTx/>
            </a:endParaRPr>
          </a:p>
        </p:txBody>
      </p:sp>
      <p:sp>
        <p:nvSpPr>
          <p:cNvPr id="9" name="TextBox 84">
            <a:extLst>
              <a:ext uri="{FF2B5EF4-FFF2-40B4-BE49-F238E27FC236}">
                <a16:creationId xmlns:a16="http://schemas.microsoft.com/office/drawing/2014/main" xmlns="" id="{2F781FF3-5020-4AEE-AE74-A5BB8B1AC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600" y="3085829"/>
            <a:ext cx="8677669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报表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录入完成，通过中国科协</a:t>
            </a:r>
            <a:r>
              <a:rPr lang="zh-CN" altLang="zh-CN" sz="1400" b="1" dirty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接收并确认后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zh-CN" sz="1400" b="1" dirty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再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打印报表并盖章。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报表</a:t>
            </a:r>
            <a:r>
              <a:rPr lang="zh-CN" altLang="zh-CN" sz="1400" b="1" dirty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装订顺序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为：封面、编报说明、单位基本信息表、资产负债表、业务活动表、现金流量表、费用明细表、基本情况表。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盖章签字</a:t>
            </a:r>
            <a:r>
              <a:rPr lang="zh-CN" altLang="zh-CN" sz="1400" b="1" dirty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要求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：封面需要盖上单位公章，并有单位负责人、财务负责人、制表人的签章。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endParaRPr lang="zh-CN" altLang="zh-CN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endParaRPr lang="en-US" altLang="zh-CN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zh-CN" altLang="zh-CN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xmlns="" id="{00E01D70-503F-4C77-A5C9-A0D4D34245AE}"/>
              </a:ext>
            </a:extLst>
          </p:cNvPr>
          <p:cNvSpPr>
            <a:spLocks/>
          </p:cNvSpPr>
          <p:nvPr/>
        </p:nvSpPr>
        <p:spPr bwMode="auto">
          <a:xfrm>
            <a:off x="852854" y="2360246"/>
            <a:ext cx="1118890" cy="386376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E8C990"/>
          </a:solidFill>
          <a:ln>
            <a:noFill/>
          </a:ln>
          <a:ex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rgbClr val="E8C990"/>
              </a:solidFill>
              <a:effectLst/>
              <a:uLnTx/>
              <a:uFillTx/>
            </a:endParaRPr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xmlns="" id="{2A6F9127-DE9C-4D3B-B43D-631628321B79}"/>
              </a:ext>
            </a:extLst>
          </p:cNvPr>
          <p:cNvSpPr>
            <a:spLocks/>
          </p:cNvSpPr>
          <p:nvPr/>
        </p:nvSpPr>
        <p:spPr bwMode="auto">
          <a:xfrm flipH="1" flipV="1">
            <a:off x="10363607" y="5395552"/>
            <a:ext cx="1118890" cy="386376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E8C990"/>
          </a:solidFill>
          <a:ln>
            <a:noFill/>
          </a:ln>
          <a:ex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E8C99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09526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1913">
        <p14:warp dir="in"/>
      </p:transition>
    </mc:Choice>
    <mc:Fallback>
      <p:transition spd="slow" advTm="119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0FC0F70-AC76-4EA2-86EB-0B407A4ACBB5}"/>
              </a:ext>
            </a:extLst>
          </p:cNvPr>
          <p:cNvGrpSpPr/>
          <p:nvPr/>
        </p:nvGrpSpPr>
        <p:grpSpPr>
          <a:xfrm>
            <a:off x="0" y="203350"/>
            <a:ext cx="12190413" cy="959603"/>
            <a:chOff x="0" y="416710"/>
            <a:chExt cx="12190413" cy="95960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E8C9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xmlns="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879" y="416710"/>
              <a:ext cx="3967389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>
                <a:defRPr/>
              </a:pPr>
              <a:r>
                <a:rPr lang="en-US" altLang="zh-CN" sz="3600" b="1" dirty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IE </a:t>
              </a:r>
              <a:r>
                <a:rPr lang="zh-CN" altLang="zh-CN" sz="3600" b="1" dirty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浏览器</a:t>
              </a:r>
              <a:r>
                <a:rPr lang="zh-CN" altLang="zh-CN" sz="3600" b="1" dirty="0" smtClean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设置</a:t>
              </a:r>
              <a:endParaRPr lang="zh-CN" altLang="en-US" sz="3600" b="1" noProof="1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3D1D936A-9582-46AE-8EA5-D051DD8A5AEC}"/>
              </a:ext>
            </a:extLst>
          </p:cNvPr>
          <p:cNvGrpSpPr/>
          <p:nvPr/>
        </p:nvGrpSpPr>
        <p:grpSpPr>
          <a:xfrm>
            <a:off x="852854" y="2360246"/>
            <a:ext cx="10629643" cy="3421682"/>
            <a:chOff x="6459260" y="1628712"/>
            <a:chExt cx="5022149" cy="4695583"/>
          </a:xfrm>
        </p:grpSpPr>
        <p:sp>
          <p:nvSpPr>
            <p:cNvPr id="7" name="矩形 83">
              <a:extLst>
                <a:ext uri="{FF2B5EF4-FFF2-40B4-BE49-F238E27FC236}">
                  <a16:creationId xmlns:a16="http://schemas.microsoft.com/office/drawing/2014/main" xmlns="" id="{E239E3EF-1241-40CE-9510-4FB0515771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0226" y="1720171"/>
              <a:ext cx="4863138" cy="4536836"/>
            </a:xfrm>
            <a:prstGeom prst="rect">
              <a:avLst/>
            </a:prstGeom>
            <a:noFill/>
            <a:ln w="9525" cmpd="sng">
              <a:solidFill>
                <a:srgbClr val="E8C99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TextBox 84">
              <a:extLst>
                <a:ext uri="{FF2B5EF4-FFF2-40B4-BE49-F238E27FC236}">
                  <a16:creationId xmlns:a16="http://schemas.microsoft.com/office/drawing/2014/main" xmlns="" id="{2F781FF3-5020-4AEE-AE74-A5BB8B1ACF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01841" y="2415169"/>
              <a:ext cx="4099907" cy="3378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>
                <a:lnSpc>
                  <a:spcPct val="200000"/>
                </a:lnSpc>
              </a:pPr>
              <a:r>
                <a:rPr lang="zh-CN" altLang="en-US" sz="2800" b="1" dirty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特别</a:t>
              </a:r>
              <a:r>
                <a:rPr lang="zh-CN" altLang="en-US" sz="2800" b="1" dirty="0" smtClean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说明</a:t>
              </a:r>
              <a:endParaRPr lang="en-US" altLang="zh-CN" sz="1400" b="1" dirty="0" smtClean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 algn="ctr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zh-CN" altLang="en-US" sz="1400" b="1" dirty="0" smtClean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必须</a:t>
              </a:r>
              <a:r>
                <a:rPr lang="zh-CN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使用</a:t>
              </a:r>
              <a:r>
                <a:rPr lang="en-US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IE8</a:t>
              </a:r>
              <a:r>
                <a:rPr lang="zh-CN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及以上浏览器，或者使用带有</a:t>
              </a:r>
              <a:r>
                <a:rPr lang="en-US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IE</a:t>
              </a:r>
              <a:r>
                <a:rPr lang="zh-CN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内核的浏览器。</a:t>
              </a:r>
              <a:endPara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endPara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endParaRPr lang="zh-CN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xmlns="" id="{00E01D70-503F-4C77-A5C9-A0D4D3424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9260" y="1628712"/>
              <a:ext cx="528638" cy="530225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C990"/>
            </a:solidFill>
            <a:ln>
              <a:noFill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xmlns="" id="{2A6F9127-DE9C-4D3B-B43D-631628321B79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0952771" y="5794070"/>
              <a:ext cx="528638" cy="530225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C990"/>
            </a:solidFill>
            <a:ln>
              <a:noFill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9313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4016">
        <p14:warp dir="in"/>
      </p:transition>
    </mc:Choice>
    <mc:Fallback>
      <p:transition spd="slow" advTm="40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0FC0F70-AC76-4EA2-86EB-0B407A4ACBB5}"/>
              </a:ext>
            </a:extLst>
          </p:cNvPr>
          <p:cNvGrpSpPr/>
          <p:nvPr/>
        </p:nvGrpSpPr>
        <p:grpSpPr>
          <a:xfrm>
            <a:off x="0" y="203350"/>
            <a:ext cx="12190413" cy="959603"/>
            <a:chOff x="0" y="416710"/>
            <a:chExt cx="12190413" cy="95960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E8C9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xmlns="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880" y="416710"/>
              <a:ext cx="325532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>
                <a:defRPr/>
              </a:pPr>
              <a:r>
                <a:rPr lang="en-US" altLang="zh-CN" sz="3600" b="1" dirty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IE </a:t>
              </a:r>
              <a:r>
                <a:rPr lang="zh-CN" altLang="zh-CN" sz="3600" b="1" dirty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浏览器设置</a:t>
              </a:r>
              <a:endParaRPr lang="zh-CN" altLang="en-US" sz="3600" b="1" noProof="1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7" name="矩形 83">
            <a:extLst>
              <a:ext uri="{FF2B5EF4-FFF2-40B4-BE49-F238E27FC236}">
                <a16:creationId xmlns:a16="http://schemas.microsoft.com/office/drawing/2014/main" xmlns="" id="{E239E3EF-1241-40CE-9510-4FB051577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3111" y="2404928"/>
            <a:ext cx="4180089" cy="3306003"/>
          </a:xfrm>
          <a:prstGeom prst="rect">
            <a:avLst/>
          </a:prstGeom>
          <a:noFill/>
          <a:ln w="9525" cmpd="sng">
            <a:solidFill>
              <a:srgbClr val="E8C99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E8C990"/>
              </a:solidFill>
              <a:effectLst/>
              <a:uLnTx/>
              <a:uFillTx/>
            </a:endParaRPr>
          </a:p>
        </p:txBody>
      </p:sp>
      <p:sp>
        <p:nvSpPr>
          <p:cNvPr id="9" name="TextBox 84">
            <a:extLst>
              <a:ext uri="{FF2B5EF4-FFF2-40B4-BE49-F238E27FC236}">
                <a16:creationId xmlns:a16="http://schemas.microsoft.com/office/drawing/2014/main" xmlns="" id="{2F781FF3-5020-4AEE-AE74-A5BB8B1AC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8206" y="3148271"/>
            <a:ext cx="3852074" cy="213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lnSpc>
                <a:spcPct val="200000"/>
              </a:lnSpc>
            </a:pPr>
            <a:r>
              <a:rPr lang="en-US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1. </a:t>
            </a:r>
            <a:r>
              <a:rPr lang="zh-CN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打开</a:t>
            </a:r>
            <a:r>
              <a: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IE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，在“</a:t>
            </a:r>
            <a:r>
              <a:rPr lang="zh-CN" altLang="zh-CN" sz="1400" b="1" dirty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工具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”菜单中选择“</a:t>
            </a:r>
            <a:r>
              <a:rPr lang="en-US" altLang="zh-CN" sz="1400" b="1" dirty="0" smtClean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internet </a:t>
            </a:r>
          </a:p>
          <a:p>
            <a:pPr>
              <a:lnSpc>
                <a:spcPct val="200000"/>
              </a:lnSpc>
            </a:pPr>
            <a:r>
              <a:rPr lang="en-US" altLang="zh-CN" sz="1400" b="1" dirty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b="1" dirty="0" smtClean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</a:t>
            </a:r>
            <a:r>
              <a:rPr lang="zh-CN" altLang="zh-CN" sz="1400" b="1" dirty="0" smtClean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选项</a:t>
            </a:r>
            <a:r>
              <a:rPr lang="zh-CN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”</a:t>
            </a:r>
            <a:r>
              <a:rPr lang="en-US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；</a:t>
            </a:r>
            <a:endParaRPr lang="en-US" altLang="zh-CN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2. </a:t>
            </a:r>
            <a:r>
              <a:rPr lang="zh-CN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在</a:t>
            </a:r>
            <a:r>
              <a: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internet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页面上点击“</a:t>
            </a:r>
            <a:r>
              <a:rPr lang="zh-CN" altLang="zh-CN" sz="1400" b="1" dirty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安全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”，选中“</a:t>
            </a:r>
            <a:r>
              <a:rPr lang="zh-CN" altLang="zh-CN" sz="1400" b="1" dirty="0" smtClean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可</a:t>
            </a:r>
            <a:endParaRPr lang="en-US" altLang="zh-CN" sz="1400" b="1" dirty="0" smtClean="0">
              <a:solidFill>
                <a:srgbClr val="E8C9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400" b="1" dirty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b="1" dirty="0" smtClean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</a:t>
            </a:r>
            <a:r>
              <a:rPr lang="zh-CN" altLang="zh-CN" sz="1400" b="1" dirty="0" smtClean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信</a:t>
            </a:r>
            <a:r>
              <a:rPr lang="zh-CN" altLang="zh-CN" sz="1400" b="1" dirty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站点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”并点击</a:t>
            </a:r>
            <a:r>
              <a:rPr lang="zh-CN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“</a:t>
            </a:r>
            <a:r>
              <a:rPr lang="zh-CN" altLang="zh-CN" sz="1400" b="1" dirty="0" smtClean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站点</a:t>
            </a:r>
            <a:r>
              <a:rPr lang="zh-CN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”</a:t>
            </a:r>
            <a:r>
              <a:rPr lang="zh-CN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；</a:t>
            </a:r>
            <a:endParaRPr lang="en-US" altLang="zh-CN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zh-CN" altLang="zh-CN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xmlns="" id="{00E01D70-503F-4C77-A5C9-A0D4D34245AE}"/>
              </a:ext>
            </a:extLst>
          </p:cNvPr>
          <p:cNvSpPr>
            <a:spLocks/>
          </p:cNvSpPr>
          <p:nvPr/>
        </p:nvSpPr>
        <p:spPr bwMode="auto">
          <a:xfrm>
            <a:off x="7420708" y="2338282"/>
            <a:ext cx="454388" cy="386376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E8C990"/>
          </a:solidFill>
          <a:ln>
            <a:noFill/>
          </a:ln>
          <a:ex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rgbClr val="E8C990"/>
              </a:solidFill>
              <a:effectLst/>
              <a:uLnTx/>
              <a:uFillTx/>
            </a:endParaRPr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xmlns="" id="{2A6F9127-DE9C-4D3B-B43D-631628321B79}"/>
              </a:ext>
            </a:extLst>
          </p:cNvPr>
          <p:cNvSpPr>
            <a:spLocks/>
          </p:cNvSpPr>
          <p:nvPr/>
        </p:nvSpPr>
        <p:spPr bwMode="auto">
          <a:xfrm flipH="1" flipV="1">
            <a:off x="11283086" y="5373588"/>
            <a:ext cx="454388" cy="386376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E8C990"/>
          </a:solidFill>
          <a:ln>
            <a:noFill/>
          </a:ln>
          <a:ex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E8C990"/>
              </a:solidFill>
              <a:effectLst/>
              <a:uLnTx/>
              <a:uFillTx/>
            </a:endParaRPr>
          </a:p>
        </p:txBody>
      </p:sp>
      <p:pic>
        <p:nvPicPr>
          <p:cNvPr id="1026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048" y="2407582"/>
            <a:ext cx="3404949" cy="3199626"/>
          </a:xfrm>
          <a:prstGeom prst="rect">
            <a:avLst/>
          </a:prstGeom>
          <a:ln w="38100">
            <a:solidFill>
              <a:srgbClr val="E8C99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矩形 27"/>
          <p:cNvSpPr/>
          <p:nvPr/>
        </p:nvSpPr>
        <p:spPr>
          <a:xfrm>
            <a:off x="1077187" y="5127403"/>
            <a:ext cx="1249537" cy="254977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3352456" y="2695476"/>
            <a:ext cx="281355" cy="35196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26240" y="2407582"/>
            <a:ext cx="2710271" cy="3199626"/>
          </a:xfrm>
          <a:prstGeom prst="rect">
            <a:avLst/>
          </a:prstGeom>
          <a:ln w="38100">
            <a:solidFill>
              <a:srgbClr val="E8C99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6"/>
          <p:cNvSpPr/>
          <p:nvPr/>
        </p:nvSpPr>
        <p:spPr>
          <a:xfrm>
            <a:off x="4670583" y="2549431"/>
            <a:ext cx="392916" cy="31692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456212" y="2942921"/>
            <a:ext cx="494409" cy="650833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28356" y="1475830"/>
            <a:ext cx="4108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用户需将决算系统网址加入可信任站点</a:t>
            </a:r>
          </a:p>
        </p:txBody>
      </p:sp>
      <p:sp>
        <p:nvSpPr>
          <p:cNvPr id="19" name="矩形 18"/>
          <p:cNvSpPr/>
          <p:nvPr/>
        </p:nvSpPr>
        <p:spPr>
          <a:xfrm>
            <a:off x="6190763" y="3370046"/>
            <a:ext cx="640860" cy="31692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500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2282">
        <p14:warp dir="in"/>
      </p:transition>
    </mc:Choice>
    <mc:Fallback>
      <p:transition spd="slow" advTm="122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4" grpId="0" animBg="1"/>
      <p:bldP spid="28" grpId="0" animBg="1"/>
      <p:bldP spid="15" grpId="0" animBg="1"/>
      <p:bldP spid="17" grpId="0" animBg="1"/>
      <p:bldP spid="18" grpId="0" animBg="1"/>
      <p:bldP spid="2" grpId="0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0FC0F70-AC76-4EA2-86EB-0B407A4ACBB5}"/>
              </a:ext>
            </a:extLst>
          </p:cNvPr>
          <p:cNvGrpSpPr/>
          <p:nvPr/>
        </p:nvGrpSpPr>
        <p:grpSpPr>
          <a:xfrm>
            <a:off x="0" y="203350"/>
            <a:ext cx="12190413" cy="959603"/>
            <a:chOff x="0" y="416710"/>
            <a:chExt cx="12190413" cy="95960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E8C9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xmlns="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880" y="416710"/>
              <a:ext cx="325532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>
                <a:defRPr/>
              </a:pPr>
              <a:r>
                <a:rPr lang="en-US" altLang="zh-CN" sz="3600" b="1" dirty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IE </a:t>
              </a:r>
              <a:r>
                <a:rPr lang="zh-CN" altLang="zh-CN" sz="3600" b="1" dirty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浏览器设置</a:t>
              </a:r>
              <a:endParaRPr lang="zh-CN" altLang="en-US" sz="3600" b="1" noProof="1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3D1D936A-9582-46AE-8EA5-D051DD8A5AEC}"/>
              </a:ext>
            </a:extLst>
          </p:cNvPr>
          <p:cNvGrpSpPr/>
          <p:nvPr/>
        </p:nvGrpSpPr>
        <p:grpSpPr>
          <a:xfrm>
            <a:off x="7405754" y="2048672"/>
            <a:ext cx="4316766" cy="4024385"/>
            <a:chOff x="6459260" y="1628712"/>
            <a:chExt cx="5022149" cy="4695583"/>
          </a:xfrm>
        </p:grpSpPr>
        <p:sp>
          <p:nvSpPr>
            <p:cNvPr id="7" name="矩形 83">
              <a:extLst>
                <a:ext uri="{FF2B5EF4-FFF2-40B4-BE49-F238E27FC236}">
                  <a16:creationId xmlns:a16="http://schemas.microsoft.com/office/drawing/2014/main" xmlns="" id="{E239E3EF-1241-40CE-9510-4FB0515771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0226" y="1720171"/>
              <a:ext cx="4863138" cy="4536836"/>
            </a:xfrm>
            <a:prstGeom prst="rect">
              <a:avLst/>
            </a:prstGeom>
            <a:noFill/>
            <a:ln w="9525" cmpd="sng">
              <a:solidFill>
                <a:srgbClr val="E8C99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TextBox 84">
              <a:extLst>
                <a:ext uri="{FF2B5EF4-FFF2-40B4-BE49-F238E27FC236}">
                  <a16:creationId xmlns:a16="http://schemas.microsoft.com/office/drawing/2014/main" xmlns="" id="{2F781FF3-5020-4AEE-AE74-A5BB8B1ACF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35566" y="2158937"/>
              <a:ext cx="4481524" cy="4004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>
                <a:lnSpc>
                  <a:spcPct val="200000"/>
                </a:lnSpc>
              </a:pPr>
              <a:r>
                <a:rPr lang="en-US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     </a:t>
              </a: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点击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“站点”</a:t>
              </a: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，在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“将</a:t>
              </a: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该</a:t>
              </a:r>
              <a:r>
                <a:rPr lang="en-US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   </a:t>
              </a:r>
              <a:r>
                <a:rPr lang="zh-CN" altLang="zh-CN" sz="1400" b="1" dirty="0" smtClean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网站</a:t>
              </a:r>
              <a:r>
                <a:rPr lang="zh-CN" altLang="zh-CN" sz="1400" b="1" dirty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添加到</a:t>
              </a:r>
              <a:r>
                <a:rPr lang="zh-CN" altLang="zh-CN" sz="1400" b="1" dirty="0" smtClean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区域</a:t>
              </a:r>
              <a:r>
                <a:rPr lang="en-US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 </a:t>
              </a:r>
            </a:p>
            <a:p>
              <a:pPr>
                <a:lnSpc>
                  <a:spcPct val="200000"/>
                </a:lnSpc>
              </a:pPr>
              <a:r>
                <a:rPr lang="zh-CN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下方</a:t>
              </a: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输入决算系统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网址（如 “对该区域中的所有站点</a:t>
              </a: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要求服务器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验证（</a:t>
              </a:r>
              <a:r>
                <a:rPr lang="en-US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https: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）（</a:t>
              </a:r>
              <a:r>
                <a:rPr lang="en-US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s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）”的选框为</a:t>
              </a:r>
              <a:r>
                <a:rPr lang="zh-CN" altLang="zh-CN" sz="1400" b="1" dirty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勾</a:t>
              </a:r>
              <a:r>
                <a:rPr lang="zh-CN" altLang="zh-CN" sz="1400" b="1" dirty="0" smtClean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选状态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，输入网址时请</a:t>
              </a:r>
              <a:r>
                <a:rPr lang="zh-CN" altLang="zh-CN" sz="1400" b="1" dirty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在“</a:t>
              </a:r>
              <a:r>
                <a:rPr lang="en-US" altLang="zh-CN" sz="1400" b="1" dirty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http</a:t>
              </a:r>
              <a:r>
                <a:rPr lang="zh-CN" altLang="zh-CN" sz="1400" b="1" dirty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”后增加“</a:t>
              </a:r>
              <a:r>
                <a:rPr lang="en-US" altLang="zh-CN" sz="1400" b="1" dirty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s</a:t>
              </a:r>
              <a:r>
                <a:rPr lang="zh-CN" altLang="zh-CN" sz="1400" b="1" dirty="0" smtClean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”</a:t>
              </a: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；</a:t>
              </a:r>
              <a:r>
                <a:rPr lang="zh-CN" altLang="zh-CN" sz="1400" b="1" dirty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如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选框为非勾选状态，则无需在“</a:t>
              </a:r>
              <a:r>
                <a:rPr lang="en-US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http</a:t>
              </a: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”后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增加“</a:t>
              </a:r>
              <a:r>
                <a:rPr lang="en-US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s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”），然后点击“添加”，即</a:t>
              </a: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可完成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设置。</a:t>
              </a:r>
            </a:p>
            <a:p>
              <a:pPr>
                <a:lnSpc>
                  <a:spcPct val="150000"/>
                </a:lnSpc>
              </a:pPr>
              <a:endParaRPr lang="zh-CN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xmlns="" id="{00E01D70-503F-4C77-A5C9-A0D4D3424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9260" y="1628712"/>
              <a:ext cx="528638" cy="530225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C990"/>
            </a:solidFill>
            <a:ln>
              <a:noFill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xmlns="" id="{2A6F9127-DE9C-4D3B-B43D-631628321B79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0952771" y="5794070"/>
              <a:ext cx="528638" cy="530225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C990"/>
            </a:solidFill>
            <a:ln>
              <a:noFill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026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329" y="2048672"/>
            <a:ext cx="6436481" cy="3857349"/>
          </a:xfrm>
          <a:prstGeom prst="rect">
            <a:avLst/>
          </a:prstGeom>
          <a:ln w="38100">
            <a:solidFill>
              <a:srgbClr val="E8C99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矩形 27"/>
          <p:cNvSpPr/>
          <p:nvPr/>
        </p:nvSpPr>
        <p:spPr>
          <a:xfrm>
            <a:off x="3842238" y="3552093"/>
            <a:ext cx="3331667" cy="425254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28356" y="1475830"/>
            <a:ext cx="4108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用户需将决算系统网址加入可信任站点</a:t>
            </a:r>
          </a:p>
        </p:txBody>
      </p:sp>
      <p:sp>
        <p:nvSpPr>
          <p:cNvPr id="20" name="矩形 19"/>
          <p:cNvSpPr/>
          <p:nvPr/>
        </p:nvSpPr>
        <p:spPr>
          <a:xfrm>
            <a:off x="3839239" y="4650439"/>
            <a:ext cx="3331667" cy="425254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4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" grpId="0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0FC0F70-AC76-4EA2-86EB-0B407A4ACBB5}"/>
              </a:ext>
            </a:extLst>
          </p:cNvPr>
          <p:cNvGrpSpPr/>
          <p:nvPr/>
        </p:nvGrpSpPr>
        <p:grpSpPr>
          <a:xfrm>
            <a:off x="0" y="203350"/>
            <a:ext cx="12190413" cy="959603"/>
            <a:chOff x="0" y="416710"/>
            <a:chExt cx="12190413" cy="95960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E8C9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xmlns="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880" y="416710"/>
              <a:ext cx="325532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>
                <a:defRPr/>
              </a:pPr>
              <a:r>
                <a:rPr lang="en-US" altLang="zh-CN" sz="3600" b="1" dirty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IE </a:t>
              </a:r>
              <a:r>
                <a:rPr lang="zh-CN" altLang="zh-CN" sz="3600" b="1" dirty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浏览器设置</a:t>
              </a:r>
              <a:endParaRPr lang="zh-CN" altLang="en-US" sz="3600" b="1" noProof="1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3D1D936A-9582-46AE-8EA5-D051DD8A5AEC}"/>
              </a:ext>
            </a:extLst>
          </p:cNvPr>
          <p:cNvGrpSpPr/>
          <p:nvPr/>
        </p:nvGrpSpPr>
        <p:grpSpPr>
          <a:xfrm>
            <a:off x="6095206" y="1965153"/>
            <a:ext cx="4316766" cy="4024385"/>
            <a:chOff x="6459260" y="1628712"/>
            <a:chExt cx="5022149" cy="4695583"/>
          </a:xfrm>
        </p:grpSpPr>
        <p:sp>
          <p:nvSpPr>
            <p:cNvPr id="7" name="矩形 83">
              <a:extLst>
                <a:ext uri="{FF2B5EF4-FFF2-40B4-BE49-F238E27FC236}">
                  <a16:creationId xmlns:a16="http://schemas.microsoft.com/office/drawing/2014/main" xmlns="" id="{E239E3EF-1241-40CE-9510-4FB0515771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0226" y="1720171"/>
              <a:ext cx="4863138" cy="4536836"/>
            </a:xfrm>
            <a:prstGeom prst="rect">
              <a:avLst/>
            </a:prstGeom>
            <a:noFill/>
            <a:ln w="9525" cmpd="sng">
              <a:solidFill>
                <a:srgbClr val="E8C99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TextBox 84">
              <a:extLst>
                <a:ext uri="{FF2B5EF4-FFF2-40B4-BE49-F238E27FC236}">
                  <a16:creationId xmlns:a16="http://schemas.microsoft.com/office/drawing/2014/main" xmlns="" id="{2F781FF3-5020-4AEE-AE74-A5BB8B1ACF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35566" y="2343858"/>
              <a:ext cx="4481524" cy="3501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marL="342900" indent="-342900">
                <a:lnSpc>
                  <a:spcPct val="200000"/>
                </a:lnSpc>
                <a:buAutoNum type="arabicPeriod"/>
              </a:pP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用户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需设置“隐私”级别为“低”，并将决算系统网址加入可以使用</a:t>
              </a:r>
              <a:r>
                <a:rPr lang="en-US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cookie,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而不考虑隐私策略的</a:t>
              </a: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“站点”</a:t>
              </a:r>
              <a:r>
                <a:rPr lang="zh-CN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；</a:t>
              </a:r>
              <a:endPara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  <a:p>
              <a:pPr marL="342900" indent="-342900">
                <a:lnSpc>
                  <a:spcPct val="200000"/>
                </a:lnSpc>
                <a:buAutoNum type="arabicPeriod"/>
              </a:pP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在</a:t>
              </a:r>
              <a:r>
                <a:rPr lang="en-US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internet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页面上点击“</a:t>
              </a:r>
              <a:r>
                <a:rPr lang="zh-CN" altLang="zh-CN" sz="1400" b="1" dirty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隐私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”，界面如下，通过下拉滑块，将隐私级别调至“</a:t>
              </a:r>
              <a:r>
                <a:rPr lang="zh-CN" altLang="zh-CN" sz="1400" b="1" dirty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低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”，并点击</a:t>
              </a: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“</a:t>
              </a:r>
              <a:r>
                <a:rPr lang="zh-CN" altLang="zh-CN" sz="1400" b="1" dirty="0" smtClean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站点</a:t>
              </a: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”</a:t>
              </a:r>
              <a:r>
                <a:rPr lang="zh-CN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。</a:t>
              </a:r>
              <a:endPara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endParaRPr lang="zh-CN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xmlns="" id="{00E01D70-503F-4C77-A5C9-A0D4D3424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9260" y="1628712"/>
              <a:ext cx="528638" cy="530225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C990"/>
            </a:solidFill>
            <a:ln>
              <a:noFill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xmlns="" id="{2A6F9127-DE9C-4D3B-B43D-631628321B79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0952771" y="5794070"/>
              <a:ext cx="528638" cy="530225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C990"/>
            </a:solidFill>
            <a:ln>
              <a:noFill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026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8823" y="2048672"/>
            <a:ext cx="3253922" cy="3857349"/>
          </a:xfrm>
          <a:prstGeom prst="rect">
            <a:avLst/>
          </a:prstGeom>
          <a:ln w="38100">
            <a:solidFill>
              <a:srgbClr val="E8C99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矩形 27"/>
          <p:cNvSpPr/>
          <p:nvPr/>
        </p:nvSpPr>
        <p:spPr>
          <a:xfrm>
            <a:off x="1758461" y="2637692"/>
            <a:ext cx="888024" cy="13716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28356" y="1475830"/>
            <a:ext cx="4108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用户需将决算系统网址加入可信任站点</a:t>
            </a:r>
          </a:p>
        </p:txBody>
      </p:sp>
      <p:sp>
        <p:nvSpPr>
          <p:cNvPr id="15" name="矩形 14"/>
          <p:cNvSpPr/>
          <p:nvPr/>
        </p:nvSpPr>
        <p:spPr>
          <a:xfrm>
            <a:off x="2317102" y="2282121"/>
            <a:ext cx="768998" cy="239761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8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" grpId="0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4529" y="2057272"/>
            <a:ext cx="3241085" cy="3840148"/>
          </a:xfrm>
          <a:prstGeom prst="rect">
            <a:avLst/>
          </a:prstGeom>
          <a:ln w="38100">
            <a:solidFill>
              <a:srgbClr val="E8C99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0FC0F70-AC76-4EA2-86EB-0B407A4ACBB5}"/>
              </a:ext>
            </a:extLst>
          </p:cNvPr>
          <p:cNvGrpSpPr/>
          <p:nvPr/>
        </p:nvGrpSpPr>
        <p:grpSpPr>
          <a:xfrm>
            <a:off x="0" y="203350"/>
            <a:ext cx="12190413" cy="959603"/>
            <a:chOff x="0" y="416710"/>
            <a:chExt cx="12190413" cy="95960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E8C9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xmlns="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880" y="416710"/>
              <a:ext cx="325532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>
                <a:defRPr/>
              </a:pPr>
              <a:r>
                <a:rPr lang="en-US" altLang="zh-CN" sz="3600" b="1" dirty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IE </a:t>
              </a:r>
              <a:r>
                <a:rPr lang="zh-CN" altLang="zh-CN" sz="3600" b="1" dirty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浏览器设置</a:t>
              </a:r>
              <a:endParaRPr lang="zh-CN" altLang="en-US" sz="3600" b="1" noProof="1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3D1D936A-9582-46AE-8EA5-D051DD8A5AEC}"/>
              </a:ext>
            </a:extLst>
          </p:cNvPr>
          <p:cNvGrpSpPr/>
          <p:nvPr/>
        </p:nvGrpSpPr>
        <p:grpSpPr>
          <a:xfrm>
            <a:off x="7405754" y="2048672"/>
            <a:ext cx="4316766" cy="4024385"/>
            <a:chOff x="6459260" y="1628712"/>
            <a:chExt cx="5022149" cy="4695583"/>
          </a:xfrm>
        </p:grpSpPr>
        <p:sp>
          <p:nvSpPr>
            <p:cNvPr id="7" name="矩形 83">
              <a:extLst>
                <a:ext uri="{FF2B5EF4-FFF2-40B4-BE49-F238E27FC236}">
                  <a16:creationId xmlns:a16="http://schemas.microsoft.com/office/drawing/2014/main" xmlns="" id="{E239E3EF-1241-40CE-9510-4FB0515771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0226" y="1720171"/>
              <a:ext cx="4863138" cy="4536836"/>
            </a:xfrm>
            <a:prstGeom prst="rect">
              <a:avLst/>
            </a:prstGeom>
            <a:noFill/>
            <a:ln w="9525" cmpd="sng">
              <a:solidFill>
                <a:srgbClr val="E8C99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TextBox 84">
              <a:extLst>
                <a:ext uri="{FF2B5EF4-FFF2-40B4-BE49-F238E27FC236}">
                  <a16:creationId xmlns:a16="http://schemas.microsoft.com/office/drawing/2014/main" xmlns="" id="{2F781FF3-5020-4AEE-AE74-A5BB8B1ACF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35566" y="2735816"/>
              <a:ext cx="4481524" cy="2495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>
                <a:lnSpc>
                  <a:spcPct val="200000"/>
                </a:lnSpc>
              </a:pPr>
              <a:r>
                <a:rPr lang="en-US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      </a:t>
              </a: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在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弹出界面中选择</a:t>
              </a:r>
              <a:r>
                <a:rPr lang="en-US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 “</a:t>
              </a:r>
              <a:r>
                <a:rPr lang="zh-CN" altLang="zh-CN" sz="1400" b="1" dirty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高级</a:t>
              </a:r>
              <a:r>
                <a:rPr lang="en-US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”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，确保</a:t>
              </a:r>
              <a:r>
                <a:rPr lang="en-US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“</a:t>
              </a:r>
              <a:r>
                <a:rPr lang="zh-CN" altLang="zh-CN" sz="1400" b="1" dirty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允许活动内容在我的计算机上的文件中运行</a:t>
              </a:r>
              <a:r>
                <a:rPr lang="en-US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”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被勾选，点击“</a:t>
              </a:r>
              <a:r>
                <a:rPr lang="zh-CN" altLang="zh-CN" sz="1400" b="1" dirty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确定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”即可完成设置，设置完成后</a:t>
              </a:r>
              <a:r>
                <a:rPr lang="zh-CN" altLang="zh-CN" sz="1400" b="1" dirty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需重新启动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浏览器使设置</a:t>
              </a: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生效</a:t>
              </a:r>
              <a:r>
                <a:rPr lang="zh-CN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。</a:t>
              </a:r>
            </a:p>
            <a:p>
              <a:pPr>
                <a:lnSpc>
                  <a:spcPct val="150000"/>
                </a:lnSpc>
              </a:pPr>
              <a:endParaRPr lang="zh-CN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xmlns="" id="{00E01D70-503F-4C77-A5C9-A0D4D3424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9260" y="1628712"/>
              <a:ext cx="528638" cy="530225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C990"/>
            </a:solidFill>
            <a:ln>
              <a:noFill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xmlns="" id="{2A6F9127-DE9C-4D3B-B43D-631628321B79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0952771" y="5794070"/>
              <a:ext cx="528638" cy="530225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C990"/>
            </a:solidFill>
            <a:ln>
              <a:noFill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026" name="图片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485" y="2048672"/>
            <a:ext cx="3241085" cy="3857349"/>
          </a:xfrm>
          <a:prstGeom prst="rect">
            <a:avLst/>
          </a:prstGeom>
          <a:ln w="38100">
            <a:solidFill>
              <a:srgbClr val="E8C99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矩形 27"/>
          <p:cNvSpPr/>
          <p:nvPr/>
        </p:nvSpPr>
        <p:spPr>
          <a:xfrm>
            <a:off x="4100288" y="2931278"/>
            <a:ext cx="3025326" cy="211015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28356" y="1475830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 smtClean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用户</a:t>
            </a:r>
            <a:r>
              <a:rPr lang="zh-CN" altLang="zh-CN" b="1" dirty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需对浏览器进行“高级”</a:t>
            </a:r>
            <a:r>
              <a:rPr lang="zh-CN" altLang="zh-CN" b="1" dirty="0" smtClean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设置</a:t>
            </a:r>
            <a:endParaRPr lang="zh-CN" altLang="zh-CN" b="1" dirty="0">
              <a:solidFill>
                <a:srgbClr val="E8C9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125502" y="5509560"/>
            <a:ext cx="759138" cy="425254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2626099" y="2158039"/>
            <a:ext cx="759138" cy="425254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87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" grpId="0"/>
      <p:bldP spid="20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7BEEE50-EE8E-4BD0-9102-032F5A9E4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34A7A64E-156E-4C8A-889E-922DA8FE14DD}"/>
              </a:ext>
            </a:extLst>
          </p:cNvPr>
          <p:cNvSpPr/>
          <p:nvPr/>
        </p:nvSpPr>
        <p:spPr>
          <a:xfrm>
            <a:off x="1499836" y="0"/>
            <a:ext cx="4014686" cy="3778138"/>
          </a:xfrm>
          <a:prstGeom prst="rect">
            <a:avLst/>
          </a:prstGeom>
          <a:solidFill>
            <a:srgbClr val="E8C99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xmlns="" id="{28CBDEAF-DE51-46EC-B944-075CDEAA6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8458" y="1289542"/>
            <a:ext cx="3577442" cy="101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6" tIns="45703" rIns="91406" bIns="45703"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zh-CN" altLang="en-US" sz="6000" b="1" dirty="0">
                <a:solidFill>
                  <a:srgbClr val="595959"/>
                </a:solidFill>
                <a:latin typeface="Broadway" panose="04040905080B02020502" pitchFamily="82" charset="0"/>
                <a:ea typeface="微软雅黑" pitchFamily="34" charset="-122"/>
                <a:sym typeface="微软雅黑" pitchFamily="34" charset="-122"/>
              </a:rPr>
              <a:t>第一章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383205AB-2C9D-42A8-98C9-8054964FBB80}"/>
              </a:ext>
            </a:extLst>
          </p:cNvPr>
          <p:cNvSpPr/>
          <p:nvPr/>
        </p:nvSpPr>
        <p:spPr>
          <a:xfrm>
            <a:off x="5964580" y="2296919"/>
            <a:ext cx="4698721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zh-CN" altLang="zh-CN" sz="4400" b="1" dirty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系统使用环境</a:t>
            </a:r>
            <a:endParaRPr lang="zh-CN" altLang="en-US" sz="4400" b="1" noProof="1">
              <a:solidFill>
                <a:srgbClr val="E8C99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xmlns="" id="{41ED2A9D-9581-4C9F-8A03-AC9D32D03BA8}"/>
              </a:ext>
            </a:extLst>
          </p:cNvPr>
          <p:cNvSpPr txBox="1"/>
          <p:nvPr/>
        </p:nvSpPr>
        <p:spPr>
          <a:xfrm>
            <a:off x="5950066" y="3216359"/>
            <a:ext cx="193995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lvl="1">
              <a:defRPr/>
            </a:pPr>
            <a:r>
              <a:rPr lang="zh-CN" altLang="zh-CN" sz="1600" dirty="0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（</a:t>
            </a:r>
            <a:r>
              <a:rPr lang="en-US" altLang="zh-CN" sz="1600" dirty="0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1</a:t>
            </a:r>
            <a:r>
              <a:rPr lang="zh-CN" altLang="zh-CN" sz="1600" dirty="0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）</a:t>
            </a:r>
            <a:r>
              <a:rPr lang="zh-CN" altLang="zh-CN" sz="1600" dirty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系统使用</a:t>
            </a:r>
            <a:r>
              <a:rPr lang="zh-CN" altLang="zh-CN" sz="1600" dirty="0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环境</a:t>
            </a:r>
            <a:endParaRPr lang="en-US" altLang="zh-CN" sz="1600" dirty="0" smtClean="0">
              <a:solidFill>
                <a:srgbClr val="E8C99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0" lvl="1">
              <a:defRPr/>
            </a:pPr>
            <a:endParaRPr lang="en-US" altLang="zh-CN" sz="1600" dirty="0">
              <a:solidFill>
                <a:srgbClr val="E8C99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0" lvl="1">
              <a:defRPr/>
            </a:pPr>
            <a:r>
              <a:rPr lang="zh-CN" altLang="zh-CN" sz="1600" dirty="0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（</a:t>
            </a:r>
            <a:r>
              <a:rPr lang="en-US" altLang="zh-CN" sz="1600" dirty="0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2</a:t>
            </a:r>
            <a:r>
              <a:rPr lang="zh-CN" altLang="zh-CN" sz="1600" dirty="0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）</a:t>
            </a:r>
            <a:r>
              <a:rPr lang="zh-CN" altLang="zh-CN" sz="1600" dirty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打印机</a:t>
            </a:r>
            <a:endParaRPr lang="en-US" altLang="zh-CN" sz="1600" noProof="1">
              <a:solidFill>
                <a:srgbClr val="E8C99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4531">
        <p14:warp dir="in"/>
      </p:transition>
    </mc:Choice>
    <mc:Fallback>
      <p:transition spd="slow" advTm="45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bldLvl="0" autoUpdateAnimBg="0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0FC0F70-AC76-4EA2-86EB-0B407A4ACBB5}"/>
              </a:ext>
            </a:extLst>
          </p:cNvPr>
          <p:cNvGrpSpPr/>
          <p:nvPr/>
        </p:nvGrpSpPr>
        <p:grpSpPr>
          <a:xfrm>
            <a:off x="0" y="203350"/>
            <a:ext cx="12190413" cy="959603"/>
            <a:chOff x="0" y="416710"/>
            <a:chExt cx="12190413" cy="95960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E8C9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xmlns="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879" y="416710"/>
              <a:ext cx="3967389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>
                <a:defRPr/>
              </a:pPr>
              <a:r>
                <a:rPr lang="en-US" altLang="zh-CN" sz="3600" b="1" dirty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IE </a:t>
              </a:r>
              <a:r>
                <a:rPr lang="zh-CN" altLang="zh-CN" sz="3600" b="1" dirty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浏览器设置</a:t>
              </a:r>
              <a:endParaRPr lang="zh-CN" altLang="en-US" sz="3600" b="1" noProof="1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3D1D936A-9582-46AE-8EA5-D051DD8A5AEC}"/>
              </a:ext>
            </a:extLst>
          </p:cNvPr>
          <p:cNvGrpSpPr/>
          <p:nvPr/>
        </p:nvGrpSpPr>
        <p:grpSpPr>
          <a:xfrm>
            <a:off x="852854" y="2360246"/>
            <a:ext cx="10629643" cy="3421683"/>
            <a:chOff x="6459260" y="1628712"/>
            <a:chExt cx="5022149" cy="4695583"/>
          </a:xfrm>
        </p:grpSpPr>
        <p:sp>
          <p:nvSpPr>
            <p:cNvPr id="7" name="矩形 83">
              <a:extLst>
                <a:ext uri="{FF2B5EF4-FFF2-40B4-BE49-F238E27FC236}">
                  <a16:creationId xmlns:a16="http://schemas.microsoft.com/office/drawing/2014/main" xmlns="" id="{E239E3EF-1241-40CE-9510-4FB0515771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0226" y="1720171"/>
              <a:ext cx="4863138" cy="4536836"/>
            </a:xfrm>
            <a:prstGeom prst="rect">
              <a:avLst/>
            </a:prstGeom>
            <a:noFill/>
            <a:ln w="9525" cmpd="sng">
              <a:solidFill>
                <a:srgbClr val="E8C99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TextBox 84">
              <a:extLst>
                <a:ext uri="{FF2B5EF4-FFF2-40B4-BE49-F238E27FC236}">
                  <a16:creationId xmlns:a16="http://schemas.microsoft.com/office/drawing/2014/main" xmlns="" id="{2F781FF3-5020-4AEE-AE74-A5BB8B1ACF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01841" y="2829549"/>
              <a:ext cx="4099907" cy="3083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lang="zh-CN" altLang="en-US" sz="2800" b="1" dirty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特别</a:t>
              </a:r>
              <a:r>
                <a:rPr lang="zh-CN" altLang="en-US" sz="2800" b="1" dirty="0" smtClean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说明</a:t>
              </a:r>
              <a:endParaRPr lang="en-US" altLang="zh-CN" sz="2800" b="1" dirty="0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endParaRPr lang="zh-CN" altLang="en-US" sz="1400" dirty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 algn="ctr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zh-CN" altLang="zh-CN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用户</a:t>
              </a:r>
              <a:r>
                <a:rPr lang="zh-CN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使用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Win7</a:t>
              </a:r>
              <a:r>
                <a:rPr lang="zh-CN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系统登录决算系统网站，每次打开浏览器，</a:t>
              </a:r>
              <a:r>
                <a:rPr lang="zh-CN" altLang="zh-CN" sz="1400" dirty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需</a:t>
              </a:r>
              <a:r>
                <a:rPr lang="zh-CN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以管理员身份运行</a:t>
              </a:r>
              <a:r>
                <a:rPr lang="zh-CN" altLang="zh-CN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信息。</a:t>
              </a:r>
            </a:p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endParaRPr lang="en-US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endParaRPr lang="zh-CN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xmlns="" id="{00E01D70-503F-4C77-A5C9-A0D4D3424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9260" y="1628712"/>
              <a:ext cx="528638" cy="530225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C990"/>
            </a:solidFill>
            <a:ln>
              <a:noFill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xmlns="" id="{2A6F9127-DE9C-4D3B-B43D-631628321B79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0952771" y="5794070"/>
              <a:ext cx="528638" cy="530225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C990"/>
            </a:solidFill>
            <a:ln>
              <a:noFill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423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5407" y="2057272"/>
            <a:ext cx="3238678" cy="3840148"/>
          </a:xfrm>
          <a:prstGeom prst="rect">
            <a:avLst/>
          </a:prstGeom>
          <a:ln w="38100">
            <a:solidFill>
              <a:srgbClr val="E8C99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0FC0F70-AC76-4EA2-86EB-0B407A4ACBB5}"/>
              </a:ext>
            </a:extLst>
          </p:cNvPr>
          <p:cNvGrpSpPr/>
          <p:nvPr/>
        </p:nvGrpSpPr>
        <p:grpSpPr>
          <a:xfrm>
            <a:off x="0" y="203350"/>
            <a:ext cx="12190413" cy="959603"/>
            <a:chOff x="0" y="416710"/>
            <a:chExt cx="12190413" cy="95960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E8C9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xmlns="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880" y="416710"/>
              <a:ext cx="325532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>
                <a:defRPr/>
              </a:pPr>
              <a:r>
                <a:rPr lang="en-US" altLang="zh-CN" sz="3600" b="1" dirty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IE </a:t>
              </a:r>
              <a:r>
                <a:rPr lang="zh-CN" altLang="zh-CN" sz="3600" b="1" dirty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浏览器设置</a:t>
              </a:r>
              <a:endParaRPr lang="zh-CN" altLang="en-US" sz="3600" b="1" noProof="1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3D1D936A-9582-46AE-8EA5-D051DD8A5AEC}"/>
              </a:ext>
            </a:extLst>
          </p:cNvPr>
          <p:cNvGrpSpPr/>
          <p:nvPr/>
        </p:nvGrpSpPr>
        <p:grpSpPr>
          <a:xfrm>
            <a:off x="7309039" y="2000321"/>
            <a:ext cx="4316766" cy="4024385"/>
            <a:chOff x="6459260" y="1628712"/>
            <a:chExt cx="5022149" cy="4695583"/>
          </a:xfrm>
        </p:grpSpPr>
        <p:sp>
          <p:nvSpPr>
            <p:cNvPr id="7" name="矩形 83">
              <a:extLst>
                <a:ext uri="{FF2B5EF4-FFF2-40B4-BE49-F238E27FC236}">
                  <a16:creationId xmlns:a16="http://schemas.microsoft.com/office/drawing/2014/main" xmlns="" id="{E239E3EF-1241-40CE-9510-4FB0515771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0226" y="1720171"/>
              <a:ext cx="4863138" cy="4536836"/>
            </a:xfrm>
            <a:prstGeom prst="rect">
              <a:avLst/>
            </a:prstGeom>
            <a:noFill/>
            <a:ln w="9525" cmpd="sng">
              <a:solidFill>
                <a:srgbClr val="E8C99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TextBox 84">
              <a:extLst>
                <a:ext uri="{FF2B5EF4-FFF2-40B4-BE49-F238E27FC236}">
                  <a16:creationId xmlns:a16="http://schemas.microsoft.com/office/drawing/2014/main" xmlns="" id="{2F781FF3-5020-4AEE-AE74-A5BB8B1ACF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1033" y="1765259"/>
              <a:ext cx="4481524" cy="4506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marL="342900" indent="-342900">
                <a:lnSpc>
                  <a:spcPct val="175000"/>
                </a:lnSpc>
                <a:buAutoNum type="arabicPeriod"/>
              </a:pP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用户</a:t>
              </a:r>
              <a:r>
                <a:rPr lang="zh-CN" altLang="zh-CN" sz="1400" b="1" dirty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使用</a:t>
              </a:r>
              <a:r>
                <a:rPr lang="en-US" altLang="zh-CN" sz="1400" b="1" dirty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Win7</a:t>
              </a:r>
              <a:r>
                <a:rPr lang="zh-CN" altLang="zh-CN" sz="1400" b="1" dirty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系统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登录决算系统网站，每次打开浏览器，需以管理员身份运行，具体操作：</a:t>
              </a:r>
              <a:r>
                <a:rPr lang="zh-CN" altLang="zh-CN" sz="1400" b="1" dirty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右击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桌面</a:t>
              </a:r>
              <a:r>
                <a:rPr lang="en-US" altLang="zh-CN" sz="1400" b="1" dirty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IE</a:t>
              </a:r>
              <a:r>
                <a:rPr lang="zh-CN" altLang="zh-CN" sz="1400" b="1" dirty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图标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，单击“</a:t>
              </a:r>
              <a:r>
                <a:rPr lang="zh-CN" altLang="zh-CN" sz="1400" b="1" dirty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以管理员身份运行</a:t>
              </a: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”</a:t>
              </a:r>
              <a:r>
                <a:rPr lang="zh-CN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；</a:t>
              </a:r>
              <a:endParaRPr lang="en-US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  <a:p>
              <a:pPr marL="342900" indent="-342900">
                <a:lnSpc>
                  <a:spcPct val="175000"/>
                </a:lnSpc>
                <a:buAutoNum type="arabicPeriod"/>
              </a:pPr>
              <a:r>
                <a:rPr lang="en-US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IE8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浏览器需要在弹出界面中选择</a:t>
              </a:r>
              <a:r>
                <a:rPr lang="en-US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 “</a:t>
              </a:r>
              <a:r>
                <a:rPr lang="zh-CN" altLang="zh-CN" sz="1400" b="1" dirty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高级</a:t>
              </a:r>
              <a:r>
                <a:rPr lang="en-US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”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，确保</a:t>
              </a:r>
              <a:r>
                <a:rPr lang="en-US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“</a:t>
              </a:r>
              <a:r>
                <a:rPr lang="zh-CN" altLang="zh-CN" sz="1400" b="1" dirty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允许活动内容在我的计算机上的文件中运行</a:t>
              </a:r>
              <a:r>
                <a:rPr lang="en-US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”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被</a:t>
              </a:r>
              <a:r>
                <a:rPr lang="zh-CN" altLang="zh-CN" sz="1400" b="1" dirty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勾选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，“</a:t>
              </a:r>
              <a:r>
                <a:rPr lang="zh-CN" altLang="zh-CN" sz="1400" b="1" dirty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启用内存保护帮助减少联机攻击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”的勾选被</a:t>
              </a:r>
              <a:r>
                <a:rPr lang="zh-CN" altLang="zh-CN" sz="1400" b="1" dirty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取消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，点击“确定”按钮即可完成设置，设置完成后</a:t>
              </a:r>
              <a:r>
                <a:rPr lang="zh-CN" altLang="zh-CN" sz="1400" b="1" dirty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需重新启动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浏览器使设置</a:t>
              </a: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生效</a:t>
              </a:r>
              <a:r>
                <a:rPr lang="zh-CN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。</a:t>
              </a:r>
              <a:endPara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xmlns="" id="{00E01D70-503F-4C77-A5C9-A0D4D3424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9260" y="1628712"/>
              <a:ext cx="528638" cy="530225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C990"/>
            </a:solidFill>
            <a:ln>
              <a:noFill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xmlns="" id="{2A6F9127-DE9C-4D3B-B43D-631628321B79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0952771" y="5794070"/>
              <a:ext cx="528638" cy="530225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C990"/>
            </a:solidFill>
            <a:ln>
              <a:noFill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026" name="图片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317" y="2048672"/>
            <a:ext cx="2667421" cy="3857349"/>
          </a:xfrm>
          <a:prstGeom prst="rect">
            <a:avLst/>
          </a:prstGeom>
          <a:ln w="38100">
            <a:solidFill>
              <a:srgbClr val="E8C99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矩形 27"/>
          <p:cNvSpPr/>
          <p:nvPr/>
        </p:nvSpPr>
        <p:spPr>
          <a:xfrm>
            <a:off x="3992408" y="2786509"/>
            <a:ext cx="3025326" cy="211015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28356" y="1475830"/>
            <a:ext cx="2132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特别说明</a:t>
            </a:r>
            <a:r>
              <a:rPr lang="en-US" altLang="zh-CN" b="1" dirty="0" smtClean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CN" altLang="en-US" b="1" dirty="0" smtClean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具体操作</a:t>
            </a:r>
            <a:endParaRPr lang="zh-CN" altLang="zh-CN" b="1" dirty="0">
              <a:solidFill>
                <a:srgbClr val="E8C9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125502" y="5509560"/>
            <a:ext cx="759138" cy="425254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770457" y="2997524"/>
            <a:ext cx="1183757" cy="25188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3992408" y="3766331"/>
            <a:ext cx="3025326" cy="211015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6029061" y="2234117"/>
            <a:ext cx="653093" cy="340505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70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" grpId="0"/>
      <p:bldP spid="20" grpId="0" animBg="1"/>
      <p:bldP spid="16" grpId="0" animBg="1"/>
      <p:bldP spid="17" grpId="0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6BB9C81-483A-4E3B-81E2-365B53509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14" name="文本框 283">
            <a:extLst>
              <a:ext uri="{FF2B5EF4-FFF2-40B4-BE49-F238E27FC236}">
                <a16:creationId xmlns:a16="http://schemas.microsoft.com/office/drawing/2014/main" xmlns="" id="{0EFDCE77-D973-40E1-BF24-DB869F6296F4}"/>
              </a:ext>
            </a:extLst>
          </p:cNvPr>
          <p:cNvSpPr txBox="1"/>
          <p:nvPr/>
        </p:nvSpPr>
        <p:spPr>
          <a:xfrm rot="20350352">
            <a:off x="5141519" y="3720671"/>
            <a:ext cx="90815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b="1" dirty="0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感谢您的使用</a:t>
            </a:r>
            <a:endParaRPr lang="zh-CN" altLang="en-US" sz="8800" b="1" dirty="0">
              <a:solidFill>
                <a:srgbClr val="E8C99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0FC0F70-AC76-4EA2-86EB-0B407A4ACBB5}"/>
              </a:ext>
            </a:extLst>
          </p:cNvPr>
          <p:cNvGrpSpPr/>
          <p:nvPr/>
        </p:nvGrpSpPr>
        <p:grpSpPr>
          <a:xfrm>
            <a:off x="0" y="203350"/>
            <a:ext cx="12190413" cy="959603"/>
            <a:chOff x="0" y="416710"/>
            <a:chExt cx="12190413" cy="95960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E8C9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xmlns="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880" y="416710"/>
              <a:ext cx="325532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>
                <a:defRPr/>
              </a:pPr>
              <a:r>
                <a:rPr lang="zh-CN" altLang="zh-CN" sz="3600" b="1" dirty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系统使用环境</a:t>
              </a:r>
              <a:endParaRPr lang="zh-CN" altLang="en-US" sz="3600" b="1" noProof="1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3D1D936A-9582-46AE-8EA5-D051DD8A5AEC}"/>
              </a:ext>
            </a:extLst>
          </p:cNvPr>
          <p:cNvGrpSpPr/>
          <p:nvPr/>
        </p:nvGrpSpPr>
        <p:grpSpPr>
          <a:xfrm>
            <a:off x="6373217" y="1999381"/>
            <a:ext cx="4442270" cy="4153410"/>
            <a:chOff x="6459260" y="1628712"/>
            <a:chExt cx="5022149" cy="4695583"/>
          </a:xfrm>
        </p:grpSpPr>
        <p:sp>
          <p:nvSpPr>
            <p:cNvPr id="7" name="矩形 83">
              <a:extLst>
                <a:ext uri="{FF2B5EF4-FFF2-40B4-BE49-F238E27FC236}">
                  <a16:creationId xmlns:a16="http://schemas.microsoft.com/office/drawing/2014/main" xmlns="" id="{E239E3EF-1241-40CE-9510-4FB0515771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0226" y="1720171"/>
              <a:ext cx="4863138" cy="4536836"/>
            </a:xfrm>
            <a:prstGeom prst="rect">
              <a:avLst/>
            </a:prstGeom>
            <a:noFill/>
            <a:ln w="9525" cmpd="sng">
              <a:solidFill>
                <a:srgbClr val="E8C99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TextBox 84">
              <a:extLst>
                <a:ext uri="{FF2B5EF4-FFF2-40B4-BE49-F238E27FC236}">
                  <a16:creationId xmlns:a16="http://schemas.microsoft.com/office/drawing/2014/main" xmlns="" id="{2F781FF3-5020-4AEE-AE74-A5BB8B1ACF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01841" y="2042335"/>
              <a:ext cx="4099907" cy="3888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zh-CN" sz="14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（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A</a:t>
              </a:r>
              <a:r>
                <a:rPr lang="zh-CN" altLang="zh-CN" sz="14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）</a:t>
              </a:r>
              <a:r>
                <a:rPr lang="zh-CN" altLang="zh-CN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推荐使用环境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1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1</a:t>
              </a:r>
              <a:r>
                <a:rPr lang="zh-CN" altLang="zh-CN" sz="1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、</a:t>
              </a:r>
              <a:r>
                <a:rPr lang="en-US" altLang="zh-CN" sz="1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Windows XP</a:t>
              </a:r>
              <a:r>
                <a:rPr lang="zh-CN" altLang="zh-CN" sz="1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及以上操作系统（暂</a:t>
              </a:r>
              <a:r>
                <a:rPr lang="zh-CN" altLang="zh-CN" sz="1300" dirty="0">
                  <a:solidFill>
                    <a:srgbClr val="E8C990"/>
                  </a:solidFill>
                  <a:latin typeface="微软雅黑" pitchFamily="34" charset="-122"/>
                  <a:ea typeface="微软雅黑" pitchFamily="34" charset="-122"/>
                </a:rPr>
                <a:t>不支持</a:t>
              </a:r>
              <a:r>
                <a:rPr lang="en-US" altLang="zh-CN" sz="1300" dirty="0">
                  <a:solidFill>
                    <a:srgbClr val="E8C990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1300" dirty="0">
                  <a:solidFill>
                    <a:srgbClr val="E8C990"/>
                  </a:solidFill>
                  <a:latin typeface="微软雅黑" pitchFamily="34" charset="-122"/>
                  <a:ea typeface="微软雅黑" pitchFamily="34" charset="-122"/>
                </a:rPr>
                <a:t>      vista</a:t>
              </a:r>
              <a:r>
                <a:rPr lang="zh-CN" altLang="zh-CN" sz="1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系统</a:t>
              </a:r>
              <a:r>
                <a:rPr lang="zh-CN" altLang="zh-CN" sz="1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）</a:t>
              </a:r>
              <a:r>
                <a:rPr lang="zh-CN" altLang="en-US" sz="1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；</a:t>
              </a:r>
              <a:endParaRPr lang="zh-CN" altLang="zh-CN" sz="1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r>
                <a:rPr lang="zh-CN" altLang="zh-CN" sz="1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、</a:t>
              </a:r>
              <a:r>
                <a:rPr lang="en-US" altLang="zh-CN" sz="1300" dirty="0">
                  <a:solidFill>
                    <a:srgbClr val="E8C990"/>
                  </a:solidFill>
                  <a:latin typeface="微软雅黑" pitchFamily="34" charset="-122"/>
                  <a:ea typeface="微软雅黑" pitchFamily="34" charset="-122"/>
                </a:rPr>
                <a:t>IE 8.0</a:t>
              </a:r>
              <a:r>
                <a:rPr lang="zh-CN" altLang="zh-CN" sz="1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版本</a:t>
              </a:r>
              <a:r>
                <a:rPr lang="zh-CN" altLang="zh-CN" sz="1300" dirty="0">
                  <a:solidFill>
                    <a:srgbClr val="E8C990"/>
                  </a:solidFill>
                  <a:latin typeface="微软雅黑" pitchFamily="34" charset="-122"/>
                  <a:ea typeface="微软雅黑" pitchFamily="34" charset="-122"/>
                </a:rPr>
                <a:t>以上</a:t>
              </a:r>
              <a:r>
                <a:rPr lang="zh-CN" altLang="zh-CN" sz="1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浏览器</a:t>
              </a:r>
              <a:r>
                <a:rPr lang="zh-CN" altLang="en-US" sz="1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（</a:t>
              </a:r>
              <a:r>
                <a:rPr lang="zh-CN" altLang="en-US" sz="1300" dirty="0" smtClean="0">
                  <a:solidFill>
                    <a:srgbClr val="E8C990"/>
                  </a:solidFill>
                  <a:latin typeface="微软雅黑" pitchFamily="34" charset="-122"/>
                  <a:ea typeface="微软雅黑" pitchFamily="34" charset="-122"/>
                </a:rPr>
                <a:t>建议</a:t>
              </a:r>
              <a:r>
                <a:rPr lang="zh-CN" altLang="en-US" sz="1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使用带</a:t>
              </a:r>
              <a:r>
                <a:rPr lang="en-US" altLang="zh-CN" sz="1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IE</a:t>
              </a:r>
              <a:r>
                <a:rPr lang="zh-CN" altLang="en-US" sz="1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内核</a:t>
              </a:r>
              <a:endParaRPr lang="en-US" altLang="zh-CN" sz="1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    </a:t>
              </a:r>
              <a:r>
                <a:rPr lang="zh-CN" altLang="en-US" sz="1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浏览器）；</a:t>
              </a:r>
              <a:endParaRPr lang="zh-CN" altLang="zh-CN" sz="1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  <a:r>
                <a:rPr lang="zh-CN" altLang="zh-CN" sz="1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、中文</a:t>
              </a:r>
              <a:r>
                <a:rPr lang="en-US" altLang="zh-CN" sz="1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Office2003 / 2007/ 2010</a:t>
              </a:r>
              <a:r>
                <a:rPr lang="zh-CN" altLang="zh-CN" sz="1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（与</a:t>
              </a:r>
              <a:r>
                <a:rPr lang="zh-CN" altLang="zh-CN" sz="1300" dirty="0" smtClean="0">
                  <a:solidFill>
                    <a:srgbClr val="E8C990"/>
                  </a:solidFill>
                  <a:latin typeface="微软雅黑" pitchFamily="34" charset="-122"/>
                  <a:ea typeface="微软雅黑" pitchFamily="34" charset="-122"/>
                </a:rPr>
                <a:t>金山</a:t>
              </a:r>
              <a:endParaRPr lang="en-US" altLang="zh-CN" sz="1300" dirty="0" smtClean="0">
                <a:solidFill>
                  <a:srgbClr val="E8C99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300" dirty="0">
                  <a:solidFill>
                    <a:srgbClr val="E8C990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300" dirty="0" smtClean="0">
                  <a:solidFill>
                    <a:srgbClr val="E8C990"/>
                  </a:solidFill>
                  <a:latin typeface="微软雅黑" pitchFamily="34" charset="-122"/>
                  <a:ea typeface="微软雅黑" pitchFamily="34" charset="-122"/>
                </a:rPr>
                <a:t>     WPS</a:t>
              </a:r>
              <a:r>
                <a:rPr lang="zh-CN" altLang="zh-CN" sz="1300" dirty="0" smtClean="0">
                  <a:solidFill>
                    <a:srgbClr val="E8C990"/>
                  </a:solidFill>
                  <a:latin typeface="微软雅黑" pitchFamily="34" charset="-122"/>
                  <a:ea typeface="微软雅黑" pitchFamily="34" charset="-122"/>
                </a:rPr>
                <a:t>办公</a:t>
              </a:r>
              <a:r>
                <a:rPr lang="zh-CN" altLang="zh-CN" sz="1300" dirty="0">
                  <a:solidFill>
                    <a:srgbClr val="E8C990"/>
                  </a:solidFill>
                  <a:latin typeface="微软雅黑" pitchFamily="34" charset="-122"/>
                  <a:ea typeface="微软雅黑" pitchFamily="34" charset="-122"/>
                </a:rPr>
                <a:t>软件兼容性不强</a:t>
              </a:r>
              <a:r>
                <a:rPr lang="zh-CN" altLang="zh-CN" sz="1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）</a:t>
              </a:r>
              <a:r>
                <a:rPr lang="zh-CN" altLang="en-US" sz="1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；</a:t>
              </a:r>
              <a:endParaRPr lang="zh-CN" altLang="zh-CN" sz="1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4</a:t>
              </a:r>
              <a:r>
                <a:rPr lang="zh-CN" altLang="zh-CN" sz="1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、</a:t>
              </a:r>
              <a:r>
                <a:rPr lang="zh-CN" altLang="zh-CN" sz="1300" dirty="0">
                  <a:solidFill>
                    <a:srgbClr val="E8C990"/>
                  </a:solidFill>
                  <a:latin typeface="微软雅黑" pitchFamily="34" charset="-122"/>
                  <a:ea typeface="微软雅黑" pitchFamily="34" charset="-122"/>
                </a:rPr>
                <a:t>最佳配置：中文</a:t>
              </a:r>
              <a:r>
                <a:rPr lang="en-US" altLang="zh-CN" sz="1300" dirty="0">
                  <a:solidFill>
                    <a:srgbClr val="E8C990"/>
                  </a:solidFill>
                  <a:latin typeface="微软雅黑" pitchFamily="34" charset="-122"/>
                  <a:ea typeface="微软雅黑" pitchFamily="34" charset="-122"/>
                </a:rPr>
                <a:t>Windows XP(win7) + IE </a:t>
              </a:r>
              <a:endParaRPr lang="en-US" altLang="zh-CN" sz="1300" dirty="0" smtClean="0">
                <a:solidFill>
                  <a:srgbClr val="E8C99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300" dirty="0">
                  <a:solidFill>
                    <a:srgbClr val="E8C990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300" dirty="0" smtClean="0">
                  <a:solidFill>
                    <a:srgbClr val="E8C990"/>
                  </a:solidFill>
                  <a:latin typeface="微软雅黑" pitchFamily="34" charset="-122"/>
                  <a:ea typeface="微软雅黑" pitchFamily="34" charset="-122"/>
                </a:rPr>
                <a:t>     8.0</a:t>
              </a:r>
              <a:r>
                <a:rPr lang="zh-CN" altLang="en-US" sz="1300" dirty="0">
                  <a:solidFill>
                    <a:srgbClr val="E8C990"/>
                  </a:solidFill>
                  <a:latin typeface="微软雅黑" pitchFamily="34" charset="-122"/>
                  <a:ea typeface="微软雅黑" pitchFamily="34" charset="-122"/>
                </a:rPr>
                <a:t>。</a:t>
              </a:r>
              <a:endParaRPr lang="zh-CN" altLang="zh-CN" sz="1300" dirty="0">
                <a:solidFill>
                  <a:srgbClr val="E8C99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zh-CN" sz="14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（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B</a:t>
              </a:r>
              <a:r>
                <a:rPr lang="zh-CN" altLang="zh-CN" sz="14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）</a:t>
              </a:r>
              <a:r>
                <a:rPr lang="zh-CN" altLang="zh-CN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打印机</a:t>
              </a:r>
            </a:p>
            <a:p>
              <a:pPr>
                <a:lnSpc>
                  <a:spcPct val="150000"/>
                </a:lnSpc>
              </a:pPr>
              <a:r>
                <a:rPr lang="zh-CN" altLang="zh-CN" sz="1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各种</a:t>
              </a:r>
              <a:r>
                <a:rPr lang="en-US" altLang="zh-CN" sz="1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Windows</a:t>
              </a:r>
              <a:r>
                <a:rPr lang="zh-CN" altLang="zh-CN" sz="1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支持</a:t>
              </a:r>
              <a:r>
                <a:rPr lang="zh-CN" altLang="zh-CN" sz="1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的打印机。</a:t>
              </a:r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xmlns="" id="{00E01D70-503F-4C77-A5C9-A0D4D3424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9260" y="1628712"/>
              <a:ext cx="528638" cy="530225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C990"/>
            </a:solidFill>
            <a:ln>
              <a:noFill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xmlns="" id="{2A6F9127-DE9C-4D3B-B43D-631628321B79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0952771" y="5794070"/>
              <a:ext cx="528638" cy="530225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C990"/>
            </a:solidFill>
            <a:ln>
              <a:noFill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439881" y="2042923"/>
            <a:ext cx="4494080" cy="4042020"/>
            <a:chOff x="1439881" y="2042923"/>
            <a:chExt cx="4494080" cy="4042020"/>
          </a:xfrm>
        </p:grpSpPr>
        <p:sp>
          <p:nvSpPr>
            <p:cNvPr id="18" name="Rectangle 3">
              <a:extLst>
                <a:ext uri="{FF2B5EF4-FFF2-40B4-BE49-F238E27FC236}">
                  <a16:creationId xmlns:a16="http://schemas.microsoft.com/office/drawing/2014/main" xmlns="" id="{79E040FB-4712-4E0C-ABBE-7C979A00A5EB}"/>
                </a:ext>
              </a:extLst>
            </p:cNvPr>
            <p:cNvSpPr/>
            <p:nvPr/>
          </p:nvSpPr>
          <p:spPr>
            <a:xfrm>
              <a:off x="1439881" y="2042923"/>
              <a:ext cx="4494080" cy="4042020"/>
            </a:xfrm>
            <a:prstGeom prst="rect">
              <a:avLst/>
            </a:prstGeom>
            <a:solidFill>
              <a:srgbClr val="E8C9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0" tIns="45709" rIns="91420" bIns="45709" rtlCol="0" anchor="ctr"/>
            <a:lstStyle/>
            <a:p>
              <a:pPr algn="ctr"/>
              <a:endParaRPr lang="en-US" dirty="0">
                <a:solidFill>
                  <a:srgbClr val="E8C990"/>
                </a:solidFill>
                <a:latin typeface="+mn-ea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5C2161E7-2826-4A79-BAD4-05ED5EFF32AF}"/>
                </a:ext>
              </a:extLst>
            </p:cNvPr>
            <p:cNvSpPr/>
            <p:nvPr/>
          </p:nvSpPr>
          <p:spPr>
            <a:xfrm flipH="1">
              <a:off x="1511248" y="2119584"/>
              <a:ext cx="4351346" cy="2577702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8C99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7549">
        <p14:warp dir="in"/>
      </p:transition>
    </mc:Choice>
    <mc:Fallback>
      <p:transition spd="slow" advTm="75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7BEEE50-EE8E-4BD0-9102-032F5A9E4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34A7A64E-156E-4C8A-889E-922DA8FE14DD}"/>
              </a:ext>
            </a:extLst>
          </p:cNvPr>
          <p:cNvSpPr/>
          <p:nvPr/>
        </p:nvSpPr>
        <p:spPr>
          <a:xfrm>
            <a:off x="1499836" y="0"/>
            <a:ext cx="4014686" cy="3778138"/>
          </a:xfrm>
          <a:prstGeom prst="rect">
            <a:avLst/>
          </a:prstGeom>
          <a:solidFill>
            <a:srgbClr val="E8C99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xmlns="" id="{28CBDEAF-DE51-46EC-B944-075CDEAA6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8458" y="1289542"/>
            <a:ext cx="3577442" cy="101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6" tIns="45703" rIns="91406" bIns="45703"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zh-CN" altLang="en-US" sz="6000" b="1" dirty="0">
                <a:solidFill>
                  <a:srgbClr val="595959"/>
                </a:solidFill>
                <a:latin typeface="Broadway" panose="04040905080B02020502" pitchFamily="82" charset="0"/>
                <a:ea typeface="微软雅黑" pitchFamily="34" charset="-122"/>
                <a:sym typeface="微软雅黑" pitchFamily="34" charset="-122"/>
              </a:rPr>
              <a:t>第二章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383205AB-2C9D-42A8-98C9-8054964FBB80}"/>
              </a:ext>
            </a:extLst>
          </p:cNvPr>
          <p:cNvSpPr/>
          <p:nvPr/>
        </p:nvSpPr>
        <p:spPr>
          <a:xfrm>
            <a:off x="5964580" y="2296919"/>
            <a:ext cx="4698721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zh-CN" altLang="zh-CN" sz="4400" b="1" dirty="0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系统功能</a:t>
            </a:r>
            <a:r>
              <a:rPr lang="zh-CN" altLang="zh-CN" sz="4400" b="1" dirty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使用说明</a:t>
            </a:r>
            <a:endParaRPr lang="zh-CN" altLang="en-US" sz="4400" b="1" noProof="1">
              <a:solidFill>
                <a:srgbClr val="E8C99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xmlns="" id="{41ED2A9D-9581-4C9F-8A03-AC9D32D03BA8}"/>
              </a:ext>
            </a:extLst>
          </p:cNvPr>
          <p:cNvSpPr txBox="1"/>
          <p:nvPr/>
        </p:nvSpPr>
        <p:spPr>
          <a:xfrm>
            <a:off x="5950066" y="3216359"/>
            <a:ext cx="1946367" cy="206210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lvl="1">
              <a:defRPr/>
            </a:pPr>
            <a:r>
              <a:rPr lang="zh-CN" altLang="zh-CN" sz="1600" dirty="0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（</a:t>
            </a:r>
            <a:r>
              <a:rPr lang="en-US" altLang="zh-CN" sz="1600" dirty="0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1</a:t>
            </a:r>
            <a:r>
              <a:rPr lang="zh-CN" altLang="zh-CN" sz="1600" dirty="0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）</a:t>
            </a:r>
            <a:r>
              <a:rPr lang="zh-CN" altLang="zh-CN" sz="1600" dirty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系统</a:t>
            </a:r>
            <a:r>
              <a:rPr lang="zh-CN" altLang="zh-CN" sz="1600" dirty="0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登录</a:t>
            </a:r>
            <a:endParaRPr lang="en-US" altLang="zh-CN" sz="1600" dirty="0" smtClean="0">
              <a:solidFill>
                <a:srgbClr val="E8C99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0" lvl="1">
              <a:defRPr/>
            </a:pPr>
            <a:endParaRPr lang="en-US" altLang="zh-CN" sz="1600" dirty="0">
              <a:solidFill>
                <a:srgbClr val="E8C99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0" lvl="1">
              <a:defRPr/>
            </a:pPr>
            <a:r>
              <a:rPr lang="zh-CN" altLang="zh-CN" sz="1600" dirty="0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（</a:t>
            </a:r>
            <a:r>
              <a:rPr lang="en-US" altLang="zh-CN" sz="1600" dirty="0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2</a:t>
            </a:r>
            <a:r>
              <a:rPr lang="zh-CN" altLang="zh-CN" sz="1600" dirty="0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）</a:t>
            </a:r>
            <a:r>
              <a:rPr lang="zh-CN" altLang="zh-CN" sz="1600" dirty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填报流程</a:t>
            </a:r>
            <a:endParaRPr lang="en-US" altLang="zh-CN" sz="1600" dirty="0">
              <a:solidFill>
                <a:srgbClr val="E8C99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0" lvl="1">
              <a:defRPr/>
            </a:pPr>
            <a:endParaRPr lang="en-US" altLang="zh-CN" sz="1600" dirty="0" smtClean="0">
              <a:solidFill>
                <a:srgbClr val="E8C99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0" lvl="1">
              <a:defRPr/>
            </a:pPr>
            <a:r>
              <a:rPr lang="zh-CN" altLang="zh-CN" sz="1600" dirty="0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（</a:t>
            </a:r>
            <a:r>
              <a:rPr lang="en-US" altLang="zh-CN" sz="1600" dirty="0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3</a:t>
            </a:r>
            <a:r>
              <a:rPr lang="zh-CN" altLang="zh-CN" sz="1600" dirty="0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）</a:t>
            </a:r>
            <a:r>
              <a:rPr lang="zh-CN" altLang="zh-CN" sz="1600" dirty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具体填报步骤</a:t>
            </a:r>
            <a:endParaRPr lang="en-US" altLang="zh-CN" sz="1600" dirty="0">
              <a:solidFill>
                <a:srgbClr val="E8C99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0" lvl="1">
              <a:defRPr/>
            </a:pPr>
            <a:endParaRPr lang="en-US" altLang="zh-CN" sz="1600" dirty="0" smtClean="0">
              <a:solidFill>
                <a:srgbClr val="E8C99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0" lvl="1">
              <a:defRPr/>
            </a:pPr>
            <a:r>
              <a:rPr lang="zh-CN" altLang="zh-CN" sz="1600" dirty="0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（</a:t>
            </a:r>
            <a:r>
              <a:rPr lang="en-US" altLang="zh-CN" sz="1600" dirty="0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4</a:t>
            </a:r>
            <a:r>
              <a:rPr lang="zh-CN" altLang="zh-CN" sz="1600" dirty="0" smtClean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）</a:t>
            </a:r>
            <a:r>
              <a:rPr lang="zh-CN" altLang="zh-CN" sz="1600" dirty="0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其他功能</a:t>
            </a:r>
            <a:endParaRPr lang="en-US" altLang="zh-CN" sz="1600" dirty="0">
              <a:solidFill>
                <a:srgbClr val="E8C99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0" lvl="1">
              <a:defRPr/>
            </a:pPr>
            <a:endParaRPr lang="en-US" altLang="zh-CN" sz="1600" noProof="1">
              <a:solidFill>
                <a:srgbClr val="E8C99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88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4856">
        <p14:warp dir="in"/>
      </p:transition>
    </mc:Choice>
    <mc:Fallback>
      <p:transition spd="slow" advTm="48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bldLvl="0" autoUpdateAnimBg="0"/>
      <p:bldP spid="14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0FC0F70-AC76-4EA2-86EB-0B407A4ACBB5}"/>
              </a:ext>
            </a:extLst>
          </p:cNvPr>
          <p:cNvGrpSpPr/>
          <p:nvPr/>
        </p:nvGrpSpPr>
        <p:grpSpPr>
          <a:xfrm>
            <a:off x="0" y="203350"/>
            <a:ext cx="12190413" cy="959603"/>
            <a:chOff x="0" y="416710"/>
            <a:chExt cx="12190413" cy="95960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E8C9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xmlns="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880" y="416710"/>
              <a:ext cx="325532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>
                <a:defRPr/>
              </a:pPr>
              <a:r>
                <a:rPr lang="zh-CN" altLang="zh-CN" sz="3600" b="1" dirty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系统使用环境</a:t>
              </a:r>
              <a:endParaRPr lang="zh-CN" altLang="en-US" sz="3600" b="1" noProof="1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3D1D936A-9582-46AE-8EA5-D051DD8A5AEC}"/>
              </a:ext>
            </a:extLst>
          </p:cNvPr>
          <p:cNvGrpSpPr/>
          <p:nvPr/>
        </p:nvGrpSpPr>
        <p:grpSpPr>
          <a:xfrm>
            <a:off x="6373217" y="1999381"/>
            <a:ext cx="4442270" cy="4153410"/>
            <a:chOff x="6459260" y="1628712"/>
            <a:chExt cx="5022149" cy="4695583"/>
          </a:xfrm>
        </p:grpSpPr>
        <p:sp>
          <p:nvSpPr>
            <p:cNvPr id="7" name="矩形 83">
              <a:extLst>
                <a:ext uri="{FF2B5EF4-FFF2-40B4-BE49-F238E27FC236}">
                  <a16:creationId xmlns:a16="http://schemas.microsoft.com/office/drawing/2014/main" xmlns="" id="{E239E3EF-1241-40CE-9510-4FB0515771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0226" y="1720171"/>
              <a:ext cx="4863138" cy="4536836"/>
            </a:xfrm>
            <a:prstGeom prst="rect">
              <a:avLst/>
            </a:prstGeom>
            <a:noFill/>
            <a:ln w="9525" cmpd="sng">
              <a:solidFill>
                <a:srgbClr val="E8C99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TextBox 84">
              <a:extLst>
                <a:ext uri="{FF2B5EF4-FFF2-40B4-BE49-F238E27FC236}">
                  <a16:creationId xmlns:a16="http://schemas.microsoft.com/office/drawing/2014/main" xmlns="" id="{2F781FF3-5020-4AEE-AE74-A5BB8B1ACF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01841" y="2042335"/>
              <a:ext cx="4099907" cy="2296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       2017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年度全国学会财务决算系统，采取网上在线填报的方式，登录网址</a:t>
              </a: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：</a:t>
              </a:r>
              <a:endParaRPr lang="en-US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  <a:hlinkClick r:id="rId3"/>
                </a:rPr>
                <a:t>www.nstf.org.cn</a:t>
              </a:r>
              <a:endParaRPr lang="en-US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在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右侧点击进入全国学会财务决算</a:t>
              </a: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系统</a:t>
              </a:r>
              <a:r>
                <a:rPr lang="zh-CN" altLang="en-US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。</a:t>
              </a:r>
              <a:endParaRPr lang="zh-CN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xmlns="" id="{00E01D70-503F-4C77-A5C9-A0D4D3424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9260" y="1628712"/>
              <a:ext cx="528638" cy="530225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C990"/>
            </a:solidFill>
            <a:ln>
              <a:noFill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xmlns="" id="{2A6F9127-DE9C-4D3B-B43D-631628321B79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0952771" y="5794070"/>
              <a:ext cx="528638" cy="530225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C990"/>
            </a:solidFill>
            <a:ln>
              <a:noFill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439881" y="2042923"/>
            <a:ext cx="4494080" cy="4042020"/>
            <a:chOff x="1439881" y="2042923"/>
            <a:chExt cx="4494080" cy="4042020"/>
          </a:xfrm>
        </p:grpSpPr>
        <p:sp>
          <p:nvSpPr>
            <p:cNvPr id="18" name="Rectangle 3">
              <a:extLst>
                <a:ext uri="{FF2B5EF4-FFF2-40B4-BE49-F238E27FC236}">
                  <a16:creationId xmlns:a16="http://schemas.microsoft.com/office/drawing/2014/main" xmlns="" id="{79E040FB-4712-4E0C-ABBE-7C979A00A5EB}"/>
                </a:ext>
              </a:extLst>
            </p:cNvPr>
            <p:cNvSpPr/>
            <p:nvPr/>
          </p:nvSpPr>
          <p:spPr>
            <a:xfrm>
              <a:off x="1439881" y="2042923"/>
              <a:ext cx="4494080" cy="4042020"/>
            </a:xfrm>
            <a:prstGeom prst="rect">
              <a:avLst/>
            </a:prstGeom>
            <a:solidFill>
              <a:srgbClr val="E8C9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0" tIns="45709" rIns="91420" bIns="45709" rtlCol="0" anchor="ctr"/>
            <a:lstStyle/>
            <a:p>
              <a:pPr algn="ctr"/>
              <a:endParaRPr lang="en-US" dirty="0">
                <a:solidFill>
                  <a:srgbClr val="E8C990"/>
                </a:solidFill>
                <a:latin typeface="+mn-ea"/>
              </a:endParaRPr>
            </a:p>
          </p:txBody>
        </p:sp>
        <p:pic>
          <p:nvPicPr>
            <p:cNvPr id="2050" name="图片 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046" y="2163546"/>
              <a:ext cx="4285750" cy="301399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</p:spTree>
    <p:extLst>
      <p:ext uri="{BB962C8B-B14F-4D97-AF65-F5344CB8AC3E}">
        <p14:creationId xmlns:p14="http://schemas.microsoft.com/office/powerpoint/2010/main" val="485516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3941">
        <p14:warp dir="in"/>
      </p:transition>
    </mc:Choice>
    <mc:Fallback>
      <p:transition spd="slow" advTm="39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0FC0F70-AC76-4EA2-86EB-0B407A4ACBB5}"/>
              </a:ext>
            </a:extLst>
          </p:cNvPr>
          <p:cNvGrpSpPr/>
          <p:nvPr/>
        </p:nvGrpSpPr>
        <p:grpSpPr>
          <a:xfrm>
            <a:off x="0" y="203350"/>
            <a:ext cx="12190413" cy="959603"/>
            <a:chOff x="0" y="416710"/>
            <a:chExt cx="12190413" cy="95960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E8C9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xmlns="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880" y="416710"/>
              <a:ext cx="325532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>
                <a:defRPr/>
              </a:pPr>
              <a:r>
                <a:rPr lang="zh-CN" altLang="en-US" sz="3600" b="1" noProof="1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填报流程</a:t>
              </a:r>
            </a:p>
          </p:txBody>
        </p:sp>
      </p:grp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57200"/>
            <a:ext cx="121904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1" name="下箭头 50"/>
          <p:cNvSpPr/>
          <p:nvPr/>
        </p:nvSpPr>
        <p:spPr>
          <a:xfrm>
            <a:off x="3893641" y="2427407"/>
            <a:ext cx="244126" cy="254977"/>
          </a:xfrm>
          <a:prstGeom prst="downArrow">
            <a:avLst/>
          </a:prstGeom>
          <a:solidFill>
            <a:srgbClr val="E8C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下箭头 51"/>
          <p:cNvSpPr/>
          <p:nvPr/>
        </p:nvSpPr>
        <p:spPr>
          <a:xfrm>
            <a:off x="3893641" y="3500273"/>
            <a:ext cx="244126" cy="254977"/>
          </a:xfrm>
          <a:prstGeom prst="downArrow">
            <a:avLst/>
          </a:prstGeom>
          <a:solidFill>
            <a:srgbClr val="E8C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下箭头 52"/>
          <p:cNvSpPr/>
          <p:nvPr/>
        </p:nvSpPr>
        <p:spPr>
          <a:xfrm>
            <a:off x="3893641" y="4572617"/>
            <a:ext cx="244126" cy="254977"/>
          </a:xfrm>
          <a:prstGeom prst="downArrow">
            <a:avLst/>
          </a:prstGeom>
          <a:solidFill>
            <a:srgbClr val="E8C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下箭头 53"/>
          <p:cNvSpPr/>
          <p:nvPr/>
        </p:nvSpPr>
        <p:spPr>
          <a:xfrm>
            <a:off x="8186716" y="2965038"/>
            <a:ext cx="244126" cy="254977"/>
          </a:xfrm>
          <a:prstGeom prst="downArrow">
            <a:avLst/>
          </a:prstGeom>
          <a:solidFill>
            <a:srgbClr val="E8C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下箭头 54"/>
          <p:cNvSpPr/>
          <p:nvPr/>
        </p:nvSpPr>
        <p:spPr>
          <a:xfrm>
            <a:off x="8196790" y="4037013"/>
            <a:ext cx="244126" cy="254977"/>
          </a:xfrm>
          <a:prstGeom prst="downArrow">
            <a:avLst/>
          </a:prstGeom>
          <a:solidFill>
            <a:srgbClr val="E8C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下箭头 55"/>
          <p:cNvSpPr/>
          <p:nvPr/>
        </p:nvSpPr>
        <p:spPr>
          <a:xfrm>
            <a:off x="8203524" y="5124602"/>
            <a:ext cx="244126" cy="254977"/>
          </a:xfrm>
          <a:prstGeom prst="downArrow">
            <a:avLst/>
          </a:prstGeom>
          <a:solidFill>
            <a:srgbClr val="E8C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61" name="组合 2060"/>
          <p:cNvGrpSpPr/>
          <p:nvPr/>
        </p:nvGrpSpPr>
        <p:grpSpPr>
          <a:xfrm>
            <a:off x="3565123" y="1822986"/>
            <a:ext cx="901175" cy="507366"/>
            <a:chOff x="3565123" y="1822986"/>
            <a:chExt cx="901175" cy="507366"/>
          </a:xfrm>
        </p:grpSpPr>
        <p:sp>
          <p:nvSpPr>
            <p:cNvPr id="17" name="AutoShape 18">
              <a:extLst>
                <a:ext uri="{FF2B5EF4-FFF2-40B4-BE49-F238E27FC236}">
                  <a16:creationId xmlns:a16="http://schemas.microsoft.com/office/drawing/2014/main" xmlns="" id="{BCE8DA3E-7FD4-4DC4-A6C2-9D66411E8FB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762028" y="1626081"/>
              <a:ext cx="507366" cy="901175"/>
            </a:xfrm>
            <a:prstGeom prst="roundRect">
              <a:avLst>
                <a:gd name="adj" fmla="val 50000"/>
              </a:avLst>
            </a:prstGeom>
            <a:solidFill>
              <a:srgbClr val="E8C990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/>
          </p:spPr>
          <p:txBody>
            <a:bodyPr lIns="0" tIns="0" rIns="0" bIns="0" anchor="ctr"/>
            <a:lstStyle/>
            <a:p>
              <a:pPr algn="ctr" defTabSz="274566">
                <a:lnSpc>
                  <a:spcPct val="120000"/>
                </a:lnSpc>
                <a:defRPr/>
              </a:pPr>
              <a:endParaRPr lang="es-ES" sz="800">
                <a:solidFill>
                  <a:srgbClr val="E8C9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60" name="矩形 2059"/>
            <p:cNvSpPr/>
            <p:nvPr/>
          </p:nvSpPr>
          <p:spPr>
            <a:xfrm>
              <a:off x="3701330" y="1892002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登录</a:t>
              </a:r>
              <a:endPara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62" name="组合 2061"/>
          <p:cNvGrpSpPr/>
          <p:nvPr/>
        </p:nvGrpSpPr>
        <p:grpSpPr>
          <a:xfrm>
            <a:off x="2986664" y="2775408"/>
            <a:ext cx="2058094" cy="532769"/>
            <a:chOff x="2986664" y="2775408"/>
            <a:chExt cx="2058094" cy="532769"/>
          </a:xfrm>
        </p:grpSpPr>
        <p:sp>
          <p:nvSpPr>
            <p:cNvPr id="19" name="AutoShape 18">
              <a:extLst>
                <a:ext uri="{FF2B5EF4-FFF2-40B4-BE49-F238E27FC236}">
                  <a16:creationId xmlns:a16="http://schemas.microsoft.com/office/drawing/2014/main" xmlns="" id="{BCE8DA3E-7FD4-4DC4-A6C2-9D66411E8FB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749326" y="2012746"/>
              <a:ext cx="532769" cy="2058094"/>
            </a:xfrm>
            <a:prstGeom prst="roundRect">
              <a:avLst>
                <a:gd name="adj" fmla="val 50000"/>
              </a:avLst>
            </a:prstGeom>
            <a:solidFill>
              <a:srgbClr val="E8C990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/>
          </p:spPr>
          <p:txBody>
            <a:bodyPr lIns="0" tIns="0" rIns="0" bIns="0" anchor="ctr"/>
            <a:lstStyle/>
            <a:p>
              <a:pPr algn="ctr" defTabSz="274566">
                <a:lnSpc>
                  <a:spcPct val="120000"/>
                </a:lnSpc>
                <a:defRPr/>
              </a:pPr>
              <a:endParaRPr lang="es-ES" sz="800">
                <a:solidFill>
                  <a:srgbClr val="E8C9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3131609" y="2851718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浏览器环境监测</a:t>
              </a:r>
              <a:endPara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63" name="组合 2062"/>
          <p:cNvGrpSpPr/>
          <p:nvPr/>
        </p:nvGrpSpPr>
        <p:grpSpPr>
          <a:xfrm>
            <a:off x="2986664" y="3843339"/>
            <a:ext cx="2058094" cy="532769"/>
            <a:chOff x="2986664" y="3843339"/>
            <a:chExt cx="2058094" cy="532769"/>
          </a:xfrm>
        </p:grpSpPr>
        <p:sp>
          <p:nvSpPr>
            <p:cNvPr id="21" name="AutoShape 18">
              <a:extLst>
                <a:ext uri="{FF2B5EF4-FFF2-40B4-BE49-F238E27FC236}">
                  <a16:creationId xmlns:a16="http://schemas.microsoft.com/office/drawing/2014/main" xmlns="" id="{BCE8DA3E-7FD4-4DC4-A6C2-9D66411E8FB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749326" y="3080677"/>
              <a:ext cx="532769" cy="2058094"/>
            </a:xfrm>
            <a:prstGeom prst="roundRect">
              <a:avLst>
                <a:gd name="adj" fmla="val 50000"/>
              </a:avLst>
            </a:prstGeom>
            <a:solidFill>
              <a:srgbClr val="E8C990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/>
          </p:spPr>
          <p:txBody>
            <a:bodyPr lIns="0" tIns="0" rIns="0" bIns="0" anchor="ctr"/>
            <a:lstStyle/>
            <a:p>
              <a:pPr algn="ctr" defTabSz="274566">
                <a:lnSpc>
                  <a:spcPct val="120000"/>
                </a:lnSpc>
                <a:defRPr/>
              </a:pPr>
              <a:endParaRPr lang="es-ES" sz="800">
                <a:solidFill>
                  <a:srgbClr val="E8C9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3118350" y="3915930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编辑报表和说明</a:t>
              </a:r>
              <a:endPara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64" name="组合 2063"/>
          <p:cNvGrpSpPr/>
          <p:nvPr/>
        </p:nvGrpSpPr>
        <p:grpSpPr>
          <a:xfrm>
            <a:off x="3565123" y="4923363"/>
            <a:ext cx="901175" cy="507366"/>
            <a:chOff x="3565123" y="4923363"/>
            <a:chExt cx="901175" cy="507366"/>
          </a:xfrm>
        </p:grpSpPr>
        <p:sp>
          <p:nvSpPr>
            <p:cNvPr id="20" name="AutoShape 18">
              <a:extLst>
                <a:ext uri="{FF2B5EF4-FFF2-40B4-BE49-F238E27FC236}">
                  <a16:creationId xmlns:a16="http://schemas.microsoft.com/office/drawing/2014/main" xmlns="" id="{BCE8DA3E-7FD4-4DC4-A6C2-9D66411E8FB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762028" y="4726458"/>
              <a:ext cx="507366" cy="901175"/>
            </a:xfrm>
            <a:prstGeom prst="roundRect">
              <a:avLst>
                <a:gd name="adj" fmla="val 50000"/>
              </a:avLst>
            </a:prstGeom>
            <a:solidFill>
              <a:srgbClr val="E8C990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/>
          </p:spPr>
          <p:txBody>
            <a:bodyPr lIns="0" tIns="0" rIns="0" bIns="0" anchor="ctr"/>
            <a:lstStyle/>
            <a:p>
              <a:pPr algn="ctr" defTabSz="274566">
                <a:lnSpc>
                  <a:spcPct val="120000"/>
                </a:lnSpc>
                <a:defRPr/>
              </a:pPr>
              <a:endParaRPr lang="es-ES" sz="800">
                <a:solidFill>
                  <a:srgbClr val="E8C9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3702251" y="4989271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审核</a:t>
              </a:r>
              <a:endPara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65" name="组合 2064"/>
          <p:cNvGrpSpPr/>
          <p:nvPr/>
        </p:nvGrpSpPr>
        <p:grpSpPr>
          <a:xfrm>
            <a:off x="1549285" y="4106006"/>
            <a:ext cx="2015839" cy="1075605"/>
            <a:chOff x="1549285" y="4106006"/>
            <a:chExt cx="2015839" cy="1075605"/>
          </a:xfrm>
        </p:grpSpPr>
        <p:cxnSp>
          <p:nvCxnSpPr>
            <p:cNvPr id="15" name="直接连接符 14"/>
            <p:cNvCxnSpPr/>
            <p:nvPr/>
          </p:nvCxnSpPr>
          <p:spPr>
            <a:xfrm flipH="1" flipV="1">
              <a:off x="2083776" y="4106006"/>
              <a:ext cx="920472" cy="3719"/>
            </a:xfrm>
            <a:prstGeom prst="line">
              <a:avLst/>
            </a:prstGeom>
            <a:ln w="28575">
              <a:solidFill>
                <a:srgbClr val="E8C9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H="1" flipV="1">
              <a:off x="2101360" y="5173937"/>
              <a:ext cx="1463764" cy="3720"/>
            </a:xfrm>
            <a:prstGeom prst="line">
              <a:avLst/>
            </a:prstGeom>
            <a:ln w="28575">
              <a:solidFill>
                <a:srgbClr val="E8C9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2099895" y="4106006"/>
              <a:ext cx="2931" cy="371968"/>
            </a:xfrm>
            <a:prstGeom prst="line">
              <a:avLst/>
            </a:prstGeom>
            <a:ln w="28575">
              <a:solidFill>
                <a:srgbClr val="E8C9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2102434" y="4809643"/>
              <a:ext cx="2931" cy="371968"/>
            </a:xfrm>
            <a:prstGeom prst="line">
              <a:avLst/>
            </a:prstGeom>
            <a:ln w="28575">
              <a:solidFill>
                <a:srgbClr val="E8C9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AutoShape 18">
              <a:extLst>
                <a:ext uri="{FF2B5EF4-FFF2-40B4-BE49-F238E27FC236}">
                  <a16:creationId xmlns:a16="http://schemas.microsoft.com/office/drawing/2014/main" xmlns="" id="{BCE8DA3E-7FD4-4DC4-A6C2-9D66411E8FB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846211" y="4075467"/>
              <a:ext cx="507366" cy="1101217"/>
            </a:xfrm>
            <a:prstGeom prst="roundRect">
              <a:avLst>
                <a:gd name="adj" fmla="val 50000"/>
              </a:avLst>
            </a:prstGeom>
            <a:solidFill>
              <a:srgbClr val="E8C990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/>
          </p:spPr>
          <p:txBody>
            <a:bodyPr lIns="0" tIns="0" rIns="0" bIns="0" anchor="ctr"/>
            <a:lstStyle/>
            <a:p>
              <a:pPr algn="ctr" defTabSz="274566">
                <a:lnSpc>
                  <a:spcPct val="120000"/>
                </a:lnSpc>
                <a:defRPr/>
              </a:pPr>
              <a:endParaRPr lang="es-ES" sz="800">
                <a:solidFill>
                  <a:srgbClr val="E8C9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1670448" y="4452297"/>
              <a:ext cx="8771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不通过</a:t>
              </a:r>
              <a:endPara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66" name="组合 2065"/>
          <p:cNvGrpSpPr/>
          <p:nvPr/>
        </p:nvGrpSpPr>
        <p:grpSpPr>
          <a:xfrm>
            <a:off x="4237806" y="2330352"/>
            <a:ext cx="4517034" cy="2860051"/>
            <a:chOff x="4237806" y="2330352"/>
            <a:chExt cx="4517034" cy="2860051"/>
          </a:xfrm>
        </p:grpSpPr>
        <p:sp>
          <p:nvSpPr>
            <p:cNvPr id="22" name="AutoShape 18">
              <a:extLst>
                <a:ext uri="{FF2B5EF4-FFF2-40B4-BE49-F238E27FC236}">
                  <a16:creationId xmlns:a16="http://schemas.microsoft.com/office/drawing/2014/main" xmlns="" id="{BCE8DA3E-7FD4-4DC4-A6C2-9D66411E8FB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8050570" y="2133447"/>
              <a:ext cx="507366" cy="901175"/>
            </a:xfrm>
            <a:prstGeom prst="roundRect">
              <a:avLst>
                <a:gd name="adj" fmla="val 50000"/>
              </a:avLst>
            </a:prstGeom>
            <a:solidFill>
              <a:srgbClr val="E8C990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/>
          </p:spPr>
          <p:txBody>
            <a:bodyPr lIns="0" tIns="0" rIns="0" bIns="0" anchor="ctr"/>
            <a:lstStyle/>
            <a:p>
              <a:pPr algn="ctr" defTabSz="274566">
                <a:lnSpc>
                  <a:spcPct val="120000"/>
                </a:lnSpc>
                <a:defRPr/>
              </a:pPr>
              <a:endParaRPr lang="es-ES" sz="800">
                <a:solidFill>
                  <a:srgbClr val="E8C9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 flipH="1">
              <a:off x="4237806" y="5181611"/>
              <a:ext cx="1837678" cy="0"/>
            </a:xfrm>
            <a:prstGeom prst="line">
              <a:avLst/>
            </a:prstGeom>
            <a:ln w="28575">
              <a:solidFill>
                <a:srgbClr val="E8C9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6046661" y="2584034"/>
              <a:ext cx="20031" cy="2606369"/>
            </a:xfrm>
            <a:prstGeom prst="line">
              <a:avLst/>
            </a:prstGeom>
            <a:ln w="28575">
              <a:solidFill>
                <a:srgbClr val="E8C9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H="1">
              <a:off x="6032372" y="2584034"/>
              <a:ext cx="1857710" cy="0"/>
            </a:xfrm>
            <a:prstGeom prst="line">
              <a:avLst/>
            </a:prstGeom>
            <a:ln w="28575">
              <a:solidFill>
                <a:srgbClr val="E8C9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AutoShape 18">
              <a:extLst>
                <a:ext uri="{FF2B5EF4-FFF2-40B4-BE49-F238E27FC236}">
                  <a16:creationId xmlns:a16="http://schemas.microsoft.com/office/drawing/2014/main" xmlns="" id="{BCE8DA3E-7FD4-4DC4-A6C2-9D66411E8FB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813008" y="3145549"/>
              <a:ext cx="507366" cy="901175"/>
            </a:xfrm>
            <a:prstGeom prst="roundRect">
              <a:avLst>
                <a:gd name="adj" fmla="val 50000"/>
              </a:avLst>
            </a:prstGeom>
            <a:solidFill>
              <a:srgbClr val="E8C990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/>
          </p:spPr>
          <p:txBody>
            <a:bodyPr lIns="0" tIns="0" rIns="0" bIns="0" anchor="ctr"/>
            <a:lstStyle/>
            <a:p>
              <a:pPr algn="ctr" defTabSz="274566">
                <a:lnSpc>
                  <a:spcPct val="120000"/>
                </a:lnSpc>
                <a:defRPr/>
              </a:pPr>
              <a:endParaRPr lang="es-ES" sz="800">
                <a:solidFill>
                  <a:srgbClr val="E8C9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5743526" y="3420262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通过</a:t>
              </a:r>
              <a:endPara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>
              <a:off x="7975586" y="2394838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上报</a:t>
              </a:r>
            </a:p>
          </p:txBody>
        </p:sp>
      </p:grpSp>
      <p:grpSp>
        <p:nvGrpSpPr>
          <p:cNvPr id="2067" name="组合 2066"/>
          <p:cNvGrpSpPr/>
          <p:nvPr/>
        </p:nvGrpSpPr>
        <p:grpSpPr>
          <a:xfrm>
            <a:off x="7277375" y="3329751"/>
            <a:ext cx="2058094" cy="532769"/>
            <a:chOff x="7277375" y="3329751"/>
            <a:chExt cx="2058094" cy="532769"/>
          </a:xfrm>
        </p:grpSpPr>
        <p:sp>
          <p:nvSpPr>
            <p:cNvPr id="23" name="AutoShape 18">
              <a:extLst>
                <a:ext uri="{FF2B5EF4-FFF2-40B4-BE49-F238E27FC236}">
                  <a16:creationId xmlns:a16="http://schemas.microsoft.com/office/drawing/2014/main" xmlns="" id="{BCE8DA3E-7FD4-4DC4-A6C2-9D66411E8FB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8040037" y="2567089"/>
              <a:ext cx="532769" cy="2058094"/>
            </a:xfrm>
            <a:prstGeom prst="roundRect">
              <a:avLst>
                <a:gd name="adj" fmla="val 50000"/>
              </a:avLst>
            </a:prstGeom>
            <a:solidFill>
              <a:srgbClr val="E8C990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/>
          </p:spPr>
          <p:txBody>
            <a:bodyPr lIns="0" tIns="0" rIns="0" bIns="0" anchor="ctr"/>
            <a:lstStyle/>
            <a:p>
              <a:pPr algn="ctr" defTabSz="274566">
                <a:lnSpc>
                  <a:spcPct val="120000"/>
                </a:lnSpc>
                <a:defRPr/>
              </a:pPr>
              <a:endParaRPr lang="es-ES" sz="800">
                <a:solidFill>
                  <a:srgbClr val="E8C9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5" name="矩形 64"/>
            <p:cNvSpPr/>
            <p:nvPr/>
          </p:nvSpPr>
          <p:spPr>
            <a:xfrm>
              <a:off x="7406174" y="3421655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上报到中间科协</a:t>
              </a:r>
              <a:endPara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68" name="组合 2067"/>
          <p:cNvGrpSpPr/>
          <p:nvPr/>
        </p:nvGrpSpPr>
        <p:grpSpPr>
          <a:xfrm>
            <a:off x="7294964" y="4433722"/>
            <a:ext cx="2058094" cy="532769"/>
            <a:chOff x="7294964" y="4433722"/>
            <a:chExt cx="2058094" cy="532769"/>
          </a:xfrm>
        </p:grpSpPr>
        <p:sp>
          <p:nvSpPr>
            <p:cNvPr id="24" name="AutoShape 18">
              <a:extLst>
                <a:ext uri="{FF2B5EF4-FFF2-40B4-BE49-F238E27FC236}">
                  <a16:creationId xmlns:a16="http://schemas.microsoft.com/office/drawing/2014/main" xmlns="" id="{BCE8DA3E-7FD4-4DC4-A6C2-9D66411E8FB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8057626" y="3671060"/>
              <a:ext cx="532769" cy="2058094"/>
            </a:xfrm>
            <a:prstGeom prst="roundRect">
              <a:avLst>
                <a:gd name="adj" fmla="val 50000"/>
              </a:avLst>
            </a:prstGeom>
            <a:solidFill>
              <a:srgbClr val="E8C990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/>
          </p:spPr>
          <p:txBody>
            <a:bodyPr lIns="0" tIns="0" rIns="0" bIns="0" anchor="ctr"/>
            <a:lstStyle/>
            <a:p>
              <a:pPr algn="ctr" defTabSz="274566">
                <a:lnSpc>
                  <a:spcPct val="120000"/>
                </a:lnSpc>
                <a:defRPr/>
              </a:pPr>
              <a:endParaRPr lang="es-ES" sz="800">
                <a:solidFill>
                  <a:srgbClr val="E8C9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>
              <a:off x="7533925" y="4510427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人工审核通过</a:t>
              </a:r>
              <a:endPara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69" name="组合 2068"/>
          <p:cNvGrpSpPr/>
          <p:nvPr/>
        </p:nvGrpSpPr>
        <p:grpSpPr>
          <a:xfrm>
            <a:off x="7438291" y="5537691"/>
            <a:ext cx="1791673" cy="532769"/>
            <a:chOff x="7438291" y="5537691"/>
            <a:chExt cx="1791673" cy="532769"/>
          </a:xfrm>
        </p:grpSpPr>
        <p:sp>
          <p:nvSpPr>
            <p:cNvPr id="25" name="AutoShape 18">
              <a:extLst>
                <a:ext uri="{FF2B5EF4-FFF2-40B4-BE49-F238E27FC236}">
                  <a16:creationId xmlns:a16="http://schemas.microsoft.com/office/drawing/2014/main" xmlns="" id="{BCE8DA3E-7FD4-4DC4-A6C2-9D66411E8FB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8067743" y="4908239"/>
              <a:ext cx="532769" cy="1791673"/>
            </a:xfrm>
            <a:prstGeom prst="roundRect">
              <a:avLst>
                <a:gd name="adj" fmla="val 50000"/>
              </a:avLst>
            </a:prstGeom>
            <a:solidFill>
              <a:srgbClr val="E8C990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/>
          </p:spPr>
          <p:txBody>
            <a:bodyPr lIns="0" tIns="0" rIns="0" bIns="0" anchor="ctr"/>
            <a:lstStyle/>
            <a:p>
              <a:pPr algn="ctr" defTabSz="274566">
                <a:lnSpc>
                  <a:spcPct val="120000"/>
                </a:lnSpc>
                <a:defRPr/>
              </a:pPr>
              <a:endParaRPr lang="es-ES" sz="800">
                <a:solidFill>
                  <a:srgbClr val="E8C9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7566881" y="5619409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打印正式文件</a:t>
              </a:r>
              <a:endParaRPr lang="en-US" altLang="zh-CN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965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22224">
        <p14:warp dir="in"/>
      </p:transition>
    </mc:Choice>
    <mc:Fallback>
      <p:transition spd="slow" advTm="222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0FC0F70-AC76-4EA2-86EB-0B407A4ACBB5}"/>
              </a:ext>
            </a:extLst>
          </p:cNvPr>
          <p:cNvGrpSpPr/>
          <p:nvPr/>
        </p:nvGrpSpPr>
        <p:grpSpPr>
          <a:xfrm>
            <a:off x="0" y="203350"/>
            <a:ext cx="12190413" cy="959603"/>
            <a:chOff x="0" y="416710"/>
            <a:chExt cx="12190413" cy="95960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E8C9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xmlns="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880" y="416710"/>
              <a:ext cx="325532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>
                <a:defRPr/>
              </a:pPr>
              <a:r>
                <a:rPr lang="zh-CN" altLang="en-US" sz="3600" b="1" noProof="1" smtClean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具体填报步骤</a:t>
              </a:r>
              <a:endParaRPr lang="zh-CN" altLang="en-US" sz="3600" b="1" noProof="1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3D1D936A-9582-46AE-8EA5-D051DD8A5AEC}"/>
              </a:ext>
            </a:extLst>
          </p:cNvPr>
          <p:cNvGrpSpPr/>
          <p:nvPr/>
        </p:nvGrpSpPr>
        <p:grpSpPr>
          <a:xfrm>
            <a:off x="7482254" y="2070100"/>
            <a:ext cx="4316766" cy="3421682"/>
            <a:chOff x="6459260" y="1628712"/>
            <a:chExt cx="5022149" cy="4695583"/>
          </a:xfrm>
        </p:grpSpPr>
        <p:sp>
          <p:nvSpPr>
            <p:cNvPr id="7" name="矩形 83">
              <a:extLst>
                <a:ext uri="{FF2B5EF4-FFF2-40B4-BE49-F238E27FC236}">
                  <a16:creationId xmlns:a16="http://schemas.microsoft.com/office/drawing/2014/main" xmlns="" id="{E239E3EF-1241-40CE-9510-4FB0515771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0226" y="1720171"/>
              <a:ext cx="4863138" cy="4536836"/>
            </a:xfrm>
            <a:prstGeom prst="rect">
              <a:avLst/>
            </a:prstGeom>
            <a:noFill/>
            <a:ln w="9525" cmpd="sng">
              <a:solidFill>
                <a:srgbClr val="E8C99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TextBox 84">
              <a:extLst>
                <a:ext uri="{FF2B5EF4-FFF2-40B4-BE49-F238E27FC236}">
                  <a16:creationId xmlns:a16="http://schemas.microsoft.com/office/drawing/2014/main" xmlns="" id="{2F781FF3-5020-4AEE-AE74-A5BB8B1ACF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01840" y="3403817"/>
              <a:ext cx="4099907" cy="1900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       </a:t>
              </a: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点击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主界面上</a:t>
              </a:r>
              <a:r>
                <a:rPr lang="zh-CN" altLang="zh-CN" sz="1400" b="1" dirty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填报管理</a:t>
              </a:r>
              <a:r>
                <a:rPr lang="zh-CN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图标下的</a:t>
              </a:r>
              <a:r>
                <a:rPr lang="zh-CN" altLang="zh-CN" sz="1400" b="1" dirty="0">
                  <a:solidFill>
                    <a:srgbClr val="E8C9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决算报表</a:t>
              </a:r>
              <a:r>
                <a:rPr lang="zh-CN" altLang="zh-CN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图标</a:t>
              </a:r>
              <a:r>
                <a:rPr lang="zh-CN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。</a:t>
              </a:r>
              <a:endPara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endParaRPr lang="zh-CN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xmlns="" id="{00E01D70-503F-4C77-A5C9-A0D4D3424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9260" y="1628712"/>
              <a:ext cx="528638" cy="530225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C990"/>
            </a:solidFill>
            <a:ln>
              <a:noFill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xmlns="" id="{2A6F9127-DE9C-4D3B-B43D-631628321B79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0952771" y="5794070"/>
              <a:ext cx="528638" cy="530225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C990"/>
            </a:solidFill>
            <a:ln>
              <a:noFill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E8C99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026" name="图片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012" y="2175607"/>
            <a:ext cx="6706192" cy="3199626"/>
          </a:xfrm>
          <a:prstGeom prst="rect">
            <a:avLst/>
          </a:prstGeom>
          <a:ln w="38100">
            <a:solidFill>
              <a:srgbClr val="E8C99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19"/>
          <p:cNvSpPr/>
          <p:nvPr/>
        </p:nvSpPr>
        <p:spPr>
          <a:xfrm>
            <a:off x="404446" y="2456476"/>
            <a:ext cx="1035434" cy="295516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404446" y="2885103"/>
            <a:ext cx="1035434" cy="295516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987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5894">
        <p14:warp dir="in"/>
      </p:transition>
    </mc:Choice>
    <mc:Fallback>
      <p:transition spd="slow" advTm="58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121" y="1392835"/>
            <a:ext cx="8032121" cy="4367938"/>
          </a:xfrm>
          <a:prstGeom prst="rect">
            <a:avLst/>
          </a:prstGeom>
          <a:ln w="38100">
            <a:solidFill>
              <a:srgbClr val="E8C99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0FC0F70-AC76-4EA2-86EB-0B407A4ACBB5}"/>
              </a:ext>
            </a:extLst>
          </p:cNvPr>
          <p:cNvGrpSpPr/>
          <p:nvPr/>
        </p:nvGrpSpPr>
        <p:grpSpPr>
          <a:xfrm>
            <a:off x="0" y="203350"/>
            <a:ext cx="12190413" cy="959603"/>
            <a:chOff x="0" y="416710"/>
            <a:chExt cx="12190413" cy="95960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E8C9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xmlns="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880" y="416710"/>
              <a:ext cx="325532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>
                <a:defRPr/>
              </a:pPr>
              <a:r>
                <a:rPr lang="zh-CN" altLang="en-US" sz="3600" b="1" noProof="1" smtClean="0">
                  <a:solidFill>
                    <a:srgbClr val="E8C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具体填报步骤</a:t>
              </a:r>
              <a:endParaRPr lang="zh-CN" altLang="en-US" sz="3600" b="1" noProof="1">
                <a:solidFill>
                  <a:srgbClr val="E8C9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153130" y="1252186"/>
            <a:ext cx="1286749" cy="4691491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439880" y="1544517"/>
            <a:ext cx="462399" cy="461655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83">
            <a:extLst>
              <a:ext uri="{FF2B5EF4-FFF2-40B4-BE49-F238E27FC236}">
                <a16:creationId xmlns:a16="http://schemas.microsoft.com/office/drawing/2014/main" xmlns="" id="{E239E3EF-1241-40CE-9510-4FB051577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1445" y="1421379"/>
            <a:ext cx="3422599" cy="4286478"/>
          </a:xfrm>
          <a:prstGeom prst="rect">
            <a:avLst/>
          </a:prstGeom>
          <a:noFill/>
          <a:ln w="9525" cmpd="sng">
            <a:solidFill>
              <a:srgbClr val="E8C99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E8C990"/>
              </a:solidFill>
              <a:effectLst/>
              <a:uLnTx/>
              <a:uFillTx/>
            </a:endParaRPr>
          </a:p>
        </p:txBody>
      </p:sp>
      <p:sp>
        <p:nvSpPr>
          <p:cNvPr id="9" name="TextBox 84">
            <a:extLst>
              <a:ext uri="{FF2B5EF4-FFF2-40B4-BE49-F238E27FC236}">
                <a16:creationId xmlns:a16="http://schemas.microsoft.com/office/drawing/2014/main" xmlns="" id="{2F781FF3-5020-4AEE-AE74-A5BB8B1AC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0585" y="1602739"/>
            <a:ext cx="2885449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zh-CN" altLang="en-US" sz="1400" b="1" dirty="0" smtClean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打开</a:t>
            </a:r>
            <a:r>
              <a:rPr lang="zh-CN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树形图</a:t>
            </a:r>
            <a:r>
              <a:rPr lang="zh-CN" altLang="en-US" sz="1400" b="1" dirty="0" smtClean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，找到</a:t>
            </a:r>
            <a:r>
              <a:rPr lang="zh-CN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单位名称</a:t>
            </a:r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zh-CN" sz="1400" b="1" dirty="0" smtClean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点击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报表页上方</a:t>
            </a:r>
            <a:r>
              <a:rPr lang="zh-CN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的</a:t>
            </a:r>
            <a:r>
              <a:rPr lang="en-US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       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按钮，开始</a:t>
            </a:r>
            <a:r>
              <a:rPr lang="zh-CN" altLang="zh-CN" sz="1400" b="1" dirty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填写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封面、单位基本信息表、决算</a:t>
            </a:r>
            <a:r>
              <a: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01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02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03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表以及决算附</a:t>
            </a:r>
            <a:r>
              <a: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01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02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表 ，填写完毕</a:t>
            </a:r>
            <a:r>
              <a:rPr lang="zh-CN" altLang="zh-CN" sz="1400" b="1" dirty="0" smtClean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点击</a:t>
            </a:r>
            <a:r>
              <a:rPr lang="en-US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       </a:t>
            </a:r>
            <a:r>
              <a:rPr lang="zh-CN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按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扭，</a:t>
            </a:r>
            <a:r>
              <a:rPr lang="zh-CN" altLang="zh-CN" sz="1400" b="1" dirty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再点击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菜单栏</a:t>
            </a:r>
            <a:r>
              <a:rPr lang="zh-CN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上</a:t>
            </a:r>
            <a:r>
              <a:rPr lang="en-US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       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按钮，对报表进行数据平衡关系审核，</a:t>
            </a:r>
            <a:r>
              <a:rPr lang="zh-CN" altLang="zh-CN" sz="1400" b="1" dirty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系统弹出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新页面显示审核结果</a:t>
            </a:r>
            <a:r>
              <a:rPr lang="zh-CN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，根据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提示进行</a:t>
            </a:r>
            <a:r>
              <a:rPr lang="zh-CN" altLang="zh-CN" sz="1400" b="1" dirty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相应修改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。如果用户需要将所填写的报表转换成</a:t>
            </a:r>
            <a:r>
              <a: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Excel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形式，只需</a:t>
            </a:r>
            <a:r>
              <a:rPr lang="zh-CN" altLang="zh-CN" sz="1400" b="1" dirty="0">
                <a:solidFill>
                  <a:srgbClr val="E8C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点击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菜单栏上的</a:t>
            </a:r>
            <a:r>
              <a: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         </a:t>
            </a:r>
            <a:r>
              <a:rPr lang="zh-CN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按钮</a:t>
            </a:r>
            <a:r>
              <a:rPr lang="zh-CN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即可</a:t>
            </a:r>
            <a:r>
              <a:rPr lang="zh-CN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完成</a:t>
            </a:r>
            <a:r>
              <a:rPr lang="zh-CN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zh-CN" altLang="zh-CN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xmlns="" id="{00E01D70-503F-4C77-A5C9-A0D4D34245AE}"/>
              </a:ext>
            </a:extLst>
          </p:cNvPr>
          <p:cNvSpPr>
            <a:spLocks/>
          </p:cNvSpPr>
          <p:nvPr/>
        </p:nvSpPr>
        <p:spPr bwMode="auto">
          <a:xfrm>
            <a:off x="8528538" y="1334966"/>
            <a:ext cx="372047" cy="50096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E8C990"/>
          </a:solidFill>
          <a:ln>
            <a:noFill/>
          </a:ln>
          <a:ex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rgbClr val="E8C990"/>
              </a:solidFill>
              <a:effectLst/>
              <a:uLnTx/>
              <a:uFillTx/>
            </a:endParaRPr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xmlns="" id="{2A6F9127-DE9C-4D3B-B43D-631628321B79}"/>
              </a:ext>
            </a:extLst>
          </p:cNvPr>
          <p:cNvSpPr>
            <a:spLocks/>
          </p:cNvSpPr>
          <p:nvPr/>
        </p:nvSpPr>
        <p:spPr bwMode="auto">
          <a:xfrm flipH="1" flipV="1">
            <a:off x="11691000" y="5270461"/>
            <a:ext cx="372047" cy="50096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E8C990"/>
          </a:solidFill>
          <a:ln>
            <a:noFill/>
          </a:ln>
          <a:ex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E8C990"/>
              </a:solidFill>
              <a:effectLst/>
              <a:uLnTx/>
              <a:uFillTx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505" y="2039468"/>
            <a:ext cx="381000" cy="209550"/>
          </a:xfrm>
          <a:prstGeom prst="rect">
            <a:avLst/>
          </a:prstGeom>
          <a:ln w="38100" cap="sq">
            <a:solidFill>
              <a:srgbClr val="E8C99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246" y="3007159"/>
            <a:ext cx="381000" cy="209550"/>
          </a:xfrm>
          <a:prstGeom prst="rect">
            <a:avLst/>
          </a:prstGeom>
          <a:ln w="38100" cap="sq">
            <a:solidFill>
              <a:srgbClr val="E8C99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593" y="3335718"/>
            <a:ext cx="390525" cy="190500"/>
          </a:xfrm>
          <a:prstGeom prst="rect">
            <a:avLst/>
          </a:prstGeom>
          <a:ln w="38100" cap="sq">
            <a:solidFill>
              <a:srgbClr val="E8C99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772" y="4919608"/>
            <a:ext cx="586948" cy="201763"/>
          </a:xfrm>
          <a:prstGeom prst="rect">
            <a:avLst/>
          </a:prstGeom>
          <a:ln w="38100" cap="sq">
            <a:solidFill>
              <a:srgbClr val="E8C99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矩形 18"/>
          <p:cNvSpPr/>
          <p:nvPr/>
        </p:nvSpPr>
        <p:spPr>
          <a:xfrm>
            <a:off x="1902280" y="1544517"/>
            <a:ext cx="400050" cy="461655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2298856" y="1542913"/>
            <a:ext cx="400050" cy="461655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2704538" y="1543023"/>
            <a:ext cx="675475" cy="461655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25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1627">
        <p14:warp dir="in"/>
      </p:transition>
    </mc:Choice>
    <mc:Fallback>
      <p:transition spd="slow" advTm="116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8" grpId="0" animBg="1"/>
      <p:bldP spid="7" grpId="0" animBg="1"/>
      <p:bldP spid="10" grpId="0" animBg="1"/>
      <p:bldP spid="14" grpId="0" animBg="1"/>
      <p:bldP spid="19" grpId="0" animBg="1"/>
      <p:bldP spid="21" grpId="0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5718</TotalTime>
  <Words>1698</Words>
  <Application>Microsoft Office PowerPoint</Application>
  <PresentationFormat>自定义</PresentationFormat>
  <Paragraphs>192</Paragraphs>
  <Slides>32</Slides>
  <Notes>32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32</vt:i4>
      </vt:variant>
    </vt:vector>
  </HeadingPairs>
  <TitlesOfParts>
    <vt:vector size="56" baseType="lpstr">
      <vt:lpstr>ITC Avant Garde Std Bk</vt:lpstr>
      <vt:lpstr>LiHei Pro</vt:lpstr>
      <vt:lpstr>Open Sans Extrabold</vt:lpstr>
      <vt:lpstr>Signika</vt:lpstr>
      <vt:lpstr>等线</vt:lpstr>
      <vt:lpstr>等线 Light</vt:lpstr>
      <vt:lpstr>迷你简汉真广标</vt:lpstr>
      <vt:lpstr>宋体</vt:lpstr>
      <vt:lpstr>微软雅黑</vt:lpstr>
      <vt:lpstr>Arial</vt:lpstr>
      <vt:lpstr>Broadway</vt:lpstr>
      <vt:lpstr>Calibri</vt:lpstr>
      <vt:lpstr>Impact</vt:lpstr>
      <vt:lpstr>Wingdings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Atiays</cp:lastModifiedBy>
  <cp:revision>3257</cp:revision>
  <dcterms:created xsi:type="dcterms:W3CDTF">2015-12-01T09:06:39Z</dcterms:created>
  <dcterms:modified xsi:type="dcterms:W3CDTF">2018-02-06T03:43:04Z</dcterms:modified>
</cp:coreProperties>
</file>