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30"/>
  </p:notesMasterIdLst>
  <p:sldIdLst>
    <p:sldId id="2724" r:id="rId2"/>
    <p:sldId id="2718" r:id="rId3"/>
    <p:sldId id="2725" r:id="rId4"/>
    <p:sldId id="2755" r:id="rId5"/>
    <p:sldId id="2756" r:id="rId6"/>
    <p:sldId id="2779" r:id="rId7"/>
    <p:sldId id="2757" r:id="rId8"/>
    <p:sldId id="2758" r:id="rId9"/>
    <p:sldId id="2759" r:id="rId10"/>
    <p:sldId id="2760" r:id="rId11"/>
    <p:sldId id="2761" r:id="rId12"/>
    <p:sldId id="2780" r:id="rId13"/>
    <p:sldId id="2781" r:id="rId14"/>
    <p:sldId id="2762" r:id="rId15"/>
    <p:sldId id="2763" r:id="rId16"/>
    <p:sldId id="2764" r:id="rId17"/>
    <p:sldId id="2765" r:id="rId18"/>
    <p:sldId id="2782" r:id="rId19"/>
    <p:sldId id="2785" r:id="rId20"/>
    <p:sldId id="2766" r:id="rId21"/>
    <p:sldId id="2767" r:id="rId22"/>
    <p:sldId id="2775" r:id="rId23"/>
    <p:sldId id="2776" r:id="rId24"/>
    <p:sldId id="2768" r:id="rId25"/>
    <p:sldId id="2784" r:id="rId26"/>
    <p:sldId id="2772" r:id="rId27"/>
    <p:sldId id="2778" r:id="rId28"/>
    <p:sldId id="2770" r:id="rId29"/>
  </p:sldIdLst>
  <p:sldSz cx="9644063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3038" userDrawn="1">
          <p15:clr>
            <a:srgbClr val="A4A3A4"/>
          </p15:clr>
        </p15:guide>
        <p15:guide id="3" pos="418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56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A00"/>
    <a:srgbClr val="AB0019"/>
    <a:srgbClr val="334859"/>
    <a:srgbClr val="008C8A"/>
    <a:srgbClr val="005D40"/>
    <a:srgbClr val="F29548"/>
    <a:srgbClr val="F18D3B"/>
    <a:srgbClr val="EE7919"/>
    <a:srgbClr val="F8B566"/>
    <a:srgbClr val="EB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4" autoAdjust="0"/>
    <p:restoredTop sz="92986" autoAdjust="0"/>
  </p:normalViewPr>
  <p:slideViewPr>
    <p:cSldViewPr>
      <p:cViewPr varScale="1">
        <p:scale>
          <a:sx n="87" d="100"/>
          <a:sy n="87" d="100"/>
        </p:scale>
        <p:origin x="1014" y="96"/>
      </p:cViewPr>
      <p:guideLst>
        <p:guide orient="horz" pos="373"/>
        <p:guide pos="3038"/>
        <p:guide pos="418"/>
        <p:guide orient="horz" pos="4183"/>
        <p:guide pos="5691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8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862117235345582"/>
          <c:y val="0.17290559669615255"/>
          <c:w val="0.85965043258481577"/>
          <c:h val="0.67653139114811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2013-2017年全国学会资产总数变化情况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393473</c:v>
                </c:pt>
                <c:pt idx="1">
                  <c:v>447624</c:v>
                </c:pt>
                <c:pt idx="2">
                  <c:v>509374</c:v>
                </c:pt>
                <c:pt idx="3">
                  <c:v>597025</c:v>
                </c:pt>
                <c:pt idx="4">
                  <c:v>700899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295928"/>
        <c:axId val="317042136"/>
      </c:barChart>
      <c:catAx>
        <c:axId val="31429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7042136"/>
        <c:crosses val="autoZero"/>
        <c:auto val="1"/>
        <c:lblAlgn val="ctr"/>
        <c:lblOffset val="100"/>
        <c:noMultiLvlLbl val="0"/>
      </c:catAx>
      <c:valAx>
        <c:axId val="31704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429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2013-2017</a:t>
            </a:r>
            <a:r>
              <a:rPr lang="zh-CN" altLang="en-US" dirty="0"/>
              <a:t>年全国</a:t>
            </a:r>
            <a:r>
              <a:rPr lang="zh-CN" altLang="en-US" dirty="0" smtClean="0"/>
              <a:t>学会总收入变化</a:t>
            </a:r>
            <a:r>
              <a:rPr lang="zh-CN" altLang="en-US" dirty="0"/>
              <a:t>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862117235345582"/>
          <c:y val="0.17290559669615255"/>
          <c:w val="0.85965043258481577"/>
          <c:h val="0.67653139114811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2013-2017年全国学会总收入变化情况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216491</c:v>
                </c:pt>
                <c:pt idx="1">
                  <c:v>234802</c:v>
                </c:pt>
                <c:pt idx="2">
                  <c:v>282446</c:v>
                </c:pt>
                <c:pt idx="3">
                  <c:v>328192</c:v>
                </c:pt>
                <c:pt idx="4">
                  <c:v>388230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242240"/>
        <c:axId val="317279536"/>
      </c:barChart>
      <c:catAx>
        <c:axId val="31824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7279536"/>
        <c:crosses val="autoZero"/>
        <c:auto val="1"/>
        <c:lblAlgn val="ctr"/>
        <c:lblOffset val="100"/>
        <c:noMultiLvlLbl val="0"/>
      </c:catAx>
      <c:valAx>
        <c:axId val="31727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824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2013-2017</a:t>
            </a:r>
            <a:r>
              <a:rPr lang="zh-CN" altLang="en-US" dirty="0"/>
              <a:t>年全国</a:t>
            </a:r>
            <a:r>
              <a:rPr lang="zh-CN" altLang="en-US" dirty="0" smtClean="0"/>
              <a:t>学会总费用变化</a:t>
            </a:r>
            <a:r>
              <a:rPr lang="zh-CN" altLang="en-US" dirty="0"/>
              <a:t>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862117235345582"/>
          <c:y val="0.17290559669615255"/>
          <c:w val="0.85965043258481577"/>
          <c:h val="0.67653139114811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2013-2017年全国学会总费用变化情况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175460</c:v>
                </c:pt>
                <c:pt idx="1">
                  <c:v>185187</c:v>
                </c:pt>
                <c:pt idx="2">
                  <c:v>218865</c:v>
                </c:pt>
                <c:pt idx="3">
                  <c:v>270330</c:v>
                </c:pt>
                <c:pt idx="4">
                  <c:v>315639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072704"/>
        <c:axId val="316074664"/>
      </c:barChart>
      <c:catAx>
        <c:axId val="31607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6074664"/>
        <c:crosses val="autoZero"/>
        <c:auto val="1"/>
        <c:lblAlgn val="ctr"/>
        <c:lblOffset val="100"/>
        <c:noMultiLvlLbl val="0"/>
      </c:catAx>
      <c:valAx>
        <c:axId val="31607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607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2013-2017</a:t>
            </a:r>
            <a:r>
              <a:rPr lang="zh-CN" altLang="en-US" dirty="0"/>
              <a:t>年全国</a:t>
            </a:r>
            <a:r>
              <a:rPr lang="zh-CN" altLang="en-US" dirty="0" smtClean="0"/>
              <a:t>学会总人数变化</a:t>
            </a:r>
            <a:r>
              <a:rPr lang="zh-CN" altLang="en-US" dirty="0"/>
              <a:t>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862117235345582"/>
          <c:y val="0.17290559669615255"/>
          <c:w val="0.85965043258481577"/>
          <c:h val="0.67653139114811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实有人数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3663</c:v>
                </c:pt>
                <c:pt idx="1">
                  <c:v>3664</c:v>
                </c:pt>
                <c:pt idx="2">
                  <c:v>3668</c:v>
                </c:pt>
                <c:pt idx="3">
                  <c:v>4009</c:v>
                </c:pt>
                <c:pt idx="4">
                  <c:v>4394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在职人数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2210</c:v>
                </c:pt>
                <c:pt idx="1">
                  <c:v>2324</c:v>
                </c:pt>
                <c:pt idx="2">
                  <c:v>2293</c:v>
                </c:pt>
                <c:pt idx="3">
                  <c:v>2646</c:v>
                </c:pt>
                <c:pt idx="4">
                  <c:v>2908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075448"/>
        <c:axId val="316075840"/>
      </c:barChart>
      <c:catAx>
        <c:axId val="31607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6075840"/>
        <c:crosses val="autoZero"/>
        <c:auto val="1"/>
        <c:lblAlgn val="ctr"/>
        <c:lblOffset val="100"/>
        <c:noMultiLvlLbl val="0"/>
      </c:catAx>
      <c:valAx>
        <c:axId val="31607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607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2019/3/11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883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7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4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76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6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8943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72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93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99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0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83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5802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98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82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7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5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14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1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51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1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571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7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0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63267" y="6704026"/>
            <a:ext cx="2169587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94842" y="6704026"/>
            <a:ext cx="3254380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11222" y="6704026"/>
            <a:ext cx="2169587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15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07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3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710" r:id="rId3"/>
  </p:sldLayoutIdLst>
  <p:timing>
    <p:tnLst>
      <p:par>
        <p:cTn id="1" dur="indefinite" restart="never" nodeType="tmRoot"/>
      </p:par>
    </p:tnLst>
  </p:timing>
  <p:txStyles>
    <p:titleStyle>
      <a:lvl1pPr algn="l" defTabSz="68585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5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4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1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0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78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07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36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5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3" indent="-171465" algn="l" defTabSz="68585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6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3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/>
          </p:cNvSpPr>
          <p:nvPr/>
        </p:nvSpPr>
        <p:spPr bwMode="auto">
          <a:xfrm>
            <a:off x="265" y="6128288"/>
            <a:ext cx="9643533" cy="982734"/>
          </a:xfrm>
          <a:custGeom>
            <a:avLst/>
            <a:gdLst>
              <a:gd name="T0" fmla="*/ 5699 w 5699"/>
              <a:gd name="T1" fmla="*/ 0 h 581"/>
              <a:gd name="T2" fmla="*/ 5699 w 5699"/>
              <a:gd name="T3" fmla="*/ 141 h 581"/>
              <a:gd name="T4" fmla="*/ 5473 w 5699"/>
              <a:gd name="T5" fmla="*/ 202 h 581"/>
              <a:gd name="T6" fmla="*/ 5238 w 5699"/>
              <a:gd name="T7" fmla="*/ 258 h 581"/>
              <a:gd name="T8" fmla="*/ 4996 w 5699"/>
              <a:gd name="T9" fmla="*/ 310 h 581"/>
              <a:gd name="T10" fmla="*/ 4745 w 5699"/>
              <a:gd name="T11" fmla="*/ 357 h 581"/>
              <a:gd name="T12" fmla="*/ 4485 w 5699"/>
              <a:gd name="T13" fmla="*/ 399 h 581"/>
              <a:gd name="T14" fmla="*/ 4217 w 5699"/>
              <a:gd name="T15" fmla="*/ 437 h 581"/>
              <a:gd name="T16" fmla="*/ 3942 w 5699"/>
              <a:gd name="T17" fmla="*/ 470 h 581"/>
              <a:gd name="T18" fmla="*/ 3658 w 5699"/>
              <a:gd name="T19" fmla="*/ 500 h 581"/>
              <a:gd name="T20" fmla="*/ 3368 w 5699"/>
              <a:gd name="T21" fmla="*/ 524 h 581"/>
              <a:gd name="T22" fmla="*/ 3068 w 5699"/>
              <a:gd name="T23" fmla="*/ 545 h 581"/>
              <a:gd name="T24" fmla="*/ 2760 w 5699"/>
              <a:gd name="T25" fmla="*/ 561 h 581"/>
              <a:gd name="T26" fmla="*/ 2443 w 5699"/>
              <a:gd name="T27" fmla="*/ 571 h 581"/>
              <a:gd name="T28" fmla="*/ 2119 w 5699"/>
              <a:gd name="T29" fmla="*/ 578 h 581"/>
              <a:gd name="T30" fmla="*/ 1787 w 5699"/>
              <a:gd name="T31" fmla="*/ 581 h 581"/>
              <a:gd name="T32" fmla="*/ 1445 w 5699"/>
              <a:gd name="T33" fmla="*/ 580 h 581"/>
              <a:gd name="T34" fmla="*/ 1095 w 5699"/>
              <a:gd name="T35" fmla="*/ 573 h 581"/>
              <a:gd name="T36" fmla="*/ 738 w 5699"/>
              <a:gd name="T37" fmla="*/ 561 h 581"/>
              <a:gd name="T38" fmla="*/ 375 w 5699"/>
              <a:gd name="T39" fmla="*/ 547 h 581"/>
              <a:gd name="T40" fmla="*/ 0 w 5699"/>
              <a:gd name="T41" fmla="*/ 526 h 581"/>
              <a:gd name="T42" fmla="*/ 0 w 5699"/>
              <a:gd name="T43" fmla="*/ 503 h 581"/>
              <a:gd name="T44" fmla="*/ 394 w 5699"/>
              <a:gd name="T45" fmla="*/ 515 h 581"/>
              <a:gd name="T46" fmla="*/ 779 w 5699"/>
              <a:gd name="T47" fmla="*/ 524 h 581"/>
              <a:gd name="T48" fmla="*/ 1155 w 5699"/>
              <a:gd name="T49" fmla="*/ 527 h 581"/>
              <a:gd name="T50" fmla="*/ 1522 w 5699"/>
              <a:gd name="T51" fmla="*/ 526 h 581"/>
              <a:gd name="T52" fmla="*/ 1879 w 5699"/>
              <a:gd name="T53" fmla="*/ 519 h 581"/>
              <a:gd name="T54" fmla="*/ 2227 w 5699"/>
              <a:gd name="T55" fmla="*/ 507 h 581"/>
              <a:gd name="T56" fmla="*/ 2567 w 5699"/>
              <a:gd name="T57" fmla="*/ 491 h 581"/>
              <a:gd name="T58" fmla="*/ 2898 w 5699"/>
              <a:gd name="T59" fmla="*/ 470 h 581"/>
              <a:gd name="T60" fmla="*/ 3218 w 5699"/>
              <a:gd name="T61" fmla="*/ 446 h 581"/>
              <a:gd name="T62" fmla="*/ 3530 w 5699"/>
              <a:gd name="T63" fmla="*/ 414 h 581"/>
              <a:gd name="T64" fmla="*/ 3832 w 5699"/>
              <a:gd name="T65" fmla="*/ 380 h 581"/>
              <a:gd name="T66" fmla="*/ 4127 w 5699"/>
              <a:gd name="T67" fmla="*/ 339 h 581"/>
              <a:gd name="T68" fmla="*/ 4412 w 5699"/>
              <a:gd name="T69" fmla="*/ 294 h 581"/>
              <a:gd name="T70" fmla="*/ 4687 w 5699"/>
              <a:gd name="T71" fmla="*/ 245 h 581"/>
              <a:gd name="T72" fmla="*/ 4954 w 5699"/>
              <a:gd name="T73" fmla="*/ 192 h 581"/>
              <a:gd name="T74" fmla="*/ 5211 w 5699"/>
              <a:gd name="T75" fmla="*/ 132 h 581"/>
              <a:gd name="T76" fmla="*/ 5459 w 5699"/>
              <a:gd name="T77" fmla="*/ 68 h 581"/>
              <a:gd name="T78" fmla="*/ 5699 w 5699"/>
              <a:gd name="T79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99" h="581">
                <a:moveTo>
                  <a:pt x="5699" y="0"/>
                </a:moveTo>
                <a:lnTo>
                  <a:pt x="5699" y="141"/>
                </a:lnTo>
                <a:lnTo>
                  <a:pt x="5473" y="202"/>
                </a:lnTo>
                <a:lnTo>
                  <a:pt x="5238" y="258"/>
                </a:lnTo>
                <a:lnTo>
                  <a:pt x="4996" y="310"/>
                </a:lnTo>
                <a:lnTo>
                  <a:pt x="4745" y="357"/>
                </a:lnTo>
                <a:lnTo>
                  <a:pt x="4485" y="399"/>
                </a:lnTo>
                <a:lnTo>
                  <a:pt x="4217" y="437"/>
                </a:lnTo>
                <a:lnTo>
                  <a:pt x="3942" y="470"/>
                </a:lnTo>
                <a:lnTo>
                  <a:pt x="3658" y="500"/>
                </a:lnTo>
                <a:lnTo>
                  <a:pt x="3368" y="524"/>
                </a:lnTo>
                <a:lnTo>
                  <a:pt x="3068" y="545"/>
                </a:lnTo>
                <a:lnTo>
                  <a:pt x="2760" y="561"/>
                </a:lnTo>
                <a:lnTo>
                  <a:pt x="2443" y="571"/>
                </a:lnTo>
                <a:lnTo>
                  <a:pt x="2119" y="578"/>
                </a:lnTo>
                <a:lnTo>
                  <a:pt x="1787" y="581"/>
                </a:lnTo>
                <a:lnTo>
                  <a:pt x="1445" y="580"/>
                </a:lnTo>
                <a:lnTo>
                  <a:pt x="1095" y="573"/>
                </a:lnTo>
                <a:lnTo>
                  <a:pt x="738" y="561"/>
                </a:lnTo>
                <a:lnTo>
                  <a:pt x="375" y="547"/>
                </a:lnTo>
                <a:lnTo>
                  <a:pt x="0" y="526"/>
                </a:lnTo>
                <a:lnTo>
                  <a:pt x="0" y="503"/>
                </a:lnTo>
                <a:lnTo>
                  <a:pt x="394" y="515"/>
                </a:lnTo>
                <a:lnTo>
                  <a:pt x="779" y="524"/>
                </a:lnTo>
                <a:lnTo>
                  <a:pt x="1155" y="527"/>
                </a:lnTo>
                <a:lnTo>
                  <a:pt x="1522" y="526"/>
                </a:lnTo>
                <a:lnTo>
                  <a:pt x="1879" y="519"/>
                </a:lnTo>
                <a:lnTo>
                  <a:pt x="2227" y="507"/>
                </a:lnTo>
                <a:lnTo>
                  <a:pt x="2567" y="491"/>
                </a:lnTo>
                <a:lnTo>
                  <a:pt x="2898" y="470"/>
                </a:lnTo>
                <a:lnTo>
                  <a:pt x="3218" y="446"/>
                </a:lnTo>
                <a:lnTo>
                  <a:pt x="3530" y="414"/>
                </a:lnTo>
                <a:lnTo>
                  <a:pt x="3832" y="380"/>
                </a:lnTo>
                <a:lnTo>
                  <a:pt x="4127" y="339"/>
                </a:lnTo>
                <a:lnTo>
                  <a:pt x="4412" y="294"/>
                </a:lnTo>
                <a:lnTo>
                  <a:pt x="4687" y="245"/>
                </a:lnTo>
                <a:lnTo>
                  <a:pt x="4954" y="192"/>
                </a:lnTo>
                <a:lnTo>
                  <a:pt x="5211" y="132"/>
                </a:lnTo>
                <a:lnTo>
                  <a:pt x="5459" y="68"/>
                </a:lnTo>
                <a:lnTo>
                  <a:pt x="569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265" y="6429368"/>
            <a:ext cx="9643533" cy="823738"/>
          </a:xfrm>
          <a:custGeom>
            <a:avLst/>
            <a:gdLst>
              <a:gd name="T0" fmla="*/ 5699 w 5699"/>
              <a:gd name="T1" fmla="*/ 0 h 487"/>
              <a:gd name="T2" fmla="*/ 5699 w 5699"/>
              <a:gd name="T3" fmla="*/ 487 h 487"/>
              <a:gd name="T4" fmla="*/ 0 w 5699"/>
              <a:gd name="T5" fmla="*/ 487 h 487"/>
              <a:gd name="T6" fmla="*/ 0 w 5699"/>
              <a:gd name="T7" fmla="*/ 360 h 487"/>
              <a:gd name="T8" fmla="*/ 375 w 5699"/>
              <a:gd name="T9" fmla="*/ 381 h 487"/>
              <a:gd name="T10" fmla="*/ 738 w 5699"/>
              <a:gd name="T11" fmla="*/ 398 h 487"/>
              <a:gd name="T12" fmla="*/ 1095 w 5699"/>
              <a:gd name="T13" fmla="*/ 410 h 487"/>
              <a:gd name="T14" fmla="*/ 1445 w 5699"/>
              <a:gd name="T15" fmla="*/ 419 h 487"/>
              <a:gd name="T16" fmla="*/ 1787 w 5699"/>
              <a:gd name="T17" fmla="*/ 423 h 487"/>
              <a:gd name="T18" fmla="*/ 2119 w 5699"/>
              <a:gd name="T19" fmla="*/ 421 h 487"/>
              <a:gd name="T20" fmla="*/ 2443 w 5699"/>
              <a:gd name="T21" fmla="*/ 416 h 487"/>
              <a:gd name="T22" fmla="*/ 2760 w 5699"/>
              <a:gd name="T23" fmla="*/ 405 h 487"/>
              <a:gd name="T24" fmla="*/ 3068 w 5699"/>
              <a:gd name="T25" fmla="*/ 391 h 487"/>
              <a:gd name="T26" fmla="*/ 3368 w 5699"/>
              <a:gd name="T27" fmla="*/ 372 h 487"/>
              <a:gd name="T28" fmla="*/ 3658 w 5699"/>
              <a:gd name="T29" fmla="*/ 348 h 487"/>
              <a:gd name="T30" fmla="*/ 3942 w 5699"/>
              <a:gd name="T31" fmla="*/ 320 h 487"/>
              <a:gd name="T32" fmla="*/ 4217 w 5699"/>
              <a:gd name="T33" fmla="*/ 289 h 487"/>
              <a:gd name="T34" fmla="*/ 4485 w 5699"/>
              <a:gd name="T35" fmla="*/ 250 h 487"/>
              <a:gd name="T36" fmla="*/ 4745 w 5699"/>
              <a:gd name="T37" fmla="*/ 210 h 487"/>
              <a:gd name="T38" fmla="*/ 4996 w 5699"/>
              <a:gd name="T39" fmla="*/ 163 h 487"/>
              <a:gd name="T40" fmla="*/ 5238 w 5699"/>
              <a:gd name="T41" fmla="*/ 113 h 487"/>
              <a:gd name="T42" fmla="*/ 5473 w 5699"/>
              <a:gd name="T43" fmla="*/ 59 h 487"/>
              <a:gd name="T44" fmla="*/ 5699 w 5699"/>
              <a:gd name="T45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99" h="487">
                <a:moveTo>
                  <a:pt x="5699" y="0"/>
                </a:moveTo>
                <a:lnTo>
                  <a:pt x="5699" y="487"/>
                </a:lnTo>
                <a:lnTo>
                  <a:pt x="0" y="487"/>
                </a:lnTo>
                <a:lnTo>
                  <a:pt x="0" y="360"/>
                </a:lnTo>
                <a:lnTo>
                  <a:pt x="375" y="381"/>
                </a:lnTo>
                <a:lnTo>
                  <a:pt x="738" y="398"/>
                </a:lnTo>
                <a:lnTo>
                  <a:pt x="1095" y="410"/>
                </a:lnTo>
                <a:lnTo>
                  <a:pt x="1445" y="419"/>
                </a:lnTo>
                <a:lnTo>
                  <a:pt x="1787" y="423"/>
                </a:lnTo>
                <a:lnTo>
                  <a:pt x="2119" y="421"/>
                </a:lnTo>
                <a:lnTo>
                  <a:pt x="2443" y="416"/>
                </a:lnTo>
                <a:lnTo>
                  <a:pt x="2760" y="405"/>
                </a:lnTo>
                <a:lnTo>
                  <a:pt x="3068" y="391"/>
                </a:lnTo>
                <a:lnTo>
                  <a:pt x="3368" y="372"/>
                </a:lnTo>
                <a:lnTo>
                  <a:pt x="3658" y="348"/>
                </a:lnTo>
                <a:lnTo>
                  <a:pt x="3942" y="320"/>
                </a:lnTo>
                <a:lnTo>
                  <a:pt x="4217" y="289"/>
                </a:lnTo>
                <a:lnTo>
                  <a:pt x="4485" y="250"/>
                </a:lnTo>
                <a:lnTo>
                  <a:pt x="4745" y="210"/>
                </a:lnTo>
                <a:lnTo>
                  <a:pt x="4996" y="163"/>
                </a:lnTo>
                <a:lnTo>
                  <a:pt x="5238" y="113"/>
                </a:lnTo>
                <a:lnTo>
                  <a:pt x="5473" y="59"/>
                </a:lnTo>
                <a:lnTo>
                  <a:pt x="56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265" y="0"/>
            <a:ext cx="9643533" cy="2026360"/>
          </a:xfrm>
          <a:custGeom>
            <a:avLst/>
            <a:gdLst>
              <a:gd name="T0" fmla="*/ 0 w 5699"/>
              <a:gd name="T1" fmla="*/ 0 h 1198"/>
              <a:gd name="T2" fmla="*/ 5699 w 5699"/>
              <a:gd name="T3" fmla="*/ 0 h 1198"/>
              <a:gd name="T4" fmla="*/ 5699 w 5699"/>
              <a:gd name="T5" fmla="*/ 410 h 1198"/>
              <a:gd name="T6" fmla="*/ 5344 w 5699"/>
              <a:gd name="T7" fmla="*/ 399 h 1198"/>
              <a:gd name="T8" fmla="*/ 4995 w 5699"/>
              <a:gd name="T9" fmla="*/ 394 h 1198"/>
              <a:gd name="T10" fmla="*/ 4656 w 5699"/>
              <a:gd name="T11" fmla="*/ 394 h 1198"/>
              <a:gd name="T12" fmla="*/ 4323 w 5699"/>
              <a:gd name="T13" fmla="*/ 399 h 1198"/>
              <a:gd name="T14" fmla="*/ 3998 w 5699"/>
              <a:gd name="T15" fmla="*/ 410 h 1198"/>
              <a:gd name="T16" fmla="*/ 3679 w 5699"/>
              <a:gd name="T17" fmla="*/ 425 h 1198"/>
              <a:gd name="T18" fmla="*/ 3367 w 5699"/>
              <a:gd name="T19" fmla="*/ 446 h 1198"/>
              <a:gd name="T20" fmla="*/ 3064 w 5699"/>
              <a:gd name="T21" fmla="*/ 474 h 1198"/>
              <a:gd name="T22" fmla="*/ 2768 w 5699"/>
              <a:gd name="T23" fmla="*/ 505 h 1198"/>
              <a:gd name="T24" fmla="*/ 2481 w 5699"/>
              <a:gd name="T25" fmla="*/ 542 h 1198"/>
              <a:gd name="T26" fmla="*/ 2199 w 5699"/>
              <a:gd name="T27" fmla="*/ 584 h 1198"/>
              <a:gd name="T28" fmla="*/ 1926 w 5699"/>
              <a:gd name="T29" fmla="*/ 631 h 1198"/>
              <a:gd name="T30" fmla="*/ 1659 w 5699"/>
              <a:gd name="T31" fmla="*/ 683 h 1198"/>
              <a:gd name="T32" fmla="*/ 1400 w 5699"/>
              <a:gd name="T33" fmla="*/ 742 h 1198"/>
              <a:gd name="T34" fmla="*/ 1147 w 5699"/>
              <a:gd name="T35" fmla="*/ 805 h 1198"/>
              <a:gd name="T36" fmla="*/ 904 w 5699"/>
              <a:gd name="T37" fmla="*/ 873 h 1198"/>
              <a:gd name="T38" fmla="*/ 667 w 5699"/>
              <a:gd name="T39" fmla="*/ 946 h 1198"/>
              <a:gd name="T40" fmla="*/ 437 w 5699"/>
              <a:gd name="T41" fmla="*/ 1024 h 1198"/>
              <a:gd name="T42" fmla="*/ 214 w 5699"/>
              <a:gd name="T43" fmla="*/ 1109 h 1198"/>
              <a:gd name="T44" fmla="*/ 0 w 5699"/>
              <a:gd name="T45" fmla="*/ 1198 h 1198"/>
              <a:gd name="T46" fmla="*/ 0 w 5699"/>
              <a:gd name="T47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99" h="1198">
                <a:moveTo>
                  <a:pt x="0" y="0"/>
                </a:moveTo>
                <a:lnTo>
                  <a:pt x="5699" y="0"/>
                </a:lnTo>
                <a:lnTo>
                  <a:pt x="5699" y="410"/>
                </a:lnTo>
                <a:lnTo>
                  <a:pt x="5344" y="399"/>
                </a:lnTo>
                <a:lnTo>
                  <a:pt x="4995" y="394"/>
                </a:lnTo>
                <a:lnTo>
                  <a:pt x="4656" y="394"/>
                </a:lnTo>
                <a:lnTo>
                  <a:pt x="4323" y="399"/>
                </a:lnTo>
                <a:lnTo>
                  <a:pt x="3998" y="410"/>
                </a:lnTo>
                <a:lnTo>
                  <a:pt x="3679" y="425"/>
                </a:lnTo>
                <a:lnTo>
                  <a:pt x="3367" y="446"/>
                </a:lnTo>
                <a:lnTo>
                  <a:pt x="3064" y="474"/>
                </a:lnTo>
                <a:lnTo>
                  <a:pt x="2768" y="505"/>
                </a:lnTo>
                <a:lnTo>
                  <a:pt x="2481" y="542"/>
                </a:lnTo>
                <a:lnTo>
                  <a:pt x="2199" y="584"/>
                </a:lnTo>
                <a:lnTo>
                  <a:pt x="1926" y="631"/>
                </a:lnTo>
                <a:lnTo>
                  <a:pt x="1659" y="683"/>
                </a:lnTo>
                <a:lnTo>
                  <a:pt x="1400" y="742"/>
                </a:lnTo>
                <a:lnTo>
                  <a:pt x="1147" y="805"/>
                </a:lnTo>
                <a:lnTo>
                  <a:pt x="904" y="873"/>
                </a:lnTo>
                <a:lnTo>
                  <a:pt x="667" y="946"/>
                </a:lnTo>
                <a:lnTo>
                  <a:pt x="437" y="1024"/>
                </a:lnTo>
                <a:lnTo>
                  <a:pt x="214" y="1109"/>
                </a:lnTo>
                <a:lnTo>
                  <a:pt x="0" y="1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265" y="701952"/>
            <a:ext cx="9643533" cy="1740505"/>
          </a:xfrm>
          <a:custGeom>
            <a:avLst/>
            <a:gdLst>
              <a:gd name="T0" fmla="*/ 4995 w 5699"/>
              <a:gd name="T1" fmla="*/ 0 h 1029"/>
              <a:gd name="T2" fmla="*/ 5344 w 5699"/>
              <a:gd name="T3" fmla="*/ 3 h 1029"/>
              <a:gd name="T4" fmla="*/ 5699 w 5699"/>
              <a:gd name="T5" fmla="*/ 12 h 1029"/>
              <a:gd name="T6" fmla="*/ 5699 w 5699"/>
              <a:gd name="T7" fmla="*/ 43 h 1029"/>
              <a:gd name="T8" fmla="*/ 5324 w 5699"/>
              <a:gd name="T9" fmla="*/ 45 h 1029"/>
              <a:gd name="T10" fmla="*/ 4959 w 5699"/>
              <a:gd name="T11" fmla="*/ 52 h 1029"/>
              <a:gd name="T12" fmla="*/ 4602 w 5699"/>
              <a:gd name="T13" fmla="*/ 66 h 1029"/>
              <a:gd name="T14" fmla="*/ 4254 w 5699"/>
              <a:gd name="T15" fmla="*/ 85 h 1029"/>
              <a:gd name="T16" fmla="*/ 3912 w 5699"/>
              <a:gd name="T17" fmla="*/ 109 h 1029"/>
              <a:gd name="T18" fmla="*/ 3580 w 5699"/>
              <a:gd name="T19" fmla="*/ 139 h 1029"/>
              <a:gd name="T20" fmla="*/ 3256 w 5699"/>
              <a:gd name="T21" fmla="*/ 174 h 1029"/>
              <a:gd name="T22" fmla="*/ 2939 w 5699"/>
              <a:gd name="T23" fmla="*/ 214 h 1029"/>
              <a:gd name="T24" fmla="*/ 2631 w 5699"/>
              <a:gd name="T25" fmla="*/ 261 h 1029"/>
              <a:gd name="T26" fmla="*/ 2331 w 5699"/>
              <a:gd name="T27" fmla="*/ 313 h 1029"/>
              <a:gd name="T28" fmla="*/ 2039 w 5699"/>
              <a:gd name="T29" fmla="*/ 371 h 1029"/>
              <a:gd name="T30" fmla="*/ 1757 w 5699"/>
              <a:gd name="T31" fmla="*/ 433 h 1029"/>
              <a:gd name="T32" fmla="*/ 1480 w 5699"/>
              <a:gd name="T33" fmla="*/ 501 h 1029"/>
              <a:gd name="T34" fmla="*/ 1214 w 5699"/>
              <a:gd name="T35" fmla="*/ 576 h 1029"/>
              <a:gd name="T36" fmla="*/ 954 w 5699"/>
              <a:gd name="T37" fmla="*/ 654 h 1029"/>
              <a:gd name="T38" fmla="*/ 703 w 5699"/>
              <a:gd name="T39" fmla="*/ 740 h 1029"/>
              <a:gd name="T40" fmla="*/ 461 w 5699"/>
              <a:gd name="T41" fmla="*/ 830 h 1029"/>
              <a:gd name="T42" fmla="*/ 226 w 5699"/>
              <a:gd name="T43" fmla="*/ 926 h 1029"/>
              <a:gd name="T44" fmla="*/ 0 w 5699"/>
              <a:gd name="T45" fmla="*/ 1029 h 1029"/>
              <a:gd name="T46" fmla="*/ 0 w 5699"/>
              <a:gd name="T47" fmla="*/ 832 h 1029"/>
              <a:gd name="T48" fmla="*/ 214 w 5699"/>
              <a:gd name="T49" fmla="*/ 741 h 1029"/>
              <a:gd name="T50" fmla="*/ 437 w 5699"/>
              <a:gd name="T51" fmla="*/ 656 h 1029"/>
              <a:gd name="T52" fmla="*/ 667 w 5699"/>
              <a:gd name="T53" fmla="*/ 576 h 1029"/>
              <a:gd name="T54" fmla="*/ 904 w 5699"/>
              <a:gd name="T55" fmla="*/ 501 h 1029"/>
              <a:gd name="T56" fmla="*/ 1147 w 5699"/>
              <a:gd name="T57" fmla="*/ 432 h 1029"/>
              <a:gd name="T58" fmla="*/ 1400 w 5699"/>
              <a:gd name="T59" fmla="*/ 367 h 1029"/>
              <a:gd name="T60" fmla="*/ 1659 w 5699"/>
              <a:gd name="T61" fmla="*/ 308 h 1029"/>
              <a:gd name="T62" fmla="*/ 1926 w 5699"/>
              <a:gd name="T63" fmla="*/ 254 h 1029"/>
              <a:gd name="T64" fmla="*/ 2199 w 5699"/>
              <a:gd name="T65" fmla="*/ 205 h 1029"/>
              <a:gd name="T66" fmla="*/ 2481 w 5699"/>
              <a:gd name="T67" fmla="*/ 162 h 1029"/>
              <a:gd name="T68" fmla="*/ 2768 w 5699"/>
              <a:gd name="T69" fmla="*/ 123 h 1029"/>
              <a:gd name="T70" fmla="*/ 3064 w 5699"/>
              <a:gd name="T71" fmla="*/ 90 h 1029"/>
              <a:gd name="T72" fmla="*/ 3367 w 5699"/>
              <a:gd name="T73" fmla="*/ 62 h 1029"/>
              <a:gd name="T74" fmla="*/ 3679 w 5699"/>
              <a:gd name="T75" fmla="*/ 40 h 1029"/>
              <a:gd name="T76" fmla="*/ 3998 w 5699"/>
              <a:gd name="T77" fmla="*/ 21 h 1029"/>
              <a:gd name="T78" fmla="*/ 4323 w 5699"/>
              <a:gd name="T79" fmla="*/ 8 h 1029"/>
              <a:gd name="T80" fmla="*/ 4656 w 5699"/>
              <a:gd name="T81" fmla="*/ 2 h 1029"/>
              <a:gd name="T82" fmla="*/ 4995 w 5699"/>
              <a:gd name="T83" fmla="*/ 0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699" h="1029">
                <a:moveTo>
                  <a:pt x="4995" y="0"/>
                </a:moveTo>
                <a:lnTo>
                  <a:pt x="5344" y="3"/>
                </a:lnTo>
                <a:lnTo>
                  <a:pt x="5699" y="12"/>
                </a:lnTo>
                <a:lnTo>
                  <a:pt x="5699" y="43"/>
                </a:lnTo>
                <a:lnTo>
                  <a:pt x="5324" y="45"/>
                </a:lnTo>
                <a:lnTo>
                  <a:pt x="4959" y="52"/>
                </a:lnTo>
                <a:lnTo>
                  <a:pt x="4602" y="66"/>
                </a:lnTo>
                <a:lnTo>
                  <a:pt x="4254" y="85"/>
                </a:lnTo>
                <a:lnTo>
                  <a:pt x="3912" y="109"/>
                </a:lnTo>
                <a:lnTo>
                  <a:pt x="3580" y="139"/>
                </a:lnTo>
                <a:lnTo>
                  <a:pt x="3256" y="174"/>
                </a:lnTo>
                <a:lnTo>
                  <a:pt x="2939" y="214"/>
                </a:lnTo>
                <a:lnTo>
                  <a:pt x="2631" y="261"/>
                </a:lnTo>
                <a:lnTo>
                  <a:pt x="2331" y="313"/>
                </a:lnTo>
                <a:lnTo>
                  <a:pt x="2039" y="371"/>
                </a:lnTo>
                <a:lnTo>
                  <a:pt x="1757" y="433"/>
                </a:lnTo>
                <a:lnTo>
                  <a:pt x="1480" y="501"/>
                </a:lnTo>
                <a:lnTo>
                  <a:pt x="1214" y="576"/>
                </a:lnTo>
                <a:lnTo>
                  <a:pt x="954" y="654"/>
                </a:lnTo>
                <a:lnTo>
                  <a:pt x="703" y="740"/>
                </a:lnTo>
                <a:lnTo>
                  <a:pt x="461" y="830"/>
                </a:lnTo>
                <a:lnTo>
                  <a:pt x="226" y="926"/>
                </a:lnTo>
                <a:lnTo>
                  <a:pt x="0" y="1029"/>
                </a:lnTo>
                <a:lnTo>
                  <a:pt x="0" y="832"/>
                </a:lnTo>
                <a:lnTo>
                  <a:pt x="214" y="741"/>
                </a:lnTo>
                <a:lnTo>
                  <a:pt x="437" y="656"/>
                </a:lnTo>
                <a:lnTo>
                  <a:pt x="667" y="576"/>
                </a:lnTo>
                <a:lnTo>
                  <a:pt x="904" y="501"/>
                </a:lnTo>
                <a:lnTo>
                  <a:pt x="1147" y="432"/>
                </a:lnTo>
                <a:lnTo>
                  <a:pt x="1400" y="367"/>
                </a:lnTo>
                <a:lnTo>
                  <a:pt x="1659" y="308"/>
                </a:lnTo>
                <a:lnTo>
                  <a:pt x="1926" y="254"/>
                </a:lnTo>
                <a:lnTo>
                  <a:pt x="2199" y="205"/>
                </a:lnTo>
                <a:lnTo>
                  <a:pt x="2481" y="162"/>
                </a:lnTo>
                <a:lnTo>
                  <a:pt x="2768" y="123"/>
                </a:lnTo>
                <a:lnTo>
                  <a:pt x="3064" y="90"/>
                </a:lnTo>
                <a:lnTo>
                  <a:pt x="3367" y="62"/>
                </a:lnTo>
                <a:lnTo>
                  <a:pt x="3679" y="40"/>
                </a:lnTo>
                <a:lnTo>
                  <a:pt x="3998" y="21"/>
                </a:lnTo>
                <a:lnTo>
                  <a:pt x="4323" y="8"/>
                </a:lnTo>
                <a:lnTo>
                  <a:pt x="4656" y="2"/>
                </a:lnTo>
                <a:lnTo>
                  <a:pt x="499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969603" y="2824237"/>
            <a:ext cx="77048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b="1" cap="all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2018</a:t>
            </a:r>
            <a:r>
              <a:rPr lang="zh-CN" altLang="en-US" sz="4800" b="1" cap="all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年度全国学会财务决算工作部署</a:t>
            </a:r>
            <a:endParaRPr lang="zh-CN" altLang="en-US" sz="4800" b="1" cap="all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2480808" y="4676700"/>
            <a:ext cx="46824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cap="all" dirty="0" smtClean="0">
                <a:solidFill>
                  <a:srgbClr val="C00000"/>
                </a:solidFill>
                <a:cs typeface="Arial" panose="020B0604020202020204" pitchFamily="34" charset="0"/>
              </a:rPr>
              <a:t>中国科协计划财务部   牛文安 </a:t>
            </a:r>
            <a:endParaRPr lang="zh-CN" altLang="en-US" sz="2000" cap="all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2814638" y="5098389"/>
            <a:ext cx="40147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cap="all" dirty="0" smtClean="0">
                <a:solidFill>
                  <a:srgbClr val="C00000"/>
                </a:solidFill>
                <a:latin typeface="+mn-ea"/>
                <a:ea typeface="+mn-ea"/>
                <a:cs typeface="Arial" panose="020B0604020202020204" pitchFamily="34" charset="0"/>
              </a:rPr>
              <a:t>2018</a:t>
            </a:r>
            <a:r>
              <a:rPr lang="zh-CN" altLang="en-US" sz="2000" cap="all" dirty="0" smtClean="0">
                <a:solidFill>
                  <a:srgbClr val="C00000"/>
                </a:solidFill>
                <a:latin typeface="+mn-ea"/>
                <a:ea typeface="+mn-ea"/>
                <a:cs typeface="Arial" panose="020B0604020202020204" pitchFamily="34" charset="0"/>
              </a:rPr>
              <a:t>年</a:t>
            </a:r>
            <a:r>
              <a:rPr lang="en-US" altLang="zh-CN" sz="2000" cap="all" dirty="0" smtClean="0">
                <a:solidFill>
                  <a:srgbClr val="C00000"/>
                </a:solidFill>
                <a:latin typeface="+mn-ea"/>
                <a:ea typeface="+mn-ea"/>
                <a:cs typeface="Arial" panose="020B0604020202020204" pitchFamily="34" charset="0"/>
              </a:rPr>
              <a:t>10</a:t>
            </a:r>
            <a:r>
              <a:rPr lang="zh-CN" altLang="en-US" sz="2000" cap="all" dirty="0" smtClean="0">
                <a:solidFill>
                  <a:srgbClr val="C00000"/>
                </a:solidFill>
                <a:latin typeface="+mn-ea"/>
                <a:ea typeface="+mn-ea"/>
                <a:cs typeface="Arial" panose="020B0604020202020204" pitchFamily="34" charset="0"/>
              </a:rPr>
              <a:t>月</a:t>
            </a:r>
            <a:r>
              <a:rPr lang="en-US" altLang="zh-CN" sz="2000" cap="all" dirty="0" smtClean="0">
                <a:solidFill>
                  <a:srgbClr val="C00000"/>
                </a:solidFill>
                <a:latin typeface="+mn-ea"/>
                <a:ea typeface="+mn-ea"/>
                <a:cs typeface="Arial" panose="020B0604020202020204" pitchFamily="34" charset="0"/>
              </a:rPr>
              <a:t>11</a:t>
            </a:r>
            <a:r>
              <a:rPr lang="zh-CN" altLang="en-US" sz="2000" cap="all" dirty="0" smtClean="0">
                <a:solidFill>
                  <a:srgbClr val="C00000"/>
                </a:solidFill>
                <a:latin typeface="+mn-ea"/>
                <a:ea typeface="+mn-ea"/>
                <a:cs typeface="Arial" panose="020B0604020202020204" pitchFamily="34" charset="0"/>
              </a:rPr>
              <a:t>日</a:t>
            </a:r>
            <a:endParaRPr lang="zh-CN" altLang="en-US" sz="2000" cap="all" dirty="0">
              <a:solidFill>
                <a:srgbClr val="C00000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图片 1" descr="logo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48944" cy="15386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306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33"/>
          <p:cNvSpPr txBox="1">
            <a:spLocks/>
          </p:cNvSpPr>
          <p:nvPr/>
        </p:nvSpPr>
        <p:spPr>
          <a:xfrm>
            <a:off x="659142" y="2104157"/>
            <a:ext cx="85709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年底，全国学会实有人数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4,394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人，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比上年</a:t>
            </a:r>
            <a:r>
              <a:rPr lang="zh-CN" altLang="en-US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增加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385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人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，增长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10%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。其中，在职人员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2,908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人，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比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上年</a:t>
            </a:r>
            <a:r>
              <a:rPr lang="zh-CN" altLang="en-US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增加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262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人，增长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10%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2000" b="1" dirty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6754" y="1480226"/>
            <a:ext cx="43053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决算数据总体情况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----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人员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478147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456085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年度财务决算基本情况</a:t>
            </a:r>
            <a:endParaRPr lang="zh-CN" altLang="en-US" sz="4000" b="1" spc="31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752516975"/>
              </p:ext>
            </p:extLst>
          </p:nvPr>
        </p:nvGraphicFramePr>
        <p:xfrm>
          <a:off x="1577279" y="3056186"/>
          <a:ext cx="642937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198295" y="330854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万元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190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3" grpId="0"/>
      <p:bldP spid="2" grpId="0" animBg="1"/>
      <p:bldP spid="26" grpId="0" animBg="1"/>
      <p:bldGraphic spid="11" grpId="0">
        <p:bldAsOne/>
      </p:bldGraphic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6754" y="1480226"/>
            <a:ext cx="27211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数据集编印安排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478147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456085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年度财务决算基本情况</a:t>
            </a:r>
            <a:endParaRPr lang="zh-CN" altLang="en-US" sz="4000" b="1" spc="31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2195" y="2513372"/>
            <a:ext cx="3817584" cy="3335201"/>
            <a:chOff x="602195" y="2513372"/>
            <a:chExt cx="3817584" cy="3335201"/>
          </a:xfrm>
        </p:grpSpPr>
        <p:sp>
          <p:nvSpPr>
            <p:cNvPr id="68" name="Text Placeholder 33"/>
            <p:cNvSpPr txBox="1">
              <a:spLocks/>
            </p:cNvSpPr>
            <p:nvPr/>
          </p:nvSpPr>
          <p:spPr>
            <a:xfrm>
              <a:off x="789583" y="3004333"/>
              <a:ext cx="3442809" cy="1918795"/>
            </a:xfrm>
            <a:prstGeom prst="rect">
              <a:avLst/>
            </a:prstGeom>
            <a:noFill/>
            <a:ln>
              <a:noFill/>
            </a:ln>
            <a:effectLst>
              <a:softEdge rad="762000"/>
            </a:effectLst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457200" algn="just">
                <a:lnSpc>
                  <a:spcPts val="3900"/>
                </a:lnSpc>
                <a:spcBef>
                  <a:spcPts val="0"/>
                </a:spcBef>
                <a:buNone/>
              </a:pPr>
              <a:r>
                <a:rPr lang="en-US" altLang="zh-CN" sz="2000" dirty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2017</a:t>
              </a:r>
              <a:r>
                <a:rPr lang="zh-CN" altLang="en-US" sz="2000" dirty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年度共有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210</a:t>
              </a:r>
              <a:r>
                <a:rPr lang="zh-CN" altLang="en-US" sz="2000" dirty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个</a:t>
              </a:r>
              <a:r>
                <a:rPr lang="zh-CN" altLang="en-US" sz="2000" dirty="0" smtClean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学会</a:t>
              </a:r>
              <a:r>
                <a:rPr lang="zh-CN" altLang="en-US" sz="2000" dirty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须上报财务决算</a:t>
              </a:r>
              <a:r>
                <a:rPr lang="zh-CN" altLang="en-US" sz="2000" dirty="0" smtClean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，实际有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209</a:t>
              </a:r>
              <a:r>
                <a:rPr lang="zh-CN" altLang="en-US" sz="2000" dirty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个</a:t>
              </a:r>
              <a:r>
                <a:rPr lang="zh-CN" altLang="en-US" sz="2000" dirty="0" smtClean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学会上报决算。根据各单位上报的决算数据，正在编制数据集。</a:t>
              </a:r>
              <a:endParaRPr lang="en-US" altLang="zh-CN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xmlns="" id="{A35B69CA-C145-4221-8C50-5D2B7F8DEA2A}"/>
                </a:ext>
              </a:extLst>
            </p:cNvPr>
            <p:cNvSpPr/>
            <p:nvPr/>
          </p:nvSpPr>
          <p:spPr>
            <a:xfrm>
              <a:off x="602195" y="2513372"/>
              <a:ext cx="3817584" cy="3335201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38055" y="2513371"/>
            <a:ext cx="3817584" cy="3335201"/>
            <a:chOff x="602195" y="2516776"/>
            <a:chExt cx="3817584" cy="3335201"/>
          </a:xfrm>
        </p:grpSpPr>
        <p:sp>
          <p:nvSpPr>
            <p:cNvPr id="11" name="Text Placeholder 33"/>
            <p:cNvSpPr txBox="1">
              <a:spLocks/>
            </p:cNvSpPr>
            <p:nvPr/>
          </p:nvSpPr>
          <p:spPr>
            <a:xfrm>
              <a:off x="789583" y="3004333"/>
              <a:ext cx="3442809" cy="2500685"/>
            </a:xfrm>
            <a:prstGeom prst="rect">
              <a:avLst/>
            </a:prstGeom>
            <a:noFill/>
            <a:ln>
              <a:noFill/>
            </a:ln>
            <a:effectLst>
              <a:softEdge rad="762000"/>
            </a:effectLst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457200" algn="just">
                <a:lnSpc>
                  <a:spcPts val="39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全国学会编印</a:t>
              </a:r>
              <a:r>
                <a:rPr lang="zh-CN" altLang="en-US" sz="2000" dirty="0">
                  <a:solidFill>
                    <a:srgbClr val="C00000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两本</a:t>
              </a:r>
              <a:r>
                <a:rPr lang="zh-CN" altLang="en-US" sz="2000" dirty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数据集，分别为</a:t>
              </a:r>
              <a:r>
                <a:rPr lang="zh-CN" altLang="en-US" sz="2000" dirty="0" smtClean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：</a:t>
              </a:r>
              <a:r>
                <a:rPr lang="zh-CN" altLang="en-US" sz="2000" dirty="0" smtClean="0">
                  <a:solidFill>
                    <a:srgbClr val="0070C0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全国学会财务决算数据集、</a:t>
              </a:r>
              <a:r>
                <a:rPr lang="zh-CN" altLang="en-US" sz="2000" dirty="0">
                  <a:solidFill>
                    <a:srgbClr val="0070C0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全国学会财务决算数据简</a:t>
              </a:r>
              <a:r>
                <a:rPr lang="zh-CN" altLang="en-US" sz="2000" dirty="0" smtClean="0">
                  <a:solidFill>
                    <a:srgbClr val="0070C0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册</a:t>
              </a:r>
              <a:r>
                <a:rPr lang="zh-CN" altLang="en-US" sz="2000" dirty="0" smtClean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。</a:t>
              </a:r>
              <a:r>
                <a:rPr lang="zh-CN" altLang="en-US" sz="2000" dirty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拟将于</a:t>
              </a:r>
              <a:r>
                <a:rPr lang="en-US" altLang="zh-CN" sz="2000" dirty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2018</a:t>
              </a:r>
              <a:r>
                <a:rPr lang="zh-CN" altLang="en-US" sz="2000" dirty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年</a:t>
              </a:r>
              <a:r>
                <a:rPr lang="en-US" altLang="zh-CN" sz="2000" dirty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12</a:t>
              </a:r>
              <a:r>
                <a:rPr lang="zh-CN" altLang="en-US" sz="2000" dirty="0">
                  <a:latin typeface="仿宋_GB2312" panose="02010609030101010101" pitchFamily="49" charset="-122"/>
                  <a:ea typeface="仿宋_GB2312" panose="02010609030101010101" pitchFamily="49" charset="-122"/>
                  <a:cs typeface="+mn-ea"/>
                  <a:sym typeface="Arial" panose="020B0604020202020204" pitchFamily="34" charset="0"/>
                </a:rPr>
                <a:t>月将数据集发给各单位。</a:t>
              </a:r>
            </a:p>
          </p:txBody>
        </p:sp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xmlns="" id="{A35B69CA-C145-4221-8C50-5D2B7F8DEA2A}"/>
                </a:ext>
              </a:extLst>
            </p:cNvPr>
            <p:cNvSpPr/>
            <p:nvPr/>
          </p:nvSpPr>
          <p:spPr>
            <a:xfrm>
              <a:off x="602195" y="2516776"/>
              <a:ext cx="3817584" cy="3335201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3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33"/>
          <p:cNvSpPr txBox="1">
            <a:spLocks/>
          </p:cNvSpPr>
          <p:nvPr/>
        </p:nvSpPr>
        <p:spPr>
          <a:xfrm>
            <a:off x="659142" y="1960141"/>
            <a:ext cx="8570903" cy="1312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为了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反映科协事业发展成果，服务科协领导发展决策，引导科协系统发展实践，监测科协系统发展进程，我们以</a:t>
            </a:r>
            <a:r>
              <a:rPr lang="en-US" altLang="zh-CN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《2017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年度全国学会财务决算报表</a:t>
            </a:r>
            <a:r>
              <a:rPr lang="en-US" altLang="zh-CN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数据为基础，整理编辑了</a:t>
            </a:r>
            <a:r>
              <a:rPr lang="en-US" altLang="zh-CN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《2017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年度全国学会财务数据集</a:t>
            </a:r>
            <a:r>
              <a:rPr lang="en-US" altLang="zh-CN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2000" dirty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6754" y="1408218"/>
            <a:ext cx="27211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数据集编印安排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406139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384077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年度财务决算基本情况</a:t>
            </a:r>
            <a:endParaRPr lang="zh-CN" altLang="en-US" sz="4000" b="1" spc="31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8" y="3466172"/>
            <a:ext cx="2712896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5" name="组合 4"/>
          <p:cNvGrpSpPr/>
          <p:nvPr/>
        </p:nvGrpSpPr>
        <p:grpSpPr>
          <a:xfrm>
            <a:off x="3380556" y="2700874"/>
            <a:ext cx="6237068" cy="3939787"/>
            <a:chOff x="3380556" y="2700874"/>
            <a:chExt cx="6237068" cy="3939787"/>
          </a:xfrm>
        </p:grpSpPr>
        <p:sp>
          <p:nvSpPr>
            <p:cNvPr id="3" name="文本框 2"/>
            <p:cNvSpPr txBox="1"/>
            <p:nvPr/>
          </p:nvSpPr>
          <p:spPr>
            <a:xfrm>
              <a:off x="4101951" y="4332337"/>
              <a:ext cx="482453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dirty="0" smtClean="0">
                  <a:solidFill>
                    <a:srgbClr val="C00000"/>
                  </a:solidFill>
                </a:rPr>
                <a:t>2017</a:t>
              </a:r>
              <a:r>
                <a:rPr lang="zh-CN" altLang="en-US" dirty="0" smtClean="0">
                  <a:solidFill>
                    <a:srgbClr val="C00000"/>
                  </a:solidFill>
                </a:rPr>
                <a:t>年度全国学会财务决算数据总体状况</a:t>
              </a:r>
              <a:endParaRPr lang="en-US" altLang="zh-CN" dirty="0" smtClean="0">
                <a:solidFill>
                  <a:srgbClr val="C0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solidFill>
                    <a:srgbClr val="C00000"/>
                  </a:solidFill>
                </a:rPr>
                <a:t>2017</a:t>
              </a:r>
              <a:r>
                <a:rPr lang="zh-CN" altLang="en-US" dirty="0">
                  <a:solidFill>
                    <a:srgbClr val="C00000"/>
                  </a:solidFill>
                </a:rPr>
                <a:t>年度全国学会财务决算数据总体情况</a:t>
              </a:r>
              <a:r>
                <a:rPr lang="zh-CN" altLang="en-US" dirty="0" smtClean="0">
                  <a:solidFill>
                    <a:srgbClr val="C00000"/>
                  </a:solidFill>
                </a:rPr>
                <a:t>图表</a:t>
              </a:r>
              <a:endParaRPr lang="en-US" altLang="zh-CN" dirty="0" smtClean="0">
                <a:solidFill>
                  <a:srgbClr val="C0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solidFill>
                    <a:srgbClr val="C00000"/>
                  </a:solidFill>
                </a:rPr>
                <a:t>2017</a:t>
              </a:r>
              <a:r>
                <a:rPr lang="zh-CN" altLang="en-US" dirty="0">
                  <a:solidFill>
                    <a:srgbClr val="C00000"/>
                  </a:solidFill>
                </a:rPr>
                <a:t>年度全国学会财务决算数据汇总</a:t>
              </a:r>
              <a:r>
                <a:rPr lang="zh-CN" altLang="en-US" dirty="0" smtClean="0">
                  <a:solidFill>
                    <a:srgbClr val="C00000"/>
                  </a:solidFill>
                </a:rPr>
                <a:t>表</a:t>
              </a:r>
              <a:endParaRPr lang="en-US" altLang="zh-CN" dirty="0" smtClean="0">
                <a:solidFill>
                  <a:srgbClr val="C0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solidFill>
                    <a:srgbClr val="C00000"/>
                  </a:solidFill>
                </a:rPr>
                <a:t>2017</a:t>
              </a:r>
              <a:r>
                <a:rPr lang="zh-CN" altLang="en-US" dirty="0">
                  <a:solidFill>
                    <a:srgbClr val="C00000"/>
                  </a:solidFill>
                </a:rPr>
                <a:t>年度全国学会财务决算数据排名情况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380556" y="2700874"/>
              <a:ext cx="6237068" cy="2513941"/>
              <a:chOff x="3380556" y="2700874"/>
              <a:chExt cx="6237068" cy="2513941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69E105AC-75E4-4F2C-9A5E-610040C38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80556" y="2700874"/>
                <a:ext cx="6237068" cy="2513941"/>
              </a:xfrm>
              <a:prstGeom prst="rect">
                <a:avLst/>
              </a:prstGeom>
            </p:spPr>
          </p:pic>
          <p:sp>
            <p:nvSpPr>
              <p:cNvPr id="11" name="文本框 11">
                <a:extLst>
                  <a:ext uri="{FF2B5EF4-FFF2-40B4-BE49-F238E27FC236}">
                    <a16:creationId xmlns:a16="http://schemas.microsoft.com/office/drawing/2014/main" xmlns="" id="{6E76D210-7BD9-4E7B-9C13-AFFACCDB6248}"/>
                  </a:ext>
                </a:extLst>
              </p:cNvPr>
              <p:cNvSpPr txBox="1"/>
              <p:nvPr/>
            </p:nvSpPr>
            <p:spPr>
              <a:xfrm>
                <a:off x="3867403" y="3607904"/>
                <a:ext cx="4819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spc="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主要内容</a:t>
                </a:r>
                <a:endParaRPr lang="zh-CN" altLang="en-US" sz="2400" b="1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25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3" grpId="0"/>
      <p:bldP spid="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33"/>
          <p:cNvSpPr txBox="1">
            <a:spLocks/>
          </p:cNvSpPr>
          <p:nvPr/>
        </p:nvSpPr>
        <p:spPr>
          <a:xfrm>
            <a:off x="659142" y="2044923"/>
            <a:ext cx="8570903" cy="389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为方便各单位数据使用</a:t>
            </a:r>
            <a:r>
              <a:rPr lang="en-US" altLang="zh-CN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,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将全国学会财务决算数据集精简汇编成简册。</a:t>
            </a:r>
            <a:endParaRPr lang="en-US" altLang="zh-CN" sz="2000" dirty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6754" y="1480226"/>
            <a:ext cx="27211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数据集编印安排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478147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456085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年度财务决算基本情况</a:t>
            </a:r>
            <a:endParaRPr lang="zh-CN" altLang="en-US" sz="4000" b="1" spc="31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2" y="2890106"/>
            <a:ext cx="2714400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9" name="组合 8"/>
          <p:cNvGrpSpPr/>
          <p:nvPr/>
        </p:nvGrpSpPr>
        <p:grpSpPr>
          <a:xfrm>
            <a:off x="3410455" y="2176165"/>
            <a:ext cx="6237068" cy="3939787"/>
            <a:chOff x="3380556" y="2700874"/>
            <a:chExt cx="6237068" cy="3939787"/>
          </a:xfrm>
        </p:grpSpPr>
        <p:sp>
          <p:nvSpPr>
            <p:cNvPr id="11" name="文本框 10"/>
            <p:cNvSpPr txBox="1"/>
            <p:nvPr/>
          </p:nvSpPr>
          <p:spPr>
            <a:xfrm>
              <a:off x="4101951" y="4332337"/>
              <a:ext cx="482453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dirty="0">
                  <a:solidFill>
                    <a:srgbClr val="C00000"/>
                  </a:solidFill>
                </a:rPr>
                <a:t>2017</a:t>
              </a:r>
              <a:r>
                <a:rPr lang="zh-CN" altLang="en-US" dirty="0">
                  <a:solidFill>
                    <a:srgbClr val="C00000"/>
                  </a:solidFill>
                </a:rPr>
                <a:t>年度全国学会财务决算数据总体状况</a:t>
              </a:r>
              <a:endParaRPr lang="en-US" altLang="zh-CN" dirty="0">
                <a:solidFill>
                  <a:srgbClr val="C0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solidFill>
                    <a:srgbClr val="C00000"/>
                  </a:solidFill>
                </a:rPr>
                <a:t>2017</a:t>
              </a:r>
              <a:r>
                <a:rPr lang="zh-CN" altLang="en-US" dirty="0">
                  <a:solidFill>
                    <a:srgbClr val="C00000"/>
                  </a:solidFill>
                </a:rPr>
                <a:t>年度全国学会财务决算数据总体情况图表</a:t>
              </a:r>
              <a:endParaRPr lang="en-US" altLang="zh-CN" dirty="0">
                <a:solidFill>
                  <a:srgbClr val="C0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solidFill>
                    <a:srgbClr val="C00000"/>
                  </a:solidFill>
                </a:rPr>
                <a:t>2017</a:t>
              </a:r>
              <a:r>
                <a:rPr lang="zh-CN" altLang="en-US" dirty="0">
                  <a:solidFill>
                    <a:srgbClr val="C00000"/>
                  </a:solidFill>
                </a:rPr>
                <a:t>年度全国学会财务决算综合表</a:t>
              </a:r>
              <a:endParaRPr lang="en-US" altLang="zh-CN" dirty="0">
                <a:solidFill>
                  <a:srgbClr val="C0000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solidFill>
                    <a:srgbClr val="C00000"/>
                  </a:solidFill>
                </a:rPr>
                <a:t>2017</a:t>
              </a:r>
              <a:r>
                <a:rPr lang="zh-CN" altLang="en-US" dirty="0">
                  <a:solidFill>
                    <a:srgbClr val="C00000"/>
                  </a:solidFill>
                </a:rPr>
                <a:t>年度全国学会财务决算数据排名情况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380556" y="2700874"/>
              <a:ext cx="6237068" cy="2513941"/>
              <a:chOff x="3380556" y="2700874"/>
              <a:chExt cx="6237068" cy="2513941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69E105AC-75E4-4F2C-9A5E-610040C38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80556" y="2700874"/>
                <a:ext cx="6237068" cy="2513941"/>
              </a:xfrm>
              <a:prstGeom prst="rect">
                <a:avLst/>
              </a:prstGeom>
            </p:spPr>
          </p:pic>
          <p:sp>
            <p:nvSpPr>
              <p:cNvPr id="14" name="文本框 11">
                <a:extLst>
                  <a:ext uri="{FF2B5EF4-FFF2-40B4-BE49-F238E27FC236}">
                    <a16:creationId xmlns:a16="http://schemas.microsoft.com/office/drawing/2014/main" xmlns="" id="{6E76D210-7BD9-4E7B-9C13-AFFACCDB6248}"/>
                  </a:ext>
                </a:extLst>
              </p:cNvPr>
              <p:cNvSpPr txBox="1"/>
              <p:nvPr/>
            </p:nvSpPr>
            <p:spPr>
              <a:xfrm>
                <a:off x="3867403" y="3607904"/>
                <a:ext cx="4819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spc="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主要内容</a:t>
                </a:r>
                <a:endParaRPr lang="zh-CN" altLang="en-US" sz="2400" b="1" spc="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32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3" grpId="0"/>
      <p:bldP spid="2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922" y="2428480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年度决算工作考核情况</a:t>
            </a:r>
            <a:endParaRPr lang="zh-CN" altLang="en-US" sz="4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821532" y="1960141"/>
            <a:ext cx="0" cy="278450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3093841" y="3496406"/>
            <a:ext cx="1454648" cy="24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807" lvl="1" indent="-180807">
              <a:buFont typeface="Wingdings" pitchFamily="2" charset="2"/>
              <a:buChar char="l"/>
            </a:pPr>
            <a:r>
              <a:rPr lang="zh-CN" altLang="en-US" sz="15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考核方案</a:t>
            </a:r>
            <a:endParaRPr lang="zh-CN" altLang="en-US" sz="1582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3093839" y="3969111"/>
            <a:ext cx="1576602" cy="24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807" lvl="1" indent="-180807">
              <a:buFont typeface="Wingdings" pitchFamily="2" charset="2"/>
              <a:buChar char="l"/>
            </a:pPr>
            <a:r>
              <a:rPr lang="zh-CN" altLang="en-US" sz="15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考核结果</a:t>
            </a:r>
            <a:endParaRPr lang="zh-CN" altLang="en-US" sz="1582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1625" y="4046443"/>
            <a:ext cx="952103" cy="259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8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</a:t>
            </a:r>
            <a:r>
              <a:rPr lang="en-US" altLang="zh-CN" sz="1688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68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21631" y="2554993"/>
            <a:ext cx="1372091" cy="1372091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Freeform 6"/>
          <p:cNvSpPr>
            <a:spLocks/>
          </p:cNvSpPr>
          <p:nvPr/>
        </p:nvSpPr>
        <p:spPr bwMode="auto">
          <a:xfrm>
            <a:off x="0" y="6154055"/>
            <a:ext cx="9660275" cy="109437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0" y="6403258"/>
            <a:ext cx="9660275" cy="845170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5559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6754" y="1601262"/>
            <a:ext cx="14970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考核方案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599183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577121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年度决算工作考核情况</a:t>
            </a:r>
            <a:endParaRPr lang="zh-CN" altLang="en-US" sz="4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551" y="4986218"/>
            <a:ext cx="2016224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考核对象</a:t>
            </a:r>
            <a:endParaRPr lang="zh-CN" altLang="en-US" sz="3600" dirty="0">
              <a:solidFill>
                <a:schemeClr val="bg1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49823" y="5047774"/>
            <a:ext cx="626469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smtClean="0">
                <a:solidFill>
                  <a:srgbClr val="C00000"/>
                </a:solidFill>
                <a:latin typeface="+mn-ea"/>
                <a:ea typeface="+mn-ea"/>
              </a:rPr>
              <a:t>210</a:t>
            </a:r>
            <a:r>
              <a:rPr lang="zh-CN" altLang="en-US" sz="3200" dirty="0" smtClean="0">
                <a:latin typeface="+mn-ea"/>
                <a:ea typeface="+mn-ea"/>
              </a:rPr>
              <a:t>个全国学会、协会、研究会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7071" y="3021205"/>
            <a:ext cx="2016224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考核</a:t>
            </a:r>
            <a:r>
              <a:rPr lang="zh-CN" altLang="en-US" sz="3600" dirty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依据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49823" y="2536205"/>
            <a:ext cx="6264696" cy="17485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3200" dirty="0">
                <a:latin typeface="+mn-ea"/>
                <a:ea typeface="+mn-ea"/>
              </a:rPr>
              <a:t>《2017</a:t>
            </a:r>
            <a:r>
              <a:rPr lang="zh-CN" altLang="en-US" sz="3200" dirty="0">
                <a:latin typeface="+mn-ea"/>
                <a:ea typeface="+mn-ea"/>
              </a:rPr>
              <a:t>年度地方科协财务决算工作评比方案</a:t>
            </a:r>
            <a:r>
              <a:rPr lang="en-US" altLang="zh-CN" sz="3200" dirty="0">
                <a:latin typeface="+mn-ea"/>
                <a:ea typeface="+mn-ea"/>
              </a:rPr>
              <a:t>》</a:t>
            </a: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（</a:t>
            </a:r>
            <a:r>
              <a:rPr lang="en-US" altLang="zh-CN" sz="3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2018</a:t>
            </a:r>
            <a:r>
              <a:rPr lang="zh-CN" altLang="en-US" sz="32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年</a:t>
            </a:r>
            <a:r>
              <a:rPr lang="en-US" altLang="zh-CN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3</a:t>
            </a: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月</a:t>
            </a:r>
            <a:r>
              <a:rPr lang="en-US" altLang="zh-CN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20</a:t>
            </a:r>
            <a:r>
              <a:rPr lang="zh-CN" altLang="en-US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日发布于填报网站首页）。</a:t>
            </a:r>
          </a:p>
        </p:txBody>
      </p:sp>
    </p:spTree>
    <p:extLst>
      <p:ext uri="{BB962C8B-B14F-4D97-AF65-F5344CB8AC3E}">
        <p14:creationId xmlns:p14="http://schemas.microsoft.com/office/powerpoint/2010/main" val="26899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6" grpId="0" animBg="1"/>
      <p:bldP spid="27" grpId="0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6754" y="1601262"/>
            <a:ext cx="14970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考核方案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599183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577121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年度决算工作考核情况</a:t>
            </a:r>
            <a:endParaRPr lang="zh-CN" altLang="en-US" sz="4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39"/>
          <p:cNvGrpSpPr/>
          <p:nvPr/>
        </p:nvGrpSpPr>
        <p:grpSpPr>
          <a:xfrm>
            <a:off x="4884793" y="2737216"/>
            <a:ext cx="519069" cy="519069"/>
            <a:chOff x="6369311" y="2040370"/>
            <a:chExt cx="755703" cy="755703"/>
          </a:xfrm>
        </p:grpSpPr>
        <p:sp>
          <p:nvSpPr>
            <p:cNvPr id="13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6389863" y="2208373"/>
              <a:ext cx="714605" cy="457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40"/>
          <p:cNvGrpSpPr/>
          <p:nvPr/>
        </p:nvGrpSpPr>
        <p:grpSpPr>
          <a:xfrm>
            <a:off x="4884793" y="3457296"/>
            <a:ext cx="519069" cy="519069"/>
            <a:chOff x="6369311" y="2992454"/>
            <a:chExt cx="755703" cy="755703"/>
          </a:xfrm>
        </p:grpSpPr>
        <p:sp>
          <p:nvSpPr>
            <p:cNvPr id="16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6389859" y="3160455"/>
              <a:ext cx="714605" cy="457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41"/>
          <p:cNvGrpSpPr/>
          <p:nvPr/>
        </p:nvGrpSpPr>
        <p:grpSpPr>
          <a:xfrm>
            <a:off x="4884793" y="4105368"/>
            <a:ext cx="519069" cy="519069"/>
            <a:chOff x="6369310" y="3944537"/>
            <a:chExt cx="755703" cy="755703"/>
          </a:xfrm>
        </p:grpSpPr>
        <p:sp>
          <p:nvSpPr>
            <p:cNvPr id="19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6389858" y="4114593"/>
              <a:ext cx="714605" cy="457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42"/>
          <p:cNvGrpSpPr/>
          <p:nvPr/>
        </p:nvGrpSpPr>
        <p:grpSpPr>
          <a:xfrm>
            <a:off x="4821160" y="4825448"/>
            <a:ext cx="646331" cy="519069"/>
            <a:chOff x="6276673" y="4900725"/>
            <a:chExt cx="940982" cy="755703"/>
          </a:xfrm>
        </p:grpSpPr>
        <p:sp>
          <p:nvSpPr>
            <p:cNvPr id="22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6276673" y="4977438"/>
              <a:ext cx="940982" cy="618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lang="en-US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36"/>
          <p:cNvGrpSpPr/>
          <p:nvPr/>
        </p:nvGrpSpPr>
        <p:grpSpPr>
          <a:xfrm>
            <a:off x="5727412" y="3415584"/>
            <a:ext cx="2283896" cy="2649013"/>
            <a:chOff x="7346437" y="3001349"/>
            <a:chExt cx="3325083" cy="3856651"/>
          </a:xfrm>
        </p:grpSpPr>
        <p:sp>
          <p:nvSpPr>
            <p:cNvPr id="28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2807" tIns="31404" rIns="62807" bIns="314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37"/>
          <p:cNvGrpSpPr/>
          <p:nvPr/>
        </p:nvGrpSpPr>
        <p:grpSpPr>
          <a:xfrm>
            <a:off x="5727411" y="4072606"/>
            <a:ext cx="1800766" cy="1991988"/>
            <a:chOff x="7346434" y="3957897"/>
            <a:chExt cx="2621703" cy="2900101"/>
          </a:xfrm>
        </p:grpSpPr>
        <p:sp>
          <p:nvSpPr>
            <p:cNvPr id="31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2807" tIns="31404" rIns="62807" bIns="314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5"/>
          <p:cNvGrpSpPr/>
          <p:nvPr/>
        </p:nvGrpSpPr>
        <p:grpSpPr>
          <a:xfrm>
            <a:off x="5727414" y="2761628"/>
            <a:ext cx="2767025" cy="3302969"/>
            <a:chOff x="7346438" y="2049265"/>
            <a:chExt cx="4028463" cy="4808735"/>
          </a:xfrm>
        </p:grpSpPr>
        <p:sp>
          <p:nvSpPr>
            <p:cNvPr id="35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2807" tIns="31404" rIns="62807" bIns="314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8"/>
          <p:cNvGrpSpPr/>
          <p:nvPr/>
        </p:nvGrpSpPr>
        <p:grpSpPr>
          <a:xfrm>
            <a:off x="5727412" y="4726316"/>
            <a:ext cx="1317634" cy="1338280"/>
            <a:chOff x="7346434" y="4909620"/>
            <a:chExt cx="1918320" cy="1948378"/>
          </a:xfrm>
        </p:grpSpPr>
        <p:sp>
          <p:nvSpPr>
            <p:cNvPr id="38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2807" tIns="31404" rIns="62807" bIns="314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9"/>
          <p:cNvGrpSpPr/>
          <p:nvPr/>
        </p:nvGrpSpPr>
        <p:grpSpPr>
          <a:xfrm>
            <a:off x="2231256" y="2874958"/>
            <a:ext cx="314854" cy="236292"/>
            <a:chOff x="789999" y="2242985"/>
            <a:chExt cx="504229" cy="378415"/>
          </a:xfrm>
        </p:grpSpPr>
        <p:sp>
          <p:nvSpPr>
            <p:cNvPr id="42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Rectangle 22"/>
          <p:cNvSpPr/>
          <p:nvPr/>
        </p:nvSpPr>
        <p:spPr>
          <a:xfrm>
            <a:off x="2621381" y="2753499"/>
            <a:ext cx="22700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填报及时性</a:t>
            </a:r>
            <a:endParaRPr lang="en-GB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6" name="Group 23"/>
          <p:cNvGrpSpPr/>
          <p:nvPr/>
        </p:nvGrpSpPr>
        <p:grpSpPr>
          <a:xfrm>
            <a:off x="2231256" y="3594311"/>
            <a:ext cx="314854" cy="236292"/>
            <a:chOff x="789999" y="2242985"/>
            <a:chExt cx="504229" cy="378415"/>
          </a:xfrm>
        </p:grpSpPr>
        <p:sp>
          <p:nvSpPr>
            <p:cNvPr id="47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Rectangle 26"/>
          <p:cNvSpPr/>
          <p:nvPr/>
        </p:nvSpPr>
        <p:spPr>
          <a:xfrm>
            <a:off x="2621381" y="3472850"/>
            <a:ext cx="227004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填报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完整性</a:t>
            </a:r>
          </a:p>
          <a:p>
            <a:pPr algn="just">
              <a:lnSpc>
                <a:spcPct val="120000"/>
              </a:lnSpc>
            </a:pPr>
            <a:endParaRPr lang="en-GB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27"/>
          <p:cNvGrpSpPr/>
          <p:nvPr/>
        </p:nvGrpSpPr>
        <p:grpSpPr>
          <a:xfrm>
            <a:off x="2231256" y="4331180"/>
            <a:ext cx="314854" cy="236292"/>
            <a:chOff x="789999" y="2242985"/>
            <a:chExt cx="504229" cy="378415"/>
          </a:xfrm>
        </p:grpSpPr>
        <p:sp>
          <p:nvSpPr>
            <p:cNvPr id="51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Rectangle 30"/>
          <p:cNvSpPr/>
          <p:nvPr/>
        </p:nvSpPr>
        <p:spPr>
          <a:xfrm>
            <a:off x="2621381" y="4209720"/>
            <a:ext cx="22700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填报准确性</a:t>
            </a:r>
            <a:endParaRPr lang="en-GB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4" name="Group 31"/>
          <p:cNvGrpSpPr/>
          <p:nvPr/>
        </p:nvGrpSpPr>
        <p:grpSpPr>
          <a:xfrm>
            <a:off x="2231256" y="5036116"/>
            <a:ext cx="314854" cy="236292"/>
            <a:chOff x="789999" y="2242985"/>
            <a:chExt cx="504229" cy="378415"/>
          </a:xfrm>
        </p:grpSpPr>
        <p:sp>
          <p:nvSpPr>
            <p:cNvPr id="55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7" name="Rectangle 34"/>
          <p:cNvSpPr/>
          <p:nvPr/>
        </p:nvSpPr>
        <p:spPr>
          <a:xfrm>
            <a:off x="2621381" y="4914656"/>
            <a:ext cx="2270046" cy="49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填报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说明</a:t>
            </a: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质量</a:t>
            </a:r>
            <a:endParaRPr lang="en-GB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5015" y="2874959"/>
            <a:ext cx="738664" cy="2397450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考核内容</a:t>
            </a:r>
            <a:endParaRPr lang="zh-CN" altLang="en-US" sz="3600" dirty="0">
              <a:solidFill>
                <a:schemeClr val="bg1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89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6" grpId="0" animBg="1"/>
      <p:bldP spid="45" grpId="0"/>
      <p:bldP spid="49" grpId="0"/>
      <p:bldP spid="53" grpId="0"/>
      <p:bldP spid="57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6754" y="1146940"/>
            <a:ext cx="14970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考核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结果</a:t>
            </a:r>
          </a:p>
        </p:txBody>
      </p:sp>
      <p:sp>
        <p:nvSpPr>
          <p:cNvPr id="2" name="椭圆 1"/>
          <p:cNvSpPr/>
          <p:nvPr/>
        </p:nvSpPr>
        <p:spPr>
          <a:xfrm>
            <a:off x="227142" y="1144861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122799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23194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年度决算工作考核情况</a:t>
            </a:r>
            <a:endParaRPr lang="zh-CN" altLang="en-US" sz="4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 Placeholder 33"/>
          <p:cNvSpPr txBox="1">
            <a:spLocks/>
          </p:cNvSpPr>
          <p:nvPr/>
        </p:nvSpPr>
        <p:spPr>
          <a:xfrm>
            <a:off x="980578" y="2320181"/>
            <a:ext cx="7682906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+mn-ea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2400" dirty="0" smtClean="0">
                <a:latin typeface="+mn-ea"/>
                <a:cs typeface="+mn-ea"/>
                <a:sym typeface="Arial" panose="020B0604020202020204" pitchFamily="34" charset="0"/>
              </a:rPr>
              <a:t>年度全国学会财务</a:t>
            </a:r>
            <a:r>
              <a:rPr lang="zh-CN" altLang="en-US" sz="2400" dirty="0">
                <a:latin typeface="+mn-ea"/>
                <a:cs typeface="+mn-ea"/>
                <a:sym typeface="Arial" panose="020B0604020202020204" pitchFamily="34" charset="0"/>
              </a:rPr>
              <a:t>决算工作</a:t>
            </a:r>
            <a:r>
              <a:rPr lang="zh-CN" altLang="en-US" sz="2400" dirty="0" smtClean="0">
                <a:latin typeface="+mn-ea"/>
                <a:cs typeface="+mn-ea"/>
                <a:sym typeface="Arial" panose="020B0604020202020204" pitchFamily="34" charset="0"/>
              </a:rPr>
              <a:t>质量又有所提高，为</a:t>
            </a:r>
            <a:r>
              <a:rPr lang="zh-CN" altLang="en-US" sz="2400" dirty="0">
                <a:latin typeface="+mn-ea"/>
                <a:cs typeface="+mn-ea"/>
                <a:sym typeface="Arial" panose="020B0604020202020204" pitchFamily="34" charset="0"/>
              </a:rPr>
              <a:t>提高各单位工作积极性，表彰先进单位占比</a:t>
            </a:r>
            <a:r>
              <a:rPr lang="zh-CN" altLang="en-US" sz="2400" dirty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提高</a:t>
            </a:r>
            <a:r>
              <a:rPr lang="zh-CN" altLang="en-US" sz="2400" dirty="0" smtClean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到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40</a:t>
            </a:r>
            <a:r>
              <a:rPr lang="en-US" altLang="zh-CN" sz="2400" dirty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%</a:t>
            </a:r>
            <a:r>
              <a:rPr lang="zh-CN" altLang="en-US" sz="2400" dirty="0">
                <a:latin typeface="+mn-ea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2400" dirty="0" smtClean="0">
                <a:latin typeface="+mn-ea"/>
                <a:cs typeface="+mn-ea"/>
                <a:sym typeface="Arial" panose="020B0604020202020204" pitchFamily="34" charset="0"/>
              </a:rPr>
              <a:t>2016</a:t>
            </a:r>
            <a:r>
              <a:rPr lang="zh-CN" altLang="en-US" sz="2400" dirty="0" smtClean="0">
                <a:latin typeface="+mn-ea"/>
                <a:cs typeface="+mn-ea"/>
                <a:sym typeface="Arial" panose="020B0604020202020204" pitchFamily="34" charset="0"/>
              </a:rPr>
              <a:t>年度为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37%</a:t>
            </a:r>
            <a:r>
              <a:rPr lang="zh-CN" altLang="en-US" sz="2400" dirty="0">
                <a:latin typeface="+mn-ea"/>
                <a:cs typeface="+mn-ea"/>
                <a:sym typeface="Arial" panose="020B0604020202020204" pitchFamily="34" charset="0"/>
              </a:rPr>
              <a:t>），即评定</a:t>
            </a:r>
            <a:r>
              <a:rPr lang="zh-CN" altLang="en-US" sz="2400" dirty="0" smtClean="0">
                <a:latin typeface="+mn-ea"/>
                <a:cs typeface="+mn-ea"/>
                <a:sym typeface="Arial" panose="020B0604020202020204" pitchFamily="34" charset="0"/>
              </a:rPr>
              <a:t>出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84</a:t>
            </a:r>
            <a:r>
              <a:rPr lang="zh-CN" altLang="en-US" sz="2400" dirty="0" smtClean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家</a:t>
            </a:r>
            <a:r>
              <a:rPr lang="zh-CN" altLang="en-US" sz="2400" dirty="0">
                <a:latin typeface="+mn-ea"/>
                <a:cs typeface="+mn-ea"/>
                <a:sym typeface="Arial" panose="020B0604020202020204" pitchFamily="34" charset="0"/>
              </a:rPr>
              <a:t>先进单位（</a:t>
            </a:r>
            <a:r>
              <a:rPr lang="en-US" altLang="zh-CN" sz="2400" dirty="0" smtClean="0">
                <a:latin typeface="+mn-ea"/>
                <a:cs typeface="+mn-ea"/>
                <a:sym typeface="Arial" panose="020B0604020202020204" pitchFamily="34" charset="0"/>
              </a:rPr>
              <a:t>2016</a:t>
            </a:r>
            <a:r>
              <a:rPr lang="zh-CN" altLang="en-US" sz="2400" dirty="0" smtClean="0">
                <a:latin typeface="+mn-ea"/>
                <a:cs typeface="+mn-ea"/>
                <a:sym typeface="Arial" panose="020B0604020202020204" pitchFamily="34" charset="0"/>
              </a:rPr>
              <a:t>年度为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77</a:t>
            </a:r>
            <a:r>
              <a:rPr lang="zh-CN" altLang="en-US" sz="2400" dirty="0" smtClean="0">
                <a:solidFill>
                  <a:srgbClr val="C00000"/>
                </a:solidFill>
                <a:latin typeface="+mn-ea"/>
                <a:cs typeface="+mn-ea"/>
                <a:sym typeface="Arial" panose="020B0604020202020204" pitchFamily="34" charset="0"/>
              </a:rPr>
              <a:t>家</a:t>
            </a:r>
            <a:r>
              <a:rPr lang="zh-CN" altLang="en-US" sz="2400" dirty="0">
                <a:latin typeface="+mn-ea"/>
                <a:cs typeface="+mn-ea"/>
                <a:sym typeface="Arial" panose="020B0604020202020204" pitchFamily="34" charset="0"/>
              </a:rPr>
              <a:t>）</a:t>
            </a:r>
            <a:r>
              <a:rPr lang="zh-CN" altLang="en-US" sz="2400" dirty="0" smtClean="0">
                <a:latin typeface="+mn-ea"/>
                <a:cs typeface="+mn-ea"/>
                <a:sym typeface="Arial" panose="020B0604020202020204" pitchFamily="34" charset="0"/>
              </a:rPr>
              <a:t>。</a:t>
            </a:r>
            <a:endParaRPr lang="zh-CN" altLang="en-US" sz="2400" dirty="0">
              <a:latin typeface="+mn-ea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6754" y="1146940"/>
            <a:ext cx="14970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考核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结果</a:t>
            </a:r>
          </a:p>
        </p:txBody>
      </p:sp>
      <p:sp>
        <p:nvSpPr>
          <p:cNvPr id="2" name="椭圆 1"/>
          <p:cNvSpPr/>
          <p:nvPr/>
        </p:nvSpPr>
        <p:spPr>
          <a:xfrm>
            <a:off x="227142" y="1144861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122799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23194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年度决算工作考核情况</a:t>
            </a:r>
            <a:endParaRPr lang="zh-CN" altLang="en-US" sz="4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9" y="1576861"/>
            <a:ext cx="4288768" cy="5639853"/>
          </a:xfrm>
          <a:prstGeom prst="rect">
            <a:avLst/>
          </a:prstGeom>
        </p:spPr>
      </p:pic>
      <p:pic>
        <p:nvPicPr>
          <p:cNvPr id="6" name="图片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63" y="1672109"/>
            <a:ext cx="4104456" cy="54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913007" y="1148393"/>
            <a:ext cx="59615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考核结果（编报说明写的好的）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144861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122799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23194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年度决算工作考核情况</a:t>
            </a:r>
            <a:endParaRPr lang="zh-CN" altLang="en-US" sz="4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512">
            <a:off x="336500" y="1963392"/>
            <a:ext cx="3390546" cy="5071012"/>
          </a:xfrm>
          <a:prstGeom prst="rect">
            <a:avLst/>
          </a:prstGeom>
        </p:spPr>
      </p:pic>
      <p:pic>
        <p:nvPicPr>
          <p:cNvPr id="13" name="图片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9" y="1994117"/>
            <a:ext cx="3391200" cy="5071753"/>
          </a:xfrm>
          <a:prstGeom prst="rect">
            <a:avLst/>
          </a:prstGeom>
        </p:spPr>
      </p:pic>
      <p:pic>
        <p:nvPicPr>
          <p:cNvPr id="14" name="图片 1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605">
            <a:off x="1778506" y="2110445"/>
            <a:ext cx="3180312" cy="4885323"/>
          </a:xfrm>
          <a:prstGeom prst="rect">
            <a:avLst/>
          </a:prstGeom>
        </p:spPr>
      </p:pic>
      <p:pic>
        <p:nvPicPr>
          <p:cNvPr id="15" name="图片 14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28" y="1861903"/>
            <a:ext cx="3391200" cy="5114150"/>
          </a:xfrm>
          <a:prstGeom prst="rect">
            <a:avLst/>
          </a:prstGeom>
        </p:spPr>
      </p:pic>
      <p:pic>
        <p:nvPicPr>
          <p:cNvPr id="16" name="图片 15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424">
            <a:off x="4172500" y="1787117"/>
            <a:ext cx="3772096" cy="5263723"/>
          </a:xfrm>
          <a:prstGeom prst="rect">
            <a:avLst/>
          </a:prstGeom>
        </p:spPr>
      </p:pic>
      <p:pic>
        <p:nvPicPr>
          <p:cNvPr id="17" name="图片 16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029">
            <a:off x="4946576" y="2056090"/>
            <a:ext cx="3785721" cy="5260861"/>
          </a:xfrm>
          <a:prstGeom prst="rect">
            <a:avLst/>
          </a:prstGeom>
        </p:spPr>
      </p:pic>
      <p:pic>
        <p:nvPicPr>
          <p:cNvPr id="18" name="图片 17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344">
            <a:off x="5542992" y="2124567"/>
            <a:ext cx="3835515" cy="5310282"/>
          </a:xfrm>
          <a:prstGeom prst="rect">
            <a:avLst/>
          </a:prstGeom>
        </p:spPr>
      </p:pic>
      <p:sp>
        <p:nvSpPr>
          <p:cNvPr id="19" name="矩形: 圆角 5"/>
          <p:cNvSpPr/>
          <p:nvPr/>
        </p:nvSpPr>
        <p:spPr>
          <a:xfrm>
            <a:off x="6994005" y="1098623"/>
            <a:ext cx="2664296" cy="54043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中国林学会（</a:t>
            </a:r>
            <a:r>
              <a:rPr lang="en-US" altLang="zh-CN" sz="2000" b="1" dirty="0" smtClean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2000" b="1" dirty="0" smtClean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页）</a:t>
            </a:r>
            <a:endParaRPr lang="zh-CN" altLang="en-US" sz="20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8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1408125" y="2020867"/>
            <a:ext cx="1327286" cy="2845944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6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22287" y="3189924"/>
            <a:ext cx="2474472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3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3"/>
            </p:custDataLst>
          </p:nvPr>
        </p:nvSpPr>
        <p:spPr>
          <a:xfrm>
            <a:off x="3309863" y="2320181"/>
            <a:ext cx="540000" cy="540000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4"/>
            </p:custDataLst>
          </p:nvPr>
        </p:nvSpPr>
        <p:spPr>
          <a:xfrm>
            <a:off x="4248819" y="2293626"/>
            <a:ext cx="4605660" cy="50488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年度财务决算基本情况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2"/>
          <p:cNvSpPr/>
          <p:nvPr>
            <p:custDataLst>
              <p:tags r:id="rId5"/>
            </p:custDataLst>
          </p:nvPr>
        </p:nvSpPr>
        <p:spPr>
          <a:xfrm>
            <a:off x="3309863" y="3148249"/>
            <a:ext cx="540000" cy="540000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6"/>
            </p:custDataLst>
          </p:nvPr>
        </p:nvSpPr>
        <p:spPr>
          <a:xfrm>
            <a:off x="4248819" y="3121695"/>
            <a:ext cx="4605660" cy="50488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年度决算工作考核情况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Number_3"/>
          <p:cNvSpPr/>
          <p:nvPr>
            <p:custDataLst>
              <p:tags r:id="rId7"/>
            </p:custDataLst>
          </p:nvPr>
        </p:nvSpPr>
        <p:spPr>
          <a:xfrm>
            <a:off x="3309863" y="4064674"/>
            <a:ext cx="540000" cy="540000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8"/>
            </p:custDataLst>
          </p:nvPr>
        </p:nvSpPr>
        <p:spPr>
          <a:xfrm>
            <a:off x="4248819" y="4010485"/>
            <a:ext cx="4605660" cy="56015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年度财务决算工作安排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0" y="6138278"/>
            <a:ext cx="9660275" cy="109437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0" y="6387481"/>
            <a:ext cx="9660275" cy="845170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040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922" y="2428480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年度财务决算工作安排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821532" y="1960141"/>
            <a:ext cx="0" cy="278450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31625" y="4046443"/>
            <a:ext cx="952103" cy="259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8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</a:t>
            </a:r>
            <a:r>
              <a:rPr lang="en-US" altLang="zh-CN" sz="1688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68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21631" y="2554993"/>
            <a:ext cx="1372091" cy="1372091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Freeform 6"/>
          <p:cNvSpPr>
            <a:spLocks/>
          </p:cNvSpPr>
          <p:nvPr/>
        </p:nvSpPr>
        <p:spPr bwMode="auto">
          <a:xfrm>
            <a:off x="0" y="6154055"/>
            <a:ext cx="9660275" cy="109437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0" y="6403258"/>
            <a:ext cx="9660275" cy="845170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093841" y="3496406"/>
            <a:ext cx="1454648" cy="24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807" lvl="1" indent="-180807">
              <a:buFont typeface="Wingdings" pitchFamily="2" charset="2"/>
              <a:buChar char="l"/>
            </a:pPr>
            <a:r>
              <a:rPr lang="zh-CN" altLang="en-US" sz="15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总体</a:t>
            </a:r>
            <a:r>
              <a:rPr lang="zh-CN" altLang="en-US" sz="1582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要求</a:t>
            </a:r>
          </a:p>
        </p:txBody>
      </p:sp>
      <p:sp>
        <p:nvSpPr>
          <p:cNvPr id="13" name="文本框 9"/>
          <p:cNvSpPr txBox="1"/>
          <p:nvPr/>
        </p:nvSpPr>
        <p:spPr>
          <a:xfrm>
            <a:off x="3093839" y="3969111"/>
            <a:ext cx="1576602" cy="24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807" lvl="1" indent="-180807">
              <a:buFont typeface="Wingdings" pitchFamily="2" charset="2"/>
              <a:buChar char="l"/>
            </a:pPr>
            <a:r>
              <a:rPr lang="zh-CN" altLang="en-US" sz="15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注意事项</a:t>
            </a:r>
            <a:endParaRPr lang="zh-CN" altLang="en-US" sz="1582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3093839" y="4431346"/>
            <a:ext cx="1872208" cy="24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807" lvl="1" indent="-180807">
              <a:buFont typeface="Wingdings" pitchFamily="2" charset="2"/>
              <a:buChar char="l"/>
            </a:pPr>
            <a:r>
              <a:rPr lang="zh-CN" altLang="en-US" sz="15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相关安排</a:t>
            </a:r>
            <a:endParaRPr lang="zh-CN" altLang="en-US" sz="1582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86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  <p:bldP spid="15" grpId="0" animBg="1"/>
      <p:bldP spid="12" grpId="0"/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6754" y="1408218"/>
            <a:ext cx="14970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总体要求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406139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384077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年度财务决算工作安排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23" y="1960141"/>
            <a:ext cx="3614604" cy="5096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047" y="1960141"/>
            <a:ext cx="3603383" cy="50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6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6754" y="1408218"/>
            <a:ext cx="14970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总体要求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406139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384077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年度财务决算工作安排</a:t>
            </a:r>
          </a:p>
        </p:txBody>
      </p:sp>
      <p:sp>
        <p:nvSpPr>
          <p:cNvPr id="8" name="矩形: 圆角 15"/>
          <p:cNvSpPr/>
          <p:nvPr/>
        </p:nvSpPr>
        <p:spPr>
          <a:xfrm>
            <a:off x="227140" y="2176165"/>
            <a:ext cx="9252000" cy="4356000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3519" y="2392189"/>
            <a:ext cx="925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CN" altLang="zh-CN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（一）</a:t>
            </a:r>
            <a:r>
              <a:rPr lang="zh-CN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各全国学会要</a:t>
            </a:r>
            <a:r>
              <a:rPr lang="zh-CN" altLang="zh-CN" sz="24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高度重视财务决算工作</a:t>
            </a:r>
            <a:r>
              <a:rPr lang="zh-CN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，加强对财务决算编报工作的组织领导，认真、及时做好财务决算报表的填写、分析和上报等工作，确保决算编报质量和工作进度</a:t>
            </a:r>
            <a:r>
              <a:rPr lang="zh-CN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4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 hangingPunct="0">
              <a:lnSpc>
                <a:spcPts val="4000"/>
              </a:lnSpc>
              <a:spcBef>
                <a:spcPts val="1800"/>
              </a:spcBef>
            </a:pPr>
            <a:r>
              <a:rPr lang="zh-CN" altLang="zh-CN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（二）</a:t>
            </a:r>
            <a:r>
              <a:rPr lang="zh-CN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各全国学会要做</a:t>
            </a:r>
            <a:r>
              <a:rPr lang="zh-CN" altLang="zh-CN" sz="24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实做细财务决算基础工作</a:t>
            </a:r>
            <a:r>
              <a:rPr lang="zh-CN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，在决算报表中全面、真实、准确反映单位财务收支及资产负债状况</a:t>
            </a:r>
            <a:r>
              <a:rPr lang="zh-CN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zh-CN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lvl="1" indent="0" algn="just">
              <a:lnSpc>
                <a:spcPts val="3400"/>
              </a:lnSpc>
              <a:spcBef>
                <a:spcPts val="1800"/>
              </a:spcBef>
              <a:spcAft>
                <a:spcPts val="600"/>
              </a:spcAft>
            </a:pP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5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6" grpId="0" animBg="1"/>
      <p:bldP spid="27" grpId="0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6754" y="1408218"/>
            <a:ext cx="14970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总体要求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406139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384077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年度财务决算工作安排</a:t>
            </a:r>
          </a:p>
        </p:txBody>
      </p:sp>
      <p:sp>
        <p:nvSpPr>
          <p:cNvPr id="8" name="矩形: 圆角 15"/>
          <p:cNvSpPr/>
          <p:nvPr/>
        </p:nvSpPr>
        <p:spPr>
          <a:xfrm>
            <a:off x="227140" y="2104157"/>
            <a:ext cx="9252000" cy="4896544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3519" y="2104157"/>
            <a:ext cx="9252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lnSpc>
                <a:spcPts val="4000"/>
              </a:lnSpc>
              <a:spcBef>
                <a:spcPts val="1800"/>
              </a:spcBef>
            </a:pP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三）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各全国学会要</a:t>
            </a:r>
            <a:r>
              <a:rPr lang="zh-CN" altLang="en-US" sz="24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高度重视财务决算数据分析工作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，结合本单位的实际，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认真撰写编报说明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并对财务数据进行相应分析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，不断提高财务决算信息利用效果，为领导决策提供有益参考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4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 hangingPunct="0">
              <a:lnSpc>
                <a:spcPts val="4000"/>
              </a:lnSpc>
              <a:spcBef>
                <a:spcPts val="600"/>
              </a:spcBef>
            </a:pP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（四）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2018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年度全国学会财务决算继续采用网络在线填报方式，网络系统登录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地址为</a:t>
            </a:r>
            <a:r>
              <a:rPr lang="en-US" altLang="zh-CN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http://www.nstf.org.cn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（系统入口：网页右侧“全国学会财务决算系统”）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4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 hangingPunct="0">
              <a:lnSpc>
                <a:spcPts val="4000"/>
              </a:lnSpc>
              <a:spcBef>
                <a:spcPts val="600"/>
              </a:spcBef>
            </a:pP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（五）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请各全国学会于</a:t>
            </a:r>
            <a:r>
              <a:rPr lang="en-US" altLang="zh-CN" sz="24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2019</a:t>
            </a:r>
            <a:r>
              <a:rPr lang="zh-CN" altLang="en-US" sz="24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r>
              <a:rPr lang="zh-CN" altLang="en-US" sz="24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r>
              <a:rPr lang="en-US" altLang="zh-CN" sz="24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30</a:t>
            </a:r>
            <a:r>
              <a:rPr lang="zh-CN" altLang="en-US" sz="24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日前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，在线完成决算报表数据、编报说明的填录和上报工作。请在电子数据在线审核通过后，再打印、寄送纸质决算报表。</a:t>
            </a:r>
          </a:p>
        </p:txBody>
      </p:sp>
    </p:spTree>
    <p:extLst>
      <p:ext uri="{BB962C8B-B14F-4D97-AF65-F5344CB8AC3E}">
        <p14:creationId xmlns:p14="http://schemas.microsoft.com/office/powerpoint/2010/main" val="40717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6" grpId="0" animBg="1"/>
      <p:bldP spid="27" grpId="0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6754" y="1601262"/>
            <a:ext cx="14970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注意事项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599183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577121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年度财务决算工作安排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7138" y="2435497"/>
            <a:ext cx="9275409" cy="4356000"/>
            <a:chOff x="227138" y="2435497"/>
            <a:chExt cx="9275409" cy="4356000"/>
          </a:xfrm>
        </p:grpSpPr>
        <p:grpSp>
          <p:nvGrpSpPr>
            <p:cNvPr id="6" name="组合 17"/>
            <p:cNvGrpSpPr/>
            <p:nvPr/>
          </p:nvGrpSpPr>
          <p:grpSpPr>
            <a:xfrm>
              <a:off x="227140" y="2435497"/>
              <a:ext cx="9252000" cy="4356000"/>
              <a:chOff x="5557190" y="1773063"/>
              <a:chExt cx="6074208" cy="5378163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5557190" y="1915403"/>
                <a:ext cx="6074206" cy="598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 eaLnBrk="1" hangingPunct="1">
                  <a:lnSpc>
                    <a:spcPct val="150000"/>
                  </a:lnSpc>
                  <a:buFont typeface="Wingdings" charset="2"/>
                  <a:buChar char="ü"/>
                  <a:defRPr/>
                </a:pPr>
                <a:endParaRPr lang="zh-CN" altLang="en-US" sz="1600" b="1" dirty="0">
                  <a:latin typeface="仿宋_GB2312"/>
                  <a:ea typeface="仿宋_GB2312"/>
                </a:endParaRPr>
              </a:p>
            </p:txBody>
          </p:sp>
          <p:sp>
            <p:nvSpPr>
              <p:cNvPr id="8" name="矩形: 圆角 15"/>
              <p:cNvSpPr/>
              <p:nvPr/>
            </p:nvSpPr>
            <p:spPr>
              <a:xfrm>
                <a:off x="5557190" y="1773063"/>
                <a:ext cx="6074208" cy="5378163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27138" y="2608213"/>
              <a:ext cx="9275409" cy="397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ts val="3000"/>
                </a:lnSpc>
                <a:spcAft>
                  <a:spcPts val="1800"/>
                </a:spcAft>
                <a:buFont typeface="Wingdings" panose="05000000000000000000" pitchFamily="2" charset="2"/>
                <a:buChar char="ü"/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决算数据</a:t>
              </a:r>
              <a:endParaRPr lang="en-US" altLang="zh-CN" sz="28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indent="457200" algn="just">
                <a:lnSpc>
                  <a:spcPts val="3000"/>
                </a:lnSpc>
                <a:spcAft>
                  <a:spcPts val="600"/>
                </a:spcAft>
              </a:pPr>
              <a:r>
                <a:rPr lang="zh-CN" altLang="en-US" sz="280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r>
                <a:rPr lang="zh-CN" altLang="en-US" sz="240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按照</a:t>
              </a:r>
              <a:r>
                <a:rPr lang="en-US" altLang="zh-CN" sz="240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《</a:t>
              </a:r>
              <a:r>
                <a:rPr lang="zh-CN" altLang="en-US" sz="240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民间非营利组织会计制度</a:t>
              </a:r>
              <a:r>
                <a:rPr lang="en-US" altLang="zh-CN" sz="240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》</a:t>
              </a:r>
              <a:r>
                <a:rPr lang="zh-CN" altLang="en-US" sz="240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进行会计核算。</a:t>
              </a:r>
              <a:endParaRPr lang="en-US" altLang="zh-CN" sz="2400" dirty="0" smtClean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indent="457200" algn="just">
                <a:lnSpc>
                  <a:spcPts val="3000"/>
                </a:lnSpc>
                <a:spcAft>
                  <a:spcPts val="600"/>
                </a:spcAft>
              </a:pPr>
              <a:endParaRPr lang="en-US" altLang="zh-CN" sz="2800" dirty="0" smtClean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marL="342900" indent="-342900" algn="just">
                <a:lnSpc>
                  <a:spcPts val="3000"/>
                </a:lnSpc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zh-CN" altLang="en-US" sz="2800" b="1" dirty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编报说明（占比</a:t>
              </a:r>
              <a:r>
                <a:rPr lang="en-US" altLang="zh-CN" sz="2800" b="1" dirty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40%</a:t>
              </a:r>
              <a:r>
                <a:rPr lang="zh-CN" altLang="en-US" sz="2800" b="1" dirty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）</a:t>
              </a:r>
            </a:p>
            <a:p>
              <a:pPr algn="just">
                <a:lnSpc>
                  <a:spcPts val="4500"/>
                </a:lnSpc>
              </a:pPr>
              <a:r>
                <a:rPr lang="en-US" altLang="zh-CN" sz="2400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    </a:t>
              </a:r>
              <a:r>
                <a:rPr lang="zh-CN" altLang="en-US" sz="240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各单位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务必</a:t>
              </a:r>
              <a:r>
                <a:rPr lang="zh-CN" altLang="en-US" sz="240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按照编报说明书模板撰写相关内容，并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对本单位财务数据进行分析说明</a:t>
              </a:r>
              <a:r>
                <a:rPr lang="zh-CN" altLang="en-US" sz="240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。尤其是数据变动范围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超过</a:t>
              </a:r>
              <a:r>
                <a:rPr lang="en-US" altLang="zh-CN" sz="24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20%</a:t>
              </a:r>
              <a:r>
                <a:rPr lang="zh-CN" altLang="en-US" sz="240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的必须进行分析说明。</a:t>
              </a:r>
              <a:endPara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3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6754" y="1336210"/>
            <a:ext cx="14970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注意事项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334131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312069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年度财务决算工作安排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7138" y="2006590"/>
            <a:ext cx="9275409" cy="5930215"/>
            <a:chOff x="227138" y="2212653"/>
            <a:chExt cx="9275409" cy="5930215"/>
          </a:xfrm>
        </p:grpSpPr>
        <p:grpSp>
          <p:nvGrpSpPr>
            <p:cNvPr id="6" name="组合 17"/>
            <p:cNvGrpSpPr/>
            <p:nvPr/>
          </p:nvGrpSpPr>
          <p:grpSpPr>
            <a:xfrm>
              <a:off x="227140" y="2212653"/>
              <a:ext cx="9252000" cy="4896544"/>
              <a:chOff x="5557190" y="1497928"/>
              <a:chExt cx="6074208" cy="604554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5557190" y="1915403"/>
                <a:ext cx="6074206" cy="598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 eaLnBrk="1" hangingPunct="1">
                  <a:lnSpc>
                    <a:spcPct val="150000"/>
                  </a:lnSpc>
                  <a:buFont typeface="Wingdings" charset="2"/>
                  <a:buChar char="ü"/>
                  <a:defRPr/>
                </a:pPr>
                <a:endParaRPr lang="zh-CN" altLang="en-US" sz="1600" b="1" dirty="0">
                  <a:latin typeface="仿宋_GB2312"/>
                  <a:ea typeface="仿宋_GB2312"/>
                </a:endParaRPr>
              </a:p>
            </p:txBody>
          </p:sp>
          <p:sp>
            <p:nvSpPr>
              <p:cNvPr id="8" name="矩形: 圆角 15"/>
              <p:cNvSpPr/>
              <p:nvPr/>
            </p:nvSpPr>
            <p:spPr>
              <a:xfrm>
                <a:off x="5557190" y="1497928"/>
                <a:ext cx="6074208" cy="6045549"/>
              </a:xfrm>
              <a:prstGeom prst="roundRect">
                <a:avLst>
                  <a:gd name="adj" fmla="val 0"/>
                </a:avLst>
              </a:pr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27138" y="2356669"/>
              <a:ext cx="9275409" cy="578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ts val="3000"/>
                </a:lnSpc>
                <a:spcAft>
                  <a:spcPts val="1800"/>
                </a:spcAft>
                <a:buFont typeface="Wingdings" panose="05000000000000000000" pitchFamily="2" charset="2"/>
                <a:buChar char="ü"/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部分指标解释</a:t>
              </a:r>
              <a:endParaRPr lang="en-US" altLang="zh-CN" sz="28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marL="985837" lvl="2" indent="-342900" algn="just">
                <a:lnSpc>
                  <a:spcPts val="30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2400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编制</a:t>
              </a:r>
              <a:r>
                <a:rPr lang="zh-CN" altLang="en-US" sz="2400" dirty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日期</a:t>
              </a:r>
              <a:endParaRPr lang="en-US" altLang="zh-CN" sz="24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lvl="1" indent="0" algn="just">
                <a:lnSpc>
                  <a:spcPts val="3000"/>
                </a:lnSpc>
                <a:spcAft>
                  <a:spcPts val="600"/>
                </a:spcAft>
              </a:pPr>
              <a:r>
                <a:rPr lang="zh-CN" altLang="en-US" sz="2000" b="1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封面编制日期，填写编报决算的日期。</a:t>
              </a:r>
              <a:endPara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pPr marL="985837" lvl="2" indent="-342900" algn="just">
                <a:lnSpc>
                  <a:spcPts val="30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2400" dirty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实有人数</a:t>
              </a:r>
              <a:endParaRPr lang="en-US" altLang="zh-CN" sz="24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lvl="1" indent="0" algn="just">
                <a:lnSpc>
                  <a:spcPts val="3000"/>
                </a:lnSpc>
                <a:spcAft>
                  <a:spcPts val="600"/>
                </a:spcAft>
              </a:pPr>
              <a:r>
                <a:rPr lang="zh-CN" altLang="en-US" sz="2000" b="1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实有人数，必须填。</a:t>
              </a:r>
              <a:r>
                <a:rPr lang="zh-CN" altLang="en-US" sz="2000" b="1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无专职</a:t>
              </a:r>
              <a:r>
                <a:rPr lang="zh-CN" altLang="en-US" sz="2000" b="1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人员的</a:t>
              </a:r>
              <a:r>
                <a:rPr lang="zh-CN" altLang="en-US" sz="2000" b="1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按照实际为</a:t>
              </a:r>
              <a:r>
                <a:rPr lang="zh-CN" altLang="en-US" sz="2000" b="1" dirty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学会</a:t>
              </a:r>
              <a:r>
                <a:rPr lang="zh-CN" altLang="en-US" sz="2000" b="1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工作的人员数量填写。</a:t>
              </a:r>
              <a:endPara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pPr marL="985837" lvl="2" indent="-342900" algn="just">
                <a:lnSpc>
                  <a:spcPts val="30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2400" dirty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其中：科协委托服务收入</a:t>
              </a:r>
              <a:endParaRPr lang="en-US" altLang="zh-CN" sz="24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lvl="1" indent="0" algn="just">
                <a:lnSpc>
                  <a:spcPts val="3000"/>
                </a:lnSpc>
                <a:spcAft>
                  <a:spcPts val="600"/>
                </a:spcAft>
              </a:pPr>
              <a:r>
                <a:rPr lang="zh-CN" altLang="en-US" sz="2000" b="1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指中国科协机关及事业单位向学会</a:t>
              </a:r>
              <a:r>
                <a:rPr lang="zh-CN" altLang="en-US" sz="2000" b="1" dirty="0" smtClean="0">
                  <a:solidFill>
                    <a:srgbClr val="C00000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购买服务</a:t>
              </a:r>
              <a:r>
                <a:rPr lang="zh-CN" altLang="en-US" sz="2000" b="1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产生的经费。</a:t>
              </a:r>
              <a:endPara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pPr marL="985837" lvl="2" indent="-342900" algn="just">
                <a:lnSpc>
                  <a:spcPts val="30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2400" dirty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其中：科协补助收入</a:t>
              </a:r>
              <a:endParaRPr lang="en-US" altLang="zh-CN" sz="24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lvl="1" indent="0" algn="just">
                <a:lnSpc>
                  <a:spcPts val="3000"/>
                </a:lnSpc>
                <a:spcAft>
                  <a:spcPts val="600"/>
                </a:spcAft>
              </a:pPr>
              <a:r>
                <a:rPr lang="zh-CN" altLang="en-US" sz="2000" b="1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指学会开展某项工作因经费不足，向中国科协机关及事业单位</a:t>
              </a:r>
              <a:r>
                <a:rPr lang="zh-CN" altLang="en-US" sz="2000" b="1" dirty="0" smtClean="0">
                  <a:solidFill>
                    <a:srgbClr val="C00000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特别申请</a:t>
              </a:r>
              <a:r>
                <a:rPr lang="zh-CN" altLang="en-US" sz="2000" b="1" dirty="0" smtClean="0">
                  <a:latin typeface="仿宋_GB2312" panose="02010609030101010101" pitchFamily="49" charset="-122"/>
                  <a:ea typeface="仿宋_GB2312" panose="02010609030101010101" pitchFamily="49" charset="-122"/>
                </a:rPr>
                <a:t>的补助经费。</a:t>
              </a:r>
              <a:endPara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pPr lvl="1" indent="0" algn="just">
                <a:lnSpc>
                  <a:spcPts val="3000"/>
                </a:lnSpc>
                <a:spcAft>
                  <a:spcPts val="1800"/>
                </a:spcAft>
              </a:pPr>
              <a:endPara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  <a:p>
              <a:pPr indent="457200" algn="just">
                <a:lnSpc>
                  <a:spcPts val="3000"/>
                </a:lnSpc>
                <a:spcAft>
                  <a:spcPts val="600"/>
                </a:spcAft>
              </a:pPr>
              <a:r>
                <a:rPr lang="zh-CN" altLang="en-US" sz="2800" dirty="0" smtClean="0"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endPara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1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6754" y="1601262"/>
            <a:ext cx="14970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相关安排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599183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577121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年度财务决算工作安排</a:t>
            </a:r>
          </a:p>
        </p:txBody>
      </p:sp>
      <p:sp>
        <p:nvSpPr>
          <p:cNvPr id="7" name="矩形: 圆角 15"/>
          <p:cNvSpPr/>
          <p:nvPr/>
        </p:nvSpPr>
        <p:spPr>
          <a:xfrm>
            <a:off x="227140" y="2320181"/>
            <a:ext cx="9252000" cy="4356000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0551" y="2464197"/>
            <a:ext cx="925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ts val="3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组织工作调研</a:t>
            </a:r>
          </a:p>
          <a:p>
            <a:pPr marL="0" lvl="1" indent="342900" algn="just">
              <a:lnSpc>
                <a:spcPts val="3000"/>
              </a:lnSpc>
              <a:spcAft>
                <a:spcPts val="600"/>
              </a:spcAft>
            </a:pPr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拟定于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2018</a:t>
            </a:r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年年底，到个别单位进行调研。</a:t>
            </a:r>
          </a:p>
          <a:p>
            <a:pPr marL="342900" indent="-342900" algn="just">
              <a:lnSpc>
                <a:spcPts val="3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组织决算座谈会</a:t>
            </a:r>
          </a:p>
          <a:p>
            <a:pPr marL="0" lvl="1" indent="342900" algn="just">
              <a:lnSpc>
                <a:spcPts val="3000"/>
              </a:lnSpc>
              <a:spcAft>
                <a:spcPts val="600"/>
              </a:spcAft>
            </a:pPr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拟定于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2018</a:t>
            </a:r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年度决算工作开展前后，组织一次软件操作</a:t>
            </a:r>
            <a:r>
              <a:rPr lang="zh-CN" altLang="en-US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座谈会。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lvl="1" indent="-342900" algn="just">
              <a:lnSpc>
                <a:spcPts val="3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决算文件资料</a:t>
            </a:r>
          </a:p>
          <a:p>
            <a:pPr marL="0" lvl="1" indent="342900" algn="just">
              <a:lnSpc>
                <a:spcPts val="3000"/>
              </a:lnSpc>
              <a:spcAft>
                <a:spcPts val="600"/>
              </a:spcAft>
            </a:pPr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决算报表表样、决算报表指标解释、决算报表指标数据关系（供数据审核使用）、决算报表和软件操作培训视频，都将公布在决算填报系统首页下载中心。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43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6" grpId="0" animBg="1"/>
      <p:bldP spid="7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6754" y="1601262"/>
            <a:ext cx="14970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相关安排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599183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577121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2018</a:t>
            </a: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年度财务决算工作安排</a:t>
            </a:r>
          </a:p>
        </p:txBody>
      </p:sp>
      <p:sp>
        <p:nvSpPr>
          <p:cNvPr id="7" name="矩形: 圆角 15"/>
          <p:cNvSpPr/>
          <p:nvPr/>
        </p:nvSpPr>
        <p:spPr>
          <a:xfrm>
            <a:off x="227140" y="2320181"/>
            <a:ext cx="9252000" cy="4356000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0551" y="2403217"/>
            <a:ext cx="925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algn="just">
              <a:lnSpc>
                <a:spcPts val="3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决算系统填报</a:t>
            </a:r>
            <a:endParaRPr lang="en-US" altLang="zh-CN" sz="2400" b="1" dirty="0" smtClean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1" algn="just" hangingPunct="0">
              <a:lnSpc>
                <a:spcPts val="3000"/>
              </a:lnSpc>
              <a:spcAft>
                <a:spcPts val="600"/>
              </a:spcAft>
            </a:pPr>
            <a:r>
              <a:rPr lang="zh-CN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技术支持（系统使用）电话：（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010</a:t>
            </a:r>
            <a:r>
              <a:rPr lang="zh-CN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84263636</a:t>
            </a:r>
            <a:r>
              <a:rPr lang="zh-CN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转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；</a:t>
            </a:r>
          </a:p>
          <a:p>
            <a:pPr lvl="1" algn="just" hangingPunct="0">
              <a:lnSpc>
                <a:spcPts val="3000"/>
              </a:lnSpc>
              <a:spcAft>
                <a:spcPts val="600"/>
              </a:spcAft>
            </a:pPr>
            <a:r>
              <a:rPr lang="zh-CN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业务咨询（报表填写）电话：（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010</a:t>
            </a:r>
            <a:r>
              <a:rPr lang="zh-CN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84263636</a:t>
            </a:r>
            <a:r>
              <a:rPr lang="zh-CN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转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；</a:t>
            </a:r>
          </a:p>
          <a:p>
            <a:pPr marL="0" lvl="1" indent="468000" algn="just" hangingPunct="0">
              <a:lnSpc>
                <a:spcPts val="3000"/>
              </a:lnSpc>
              <a:spcAft>
                <a:spcPts val="600"/>
              </a:spcAft>
            </a:pPr>
            <a:r>
              <a:rPr lang="zh-CN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系统填报咨询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QQ</a:t>
            </a:r>
            <a:r>
              <a:rPr lang="zh-CN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群：</a:t>
            </a:r>
            <a:r>
              <a:rPr lang="en-US" altLang="zh-CN" sz="20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557823145</a:t>
            </a:r>
            <a:r>
              <a:rPr lang="zh-CN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（申请加入时请提供单位名称和姓名。决算工作的提示信息、共性问题将在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QQ</a:t>
            </a:r>
            <a:r>
              <a:rPr lang="zh-CN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群中及时公布和解答）</a:t>
            </a:r>
            <a:r>
              <a:rPr lang="zh-CN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0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 algn="just">
              <a:lnSpc>
                <a:spcPts val="3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决算纸件报送</a:t>
            </a:r>
            <a:endParaRPr lang="en-US" altLang="zh-CN" sz="24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1" algn="just">
              <a:lnSpc>
                <a:spcPts val="3000"/>
              </a:lnSpc>
              <a:spcAft>
                <a:spcPts val="600"/>
              </a:spcAft>
            </a:pPr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地址：北京市朝阳区青年沟东路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5</a:t>
            </a:r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号天地大厦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209</a:t>
            </a:r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室，邮编</a:t>
            </a:r>
            <a:r>
              <a:rPr lang="en-US" altLang="zh-CN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100013</a:t>
            </a:r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。</a:t>
            </a:r>
            <a:endParaRPr lang="en-US" altLang="zh-CN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1" algn="just">
              <a:lnSpc>
                <a:spcPts val="3000"/>
              </a:lnSpc>
              <a:spcAft>
                <a:spcPts val="600"/>
              </a:spcAft>
            </a:pPr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收件人：决算小组</a:t>
            </a:r>
            <a:endParaRPr lang="en-US" altLang="zh-CN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1" algn="just">
              <a:lnSpc>
                <a:spcPts val="3000"/>
              </a:lnSpc>
              <a:spcAft>
                <a:spcPts val="600"/>
              </a:spcAft>
            </a:pPr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收件电话：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010-84263636-1</a:t>
            </a:r>
            <a:endParaRPr lang="en-US" altLang="zh-CN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50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/>
          </p:cNvSpPr>
          <p:nvPr/>
        </p:nvSpPr>
        <p:spPr bwMode="auto">
          <a:xfrm>
            <a:off x="265" y="6128288"/>
            <a:ext cx="9643533" cy="982734"/>
          </a:xfrm>
          <a:custGeom>
            <a:avLst/>
            <a:gdLst>
              <a:gd name="T0" fmla="*/ 5699 w 5699"/>
              <a:gd name="T1" fmla="*/ 0 h 581"/>
              <a:gd name="T2" fmla="*/ 5699 w 5699"/>
              <a:gd name="T3" fmla="*/ 141 h 581"/>
              <a:gd name="T4" fmla="*/ 5473 w 5699"/>
              <a:gd name="T5" fmla="*/ 202 h 581"/>
              <a:gd name="T6" fmla="*/ 5238 w 5699"/>
              <a:gd name="T7" fmla="*/ 258 h 581"/>
              <a:gd name="T8" fmla="*/ 4996 w 5699"/>
              <a:gd name="T9" fmla="*/ 310 h 581"/>
              <a:gd name="T10" fmla="*/ 4745 w 5699"/>
              <a:gd name="T11" fmla="*/ 357 h 581"/>
              <a:gd name="T12" fmla="*/ 4485 w 5699"/>
              <a:gd name="T13" fmla="*/ 399 h 581"/>
              <a:gd name="T14" fmla="*/ 4217 w 5699"/>
              <a:gd name="T15" fmla="*/ 437 h 581"/>
              <a:gd name="T16" fmla="*/ 3942 w 5699"/>
              <a:gd name="T17" fmla="*/ 470 h 581"/>
              <a:gd name="T18" fmla="*/ 3658 w 5699"/>
              <a:gd name="T19" fmla="*/ 500 h 581"/>
              <a:gd name="T20" fmla="*/ 3368 w 5699"/>
              <a:gd name="T21" fmla="*/ 524 h 581"/>
              <a:gd name="T22" fmla="*/ 3068 w 5699"/>
              <a:gd name="T23" fmla="*/ 545 h 581"/>
              <a:gd name="T24" fmla="*/ 2760 w 5699"/>
              <a:gd name="T25" fmla="*/ 561 h 581"/>
              <a:gd name="T26" fmla="*/ 2443 w 5699"/>
              <a:gd name="T27" fmla="*/ 571 h 581"/>
              <a:gd name="T28" fmla="*/ 2119 w 5699"/>
              <a:gd name="T29" fmla="*/ 578 h 581"/>
              <a:gd name="T30" fmla="*/ 1787 w 5699"/>
              <a:gd name="T31" fmla="*/ 581 h 581"/>
              <a:gd name="T32" fmla="*/ 1445 w 5699"/>
              <a:gd name="T33" fmla="*/ 580 h 581"/>
              <a:gd name="T34" fmla="*/ 1095 w 5699"/>
              <a:gd name="T35" fmla="*/ 573 h 581"/>
              <a:gd name="T36" fmla="*/ 738 w 5699"/>
              <a:gd name="T37" fmla="*/ 561 h 581"/>
              <a:gd name="T38" fmla="*/ 375 w 5699"/>
              <a:gd name="T39" fmla="*/ 547 h 581"/>
              <a:gd name="T40" fmla="*/ 0 w 5699"/>
              <a:gd name="T41" fmla="*/ 526 h 581"/>
              <a:gd name="T42" fmla="*/ 0 w 5699"/>
              <a:gd name="T43" fmla="*/ 503 h 581"/>
              <a:gd name="T44" fmla="*/ 394 w 5699"/>
              <a:gd name="T45" fmla="*/ 515 h 581"/>
              <a:gd name="T46" fmla="*/ 779 w 5699"/>
              <a:gd name="T47" fmla="*/ 524 h 581"/>
              <a:gd name="T48" fmla="*/ 1155 w 5699"/>
              <a:gd name="T49" fmla="*/ 527 h 581"/>
              <a:gd name="T50" fmla="*/ 1522 w 5699"/>
              <a:gd name="T51" fmla="*/ 526 h 581"/>
              <a:gd name="T52" fmla="*/ 1879 w 5699"/>
              <a:gd name="T53" fmla="*/ 519 h 581"/>
              <a:gd name="T54" fmla="*/ 2227 w 5699"/>
              <a:gd name="T55" fmla="*/ 507 h 581"/>
              <a:gd name="T56" fmla="*/ 2567 w 5699"/>
              <a:gd name="T57" fmla="*/ 491 h 581"/>
              <a:gd name="T58" fmla="*/ 2898 w 5699"/>
              <a:gd name="T59" fmla="*/ 470 h 581"/>
              <a:gd name="T60" fmla="*/ 3218 w 5699"/>
              <a:gd name="T61" fmla="*/ 446 h 581"/>
              <a:gd name="T62" fmla="*/ 3530 w 5699"/>
              <a:gd name="T63" fmla="*/ 414 h 581"/>
              <a:gd name="T64" fmla="*/ 3832 w 5699"/>
              <a:gd name="T65" fmla="*/ 380 h 581"/>
              <a:gd name="T66" fmla="*/ 4127 w 5699"/>
              <a:gd name="T67" fmla="*/ 339 h 581"/>
              <a:gd name="T68" fmla="*/ 4412 w 5699"/>
              <a:gd name="T69" fmla="*/ 294 h 581"/>
              <a:gd name="T70" fmla="*/ 4687 w 5699"/>
              <a:gd name="T71" fmla="*/ 245 h 581"/>
              <a:gd name="T72" fmla="*/ 4954 w 5699"/>
              <a:gd name="T73" fmla="*/ 192 h 581"/>
              <a:gd name="T74" fmla="*/ 5211 w 5699"/>
              <a:gd name="T75" fmla="*/ 132 h 581"/>
              <a:gd name="T76" fmla="*/ 5459 w 5699"/>
              <a:gd name="T77" fmla="*/ 68 h 581"/>
              <a:gd name="T78" fmla="*/ 5699 w 5699"/>
              <a:gd name="T79" fmla="*/ 0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99" h="581">
                <a:moveTo>
                  <a:pt x="5699" y="0"/>
                </a:moveTo>
                <a:lnTo>
                  <a:pt x="5699" y="141"/>
                </a:lnTo>
                <a:lnTo>
                  <a:pt x="5473" y="202"/>
                </a:lnTo>
                <a:lnTo>
                  <a:pt x="5238" y="258"/>
                </a:lnTo>
                <a:lnTo>
                  <a:pt x="4996" y="310"/>
                </a:lnTo>
                <a:lnTo>
                  <a:pt x="4745" y="357"/>
                </a:lnTo>
                <a:lnTo>
                  <a:pt x="4485" y="399"/>
                </a:lnTo>
                <a:lnTo>
                  <a:pt x="4217" y="437"/>
                </a:lnTo>
                <a:lnTo>
                  <a:pt x="3942" y="470"/>
                </a:lnTo>
                <a:lnTo>
                  <a:pt x="3658" y="500"/>
                </a:lnTo>
                <a:lnTo>
                  <a:pt x="3368" y="524"/>
                </a:lnTo>
                <a:lnTo>
                  <a:pt x="3068" y="545"/>
                </a:lnTo>
                <a:lnTo>
                  <a:pt x="2760" y="561"/>
                </a:lnTo>
                <a:lnTo>
                  <a:pt x="2443" y="571"/>
                </a:lnTo>
                <a:lnTo>
                  <a:pt x="2119" y="578"/>
                </a:lnTo>
                <a:lnTo>
                  <a:pt x="1787" y="581"/>
                </a:lnTo>
                <a:lnTo>
                  <a:pt x="1445" y="580"/>
                </a:lnTo>
                <a:lnTo>
                  <a:pt x="1095" y="573"/>
                </a:lnTo>
                <a:lnTo>
                  <a:pt x="738" y="561"/>
                </a:lnTo>
                <a:lnTo>
                  <a:pt x="375" y="547"/>
                </a:lnTo>
                <a:lnTo>
                  <a:pt x="0" y="526"/>
                </a:lnTo>
                <a:lnTo>
                  <a:pt x="0" y="503"/>
                </a:lnTo>
                <a:lnTo>
                  <a:pt x="394" y="515"/>
                </a:lnTo>
                <a:lnTo>
                  <a:pt x="779" y="524"/>
                </a:lnTo>
                <a:lnTo>
                  <a:pt x="1155" y="527"/>
                </a:lnTo>
                <a:lnTo>
                  <a:pt x="1522" y="526"/>
                </a:lnTo>
                <a:lnTo>
                  <a:pt x="1879" y="519"/>
                </a:lnTo>
                <a:lnTo>
                  <a:pt x="2227" y="507"/>
                </a:lnTo>
                <a:lnTo>
                  <a:pt x="2567" y="491"/>
                </a:lnTo>
                <a:lnTo>
                  <a:pt x="2898" y="470"/>
                </a:lnTo>
                <a:lnTo>
                  <a:pt x="3218" y="446"/>
                </a:lnTo>
                <a:lnTo>
                  <a:pt x="3530" y="414"/>
                </a:lnTo>
                <a:lnTo>
                  <a:pt x="3832" y="380"/>
                </a:lnTo>
                <a:lnTo>
                  <a:pt x="4127" y="339"/>
                </a:lnTo>
                <a:lnTo>
                  <a:pt x="4412" y="294"/>
                </a:lnTo>
                <a:lnTo>
                  <a:pt x="4687" y="245"/>
                </a:lnTo>
                <a:lnTo>
                  <a:pt x="4954" y="192"/>
                </a:lnTo>
                <a:lnTo>
                  <a:pt x="5211" y="132"/>
                </a:lnTo>
                <a:lnTo>
                  <a:pt x="5459" y="68"/>
                </a:lnTo>
                <a:lnTo>
                  <a:pt x="569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265" y="6429368"/>
            <a:ext cx="9643533" cy="823738"/>
          </a:xfrm>
          <a:custGeom>
            <a:avLst/>
            <a:gdLst>
              <a:gd name="T0" fmla="*/ 5699 w 5699"/>
              <a:gd name="T1" fmla="*/ 0 h 487"/>
              <a:gd name="T2" fmla="*/ 5699 w 5699"/>
              <a:gd name="T3" fmla="*/ 487 h 487"/>
              <a:gd name="T4" fmla="*/ 0 w 5699"/>
              <a:gd name="T5" fmla="*/ 487 h 487"/>
              <a:gd name="T6" fmla="*/ 0 w 5699"/>
              <a:gd name="T7" fmla="*/ 360 h 487"/>
              <a:gd name="T8" fmla="*/ 375 w 5699"/>
              <a:gd name="T9" fmla="*/ 381 h 487"/>
              <a:gd name="T10" fmla="*/ 738 w 5699"/>
              <a:gd name="T11" fmla="*/ 398 h 487"/>
              <a:gd name="T12" fmla="*/ 1095 w 5699"/>
              <a:gd name="T13" fmla="*/ 410 h 487"/>
              <a:gd name="T14" fmla="*/ 1445 w 5699"/>
              <a:gd name="T15" fmla="*/ 419 h 487"/>
              <a:gd name="T16" fmla="*/ 1787 w 5699"/>
              <a:gd name="T17" fmla="*/ 423 h 487"/>
              <a:gd name="T18" fmla="*/ 2119 w 5699"/>
              <a:gd name="T19" fmla="*/ 421 h 487"/>
              <a:gd name="T20" fmla="*/ 2443 w 5699"/>
              <a:gd name="T21" fmla="*/ 416 h 487"/>
              <a:gd name="T22" fmla="*/ 2760 w 5699"/>
              <a:gd name="T23" fmla="*/ 405 h 487"/>
              <a:gd name="T24" fmla="*/ 3068 w 5699"/>
              <a:gd name="T25" fmla="*/ 391 h 487"/>
              <a:gd name="T26" fmla="*/ 3368 w 5699"/>
              <a:gd name="T27" fmla="*/ 372 h 487"/>
              <a:gd name="T28" fmla="*/ 3658 w 5699"/>
              <a:gd name="T29" fmla="*/ 348 h 487"/>
              <a:gd name="T30" fmla="*/ 3942 w 5699"/>
              <a:gd name="T31" fmla="*/ 320 h 487"/>
              <a:gd name="T32" fmla="*/ 4217 w 5699"/>
              <a:gd name="T33" fmla="*/ 289 h 487"/>
              <a:gd name="T34" fmla="*/ 4485 w 5699"/>
              <a:gd name="T35" fmla="*/ 250 h 487"/>
              <a:gd name="T36" fmla="*/ 4745 w 5699"/>
              <a:gd name="T37" fmla="*/ 210 h 487"/>
              <a:gd name="T38" fmla="*/ 4996 w 5699"/>
              <a:gd name="T39" fmla="*/ 163 h 487"/>
              <a:gd name="T40" fmla="*/ 5238 w 5699"/>
              <a:gd name="T41" fmla="*/ 113 h 487"/>
              <a:gd name="T42" fmla="*/ 5473 w 5699"/>
              <a:gd name="T43" fmla="*/ 59 h 487"/>
              <a:gd name="T44" fmla="*/ 5699 w 5699"/>
              <a:gd name="T45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99" h="487">
                <a:moveTo>
                  <a:pt x="5699" y="0"/>
                </a:moveTo>
                <a:lnTo>
                  <a:pt x="5699" y="487"/>
                </a:lnTo>
                <a:lnTo>
                  <a:pt x="0" y="487"/>
                </a:lnTo>
                <a:lnTo>
                  <a:pt x="0" y="360"/>
                </a:lnTo>
                <a:lnTo>
                  <a:pt x="375" y="381"/>
                </a:lnTo>
                <a:lnTo>
                  <a:pt x="738" y="398"/>
                </a:lnTo>
                <a:lnTo>
                  <a:pt x="1095" y="410"/>
                </a:lnTo>
                <a:lnTo>
                  <a:pt x="1445" y="419"/>
                </a:lnTo>
                <a:lnTo>
                  <a:pt x="1787" y="423"/>
                </a:lnTo>
                <a:lnTo>
                  <a:pt x="2119" y="421"/>
                </a:lnTo>
                <a:lnTo>
                  <a:pt x="2443" y="416"/>
                </a:lnTo>
                <a:lnTo>
                  <a:pt x="2760" y="405"/>
                </a:lnTo>
                <a:lnTo>
                  <a:pt x="3068" y="391"/>
                </a:lnTo>
                <a:lnTo>
                  <a:pt x="3368" y="372"/>
                </a:lnTo>
                <a:lnTo>
                  <a:pt x="3658" y="348"/>
                </a:lnTo>
                <a:lnTo>
                  <a:pt x="3942" y="320"/>
                </a:lnTo>
                <a:lnTo>
                  <a:pt x="4217" y="289"/>
                </a:lnTo>
                <a:lnTo>
                  <a:pt x="4485" y="250"/>
                </a:lnTo>
                <a:lnTo>
                  <a:pt x="4745" y="210"/>
                </a:lnTo>
                <a:lnTo>
                  <a:pt x="4996" y="163"/>
                </a:lnTo>
                <a:lnTo>
                  <a:pt x="5238" y="113"/>
                </a:lnTo>
                <a:lnTo>
                  <a:pt x="5473" y="59"/>
                </a:lnTo>
                <a:lnTo>
                  <a:pt x="56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265" y="0"/>
            <a:ext cx="9643533" cy="2026360"/>
          </a:xfrm>
          <a:custGeom>
            <a:avLst/>
            <a:gdLst>
              <a:gd name="T0" fmla="*/ 0 w 5699"/>
              <a:gd name="T1" fmla="*/ 0 h 1198"/>
              <a:gd name="T2" fmla="*/ 5699 w 5699"/>
              <a:gd name="T3" fmla="*/ 0 h 1198"/>
              <a:gd name="T4" fmla="*/ 5699 w 5699"/>
              <a:gd name="T5" fmla="*/ 410 h 1198"/>
              <a:gd name="T6" fmla="*/ 5344 w 5699"/>
              <a:gd name="T7" fmla="*/ 399 h 1198"/>
              <a:gd name="T8" fmla="*/ 4995 w 5699"/>
              <a:gd name="T9" fmla="*/ 394 h 1198"/>
              <a:gd name="T10" fmla="*/ 4656 w 5699"/>
              <a:gd name="T11" fmla="*/ 394 h 1198"/>
              <a:gd name="T12" fmla="*/ 4323 w 5699"/>
              <a:gd name="T13" fmla="*/ 399 h 1198"/>
              <a:gd name="T14" fmla="*/ 3998 w 5699"/>
              <a:gd name="T15" fmla="*/ 410 h 1198"/>
              <a:gd name="T16" fmla="*/ 3679 w 5699"/>
              <a:gd name="T17" fmla="*/ 425 h 1198"/>
              <a:gd name="T18" fmla="*/ 3367 w 5699"/>
              <a:gd name="T19" fmla="*/ 446 h 1198"/>
              <a:gd name="T20" fmla="*/ 3064 w 5699"/>
              <a:gd name="T21" fmla="*/ 474 h 1198"/>
              <a:gd name="T22" fmla="*/ 2768 w 5699"/>
              <a:gd name="T23" fmla="*/ 505 h 1198"/>
              <a:gd name="T24" fmla="*/ 2481 w 5699"/>
              <a:gd name="T25" fmla="*/ 542 h 1198"/>
              <a:gd name="T26" fmla="*/ 2199 w 5699"/>
              <a:gd name="T27" fmla="*/ 584 h 1198"/>
              <a:gd name="T28" fmla="*/ 1926 w 5699"/>
              <a:gd name="T29" fmla="*/ 631 h 1198"/>
              <a:gd name="T30" fmla="*/ 1659 w 5699"/>
              <a:gd name="T31" fmla="*/ 683 h 1198"/>
              <a:gd name="T32" fmla="*/ 1400 w 5699"/>
              <a:gd name="T33" fmla="*/ 742 h 1198"/>
              <a:gd name="T34" fmla="*/ 1147 w 5699"/>
              <a:gd name="T35" fmla="*/ 805 h 1198"/>
              <a:gd name="T36" fmla="*/ 904 w 5699"/>
              <a:gd name="T37" fmla="*/ 873 h 1198"/>
              <a:gd name="T38" fmla="*/ 667 w 5699"/>
              <a:gd name="T39" fmla="*/ 946 h 1198"/>
              <a:gd name="T40" fmla="*/ 437 w 5699"/>
              <a:gd name="T41" fmla="*/ 1024 h 1198"/>
              <a:gd name="T42" fmla="*/ 214 w 5699"/>
              <a:gd name="T43" fmla="*/ 1109 h 1198"/>
              <a:gd name="T44" fmla="*/ 0 w 5699"/>
              <a:gd name="T45" fmla="*/ 1198 h 1198"/>
              <a:gd name="T46" fmla="*/ 0 w 5699"/>
              <a:gd name="T47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99" h="1198">
                <a:moveTo>
                  <a:pt x="0" y="0"/>
                </a:moveTo>
                <a:lnTo>
                  <a:pt x="5699" y="0"/>
                </a:lnTo>
                <a:lnTo>
                  <a:pt x="5699" y="410"/>
                </a:lnTo>
                <a:lnTo>
                  <a:pt x="5344" y="399"/>
                </a:lnTo>
                <a:lnTo>
                  <a:pt x="4995" y="394"/>
                </a:lnTo>
                <a:lnTo>
                  <a:pt x="4656" y="394"/>
                </a:lnTo>
                <a:lnTo>
                  <a:pt x="4323" y="399"/>
                </a:lnTo>
                <a:lnTo>
                  <a:pt x="3998" y="410"/>
                </a:lnTo>
                <a:lnTo>
                  <a:pt x="3679" y="425"/>
                </a:lnTo>
                <a:lnTo>
                  <a:pt x="3367" y="446"/>
                </a:lnTo>
                <a:lnTo>
                  <a:pt x="3064" y="474"/>
                </a:lnTo>
                <a:lnTo>
                  <a:pt x="2768" y="505"/>
                </a:lnTo>
                <a:lnTo>
                  <a:pt x="2481" y="542"/>
                </a:lnTo>
                <a:lnTo>
                  <a:pt x="2199" y="584"/>
                </a:lnTo>
                <a:lnTo>
                  <a:pt x="1926" y="631"/>
                </a:lnTo>
                <a:lnTo>
                  <a:pt x="1659" y="683"/>
                </a:lnTo>
                <a:lnTo>
                  <a:pt x="1400" y="742"/>
                </a:lnTo>
                <a:lnTo>
                  <a:pt x="1147" y="805"/>
                </a:lnTo>
                <a:lnTo>
                  <a:pt x="904" y="873"/>
                </a:lnTo>
                <a:lnTo>
                  <a:pt x="667" y="946"/>
                </a:lnTo>
                <a:lnTo>
                  <a:pt x="437" y="1024"/>
                </a:lnTo>
                <a:lnTo>
                  <a:pt x="214" y="1109"/>
                </a:lnTo>
                <a:lnTo>
                  <a:pt x="0" y="1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265" y="701952"/>
            <a:ext cx="9643533" cy="1740505"/>
          </a:xfrm>
          <a:custGeom>
            <a:avLst/>
            <a:gdLst>
              <a:gd name="T0" fmla="*/ 4995 w 5699"/>
              <a:gd name="T1" fmla="*/ 0 h 1029"/>
              <a:gd name="T2" fmla="*/ 5344 w 5699"/>
              <a:gd name="T3" fmla="*/ 3 h 1029"/>
              <a:gd name="T4" fmla="*/ 5699 w 5699"/>
              <a:gd name="T5" fmla="*/ 12 h 1029"/>
              <a:gd name="T6" fmla="*/ 5699 w 5699"/>
              <a:gd name="T7" fmla="*/ 43 h 1029"/>
              <a:gd name="T8" fmla="*/ 5324 w 5699"/>
              <a:gd name="T9" fmla="*/ 45 h 1029"/>
              <a:gd name="T10" fmla="*/ 4959 w 5699"/>
              <a:gd name="T11" fmla="*/ 52 h 1029"/>
              <a:gd name="T12" fmla="*/ 4602 w 5699"/>
              <a:gd name="T13" fmla="*/ 66 h 1029"/>
              <a:gd name="T14" fmla="*/ 4254 w 5699"/>
              <a:gd name="T15" fmla="*/ 85 h 1029"/>
              <a:gd name="T16" fmla="*/ 3912 w 5699"/>
              <a:gd name="T17" fmla="*/ 109 h 1029"/>
              <a:gd name="T18" fmla="*/ 3580 w 5699"/>
              <a:gd name="T19" fmla="*/ 139 h 1029"/>
              <a:gd name="T20" fmla="*/ 3256 w 5699"/>
              <a:gd name="T21" fmla="*/ 174 h 1029"/>
              <a:gd name="T22" fmla="*/ 2939 w 5699"/>
              <a:gd name="T23" fmla="*/ 214 h 1029"/>
              <a:gd name="T24" fmla="*/ 2631 w 5699"/>
              <a:gd name="T25" fmla="*/ 261 h 1029"/>
              <a:gd name="T26" fmla="*/ 2331 w 5699"/>
              <a:gd name="T27" fmla="*/ 313 h 1029"/>
              <a:gd name="T28" fmla="*/ 2039 w 5699"/>
              <a:gd name="T29" fmla="*/ 371 h 1029"/>
              <a:gd name="T30" fmla="*/ 1757 w 5699"/>
              <a:gd name="T31" fmla="*/ 433 h 1029"/>
              <a:gd name="T32" fmla="*/ 1480 w 5699"/>
              <a:gd name="T33" fmla="*/ 501 h 1029"/>
              <a:gd name="T34" fmla="*/ 1214 w 5699"/>
              <a:gd name="T35" fmla="*/ 576 h 1029"/>
              <a:gd name="T36" fmla="*/ 954 w 5699"/>
              <a:gd name="T37" fmla="*/ 654 h 1029"/>
              <a:gd name="T38" fmla="*/ 703 w 5699"/>
              <a:gd name="T39" fmla="*/ 740 h 1029"/>
              <a:gd name="T40" fmla="*/ 461 w 5699"/>
              <a:gd name="T41" fmla="*/ 830 h 1029"/>
              <a:gd name="T42" fmla="*/ 226 w 5699"/>
              <a:gd name="T43" fmla="*/ 926 h 1029"/>
              <a:gd name="T44" fmla="*/ 0 w 5699"/>
              <a:gd name="T45" fmla="*/ 1029 h 1029"/>
              <a:gd name="T46" fmla="*/ 0 w 5699"/>
              <a:gd name="T47" fmla="*/ 832 h 1029"/>
              <a:gd name="T48" fmla="*/ 214 w 5699"/>
              <a:gd name="T49" fmla="*/ 741 h 1029"/>
              <a:gd name="T50" fmla="*/ 437 w 5699"/>
              <a:gd name="T51" fmla="*/ 656 h 1029"/>
              <a:gd name="T52" fmla="*/ 667 w 5699"/>
              <a:gd name="T53" fmla="*/ 576 h 1029"/>
              <a:gd name="T54" fmla="*/ 904 w 5699"/>
              <a:gd name="T55" fmla="*/ 501 h 1029"/>
              <a:gd name="T56" fmla="*/ 1147 w 5699"/>
              <a:gd name="T57" fmla="*/ 432 h 1029"/>
              <a:gd name="T58" fmla="*/ 1400 w 5699"/>
              <a:gd name="T59" fmla="*/ 367 h 1029"/>
              <a:gd name="T60" fmla="*/ 1659 w 5699"/>
              <a:gd name="T61" fmla="*/ 308 h 1029"/>
              <a:gd name="T62" fmla="*/ 1926 w 5699"/>
              <a:gd name="T63" fmla="*/ 254 h 1029"/>
              <a:gd name="T64" fmla="*/ 2199 w 5699"/>
              <a:gd name="T65" fmla="*/ 205 h 1029"/>
              <a:gd name="T66" fmla="*/ 2481 w 5699"/>
              <a:gd name="T67" fmla="*/ 162 h 1029"/>
              <a:gd name="T68" fmla="*/ 2768 w 5699"/>
              <a:gd name="T69" fmla="*/ 123 h 1029"/>
              <a:gd name="T70" fmla="*/ 3064 w 5699"/>
              <a:gd name="T71" fmla="*/ 90 h 1029"/>
              <a:gd name="T72" fmla="*/ 3367 w 5699"/>
              <a:gd name="T73" fmla="*/ 62 h 1029"/>
              <a:gd name="T74" fmla="*/ 3679 w 5699"/>
              <a:gd name="T75" fmla="*/ 40 h 1029"/>
              <a:gd name="T76" fmla="*/ 3998 w 5699"/>
              <a:gd name="T77" fmla="*/ 21 h 1029"/>
              <a:gd name="T78" fmla="*/ 4323 w 5699"/>
              <a:gd name="T79" fmla="*/ 8 h 1029"/>
              <a:gd name="T80" fmla="*/ 4656 w 5699"/>
              <a:gd name="T81" fmla="*/ 2 h 1029"/>
              <a:gd name="T82" fmla="*/ 4995 w 5699"/>
              <a:gd name="T83" fmla="*/ 0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699" h="1029">
                <a:moveTo>
                  <a:pt x="4995" y="0"/>
                </a:moveTo>
                <a:lnTo>
                  <a:pt x="5344" y="3"/>
                </a:lnTo>
                <a:lnTo>
                  <a:pt x="5699" y="12"/>
                </a:lnTo>
                <a:lnTo>
                  <a:pt x="5699" y="43"/>
                </a:lnTo>
                <a:lnTo>
                  <a:pt x="5324" y="45"/>
                </a:lnTo>
                <a:lnTo>
                  <a:pt x="4959" y="52"/>
                </a:lnTo>
                <a:lnTo>
                  <a:pt x="4602" y="66"/>
                </a:lnTo>
                <a:lnTo>
                  <a:pt x="4254" y="85"/>
                </a:lnTo>
                <a:lnTo>
                  <a:pt x="3912" y="109"/>
                </a:lnTo>
                <a:lnTo>
                  <a:pt x="3580" y="139"/>
                </a:lnTo>
                <a:lnTo>
                  <a:pt x="3256" y="174"/>
                </a:lnTo>
                <a:lnTo>
                  <a:pt x="2939" y="214"/>
                </a:lnTo>
                <a:lnTo>
                  <a:pt x="2631" y="261"/>
                </a:lnTo>
                <a:lnTo>
                  <a:pt x="2331" y="313"/>
                </a:lnTo>
                <a:lnTo>
                  <a:pt x="2039" y="371"/>
                </a:lnTo>
                <a:lnTo>
                  <a:pt x="1757" y="433"/>
                </a:lnTo>
                <a:lnTo>
                  <a:pt x="1480" y="501"/>
                </a:lnTo>
                <a:lnTo>
                  <a:pt x="1214" y="576"/>
                </a:lnTo>
                <a:lnTo>
                  <a:pt x="954" y="654"/>
                </a:lnTo>
                <a:lnTo>
                  <a:pt x="703" y="740"/>
                </a:lnTo>
                <a:lnTo>
                  <a:pt x="461" y="830"/>
                </a:lnTo>
                <a:lnTo>
                  <a:pt x="226" y="926"/>
                </a:lnTo>
                <a:lnTo>
                  <a:pt x="0" y="1029"/>
                </a:lnTo>
                <a:lnTo>
                  <a:pt x="0" y="832"/>
                </a:lnTo>
                <a:lnTo>
                  <a:pt x="214" y="741"/>
                </a:lnTo>
                <a:lnTo>
                  <a:pt x="437" y="656"/>
                </a:lnTo>
                <a:lnTo>
                  <a:pt x="667" y="576"/>
                </a:lnTo>
                <a:lnTo>
                  <a:pt x="904" y="501"/>
                </a:lnTo>
                <a:lnTo>
                  <a:pt x="1147" y="432"/>
                </a:lnTo>
                <a:lnTo>
                  <a:pt x="1400" y="367"/>
                </a:lnTo>
                <a:lnTo>
                  <a:pt x="1659" y="308"/>
                </a:lnTo>
                <a:lnTo>
                  <a:pt x="1926" y="254"/>
                </a:lnTo>
                <a:lnTo>
                  <a:pt x="2199" y="205"/>
                </a:lnTo>
                <a:lnTo>
                  <a:pt x="2481" y="162"/>
                </a:lnTo>
                <a:lnTo>
                  <a:pt x="2768" y="123"/>
                </a:lnTo>
                <a:lnTo>
                  <a:pt x="3064" y="90"/>
                </a:lnTo>
                <a:lnTo>
                  <a:pt x="3367" y="62"/>
                </a:lnTo>
                <a:lnTo>
                  <a:pt x="3679" y="40"/>
                </a:lnTo>
                <a:lnTo>
                  <a:pt x="3998" y="21"/>
                </a:lnTo>
                <a:lnTo>
                  <a:pt x="4323" y="8"/>
                </a:lnTo>
                <a:lnTo>
                  <a:pt x="4656" y="2"/>
                </a:lnTo>
                <a:lnTo>
                  <a:pt x="499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969603" y="2824237"/>
            <a:ext cx="77048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800" b="1" cap="all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2018</a:t>
            </a:r>
            <a:r>
              <a:rPr lang="zh-CN" altLang="en-US" sz="4800" b="1" cap="all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年度全国学会财务决算工作部署</a:t>
            </a:r>
            <a:endParaRPr lang="zh-CN" altLang="en-US" sz="4800" b="1" cap="all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2480808" y="4676700"/>
            <a:ext cx="4682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cap="all" dirty="0">
                <a:solidFill>
                  <a:srgbClr val="C00000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  <p:extLst>
      <p:ext uri="{BB962C8B-B14F-4D97-AF65-F5344CB8AC3E}">
        <p14:creationId xmlns:p14="http://schemas.microsoft.com/office/powerpoint/2010/main" val="27851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1" grpId="1"/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922" y="2428480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年度财务决算基本情况</a:t>
            </a:r>
            <a:endParaRPr lang="zh-CN" altLang="en-US" sz="4000" b="1" spc="31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821532" y="1960141"/>
            <a:ext cx="0" cy="278450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3093841" y="3496406"/>
            <a:ext cx="1848906" cy="24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807" lvl="1" indent="-180807">
              <a:buFont typeface="Wingdings" pitchFamily="2" charset="2"/>
              <a:buChar char="l"/>
            </a:pPr>
            <a:r>
              <a:rPr lang="zh-CN" altLang="en-US" sz="15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决算编报审核情况</a:t>
            </a:r>
            <a:endParaRPr lang="zh-CN" altLang="en-US" sz="1582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3093839" y="3969111"/>
            <a:ext cx="2016224" cy="24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807" lvl="1" indent="-180807">
              <a:buFont typeface="Wingdings" pitchFamily="2" charset="2"/>
              <a:buChar char="l"/>
            </a:pPr>
            <a:r>
              <a:rPr lang="zh-CN" altLang="en-US" sz="15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决算数据总体情况</a:t>
            </a:r>
            <a:endParaRPr lang="zh-CN" altLang="en-US" sz="1582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3093839" y="4431346"/>
            <a:ext cx="1872208" cy="24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807" lvl="1" indent="-180807">
              <a:buFont typeface="Wingdings" pitchFamily="2" charset="2"/>
              <a:buChar char="l"/>
            </a:pPr>
            <a:r>
              <a:rPr lang="zh-CN" altLang="en-US" sz="158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数据集编印安排</a:t>
            </a:r>
            <a:endParaRPr lang="zh-CN" altLang="en-US" sz="1582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1625" y="4046443"/>
            <a:ext cx="952103" cy="259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88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01</a:t>
            </a:r>
            <a:endParaRPr lang="zh-CN" altLang="en-US" sz="1688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221631" y="2554993"/>
            <a:ext cx="1372091" cy="1372091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Freeform 6"/>
          <p:cNvSpPr>
            <a:spLocks/>
          </p:cNvSpPr>
          <p:nvPr/>
        </p:nvSpPr>
        <p:spPr bwMode="auto">
          <a:xfrm>
            <a:off x="0" y="6154055"/>
            <a:ext cx="9660275" cy="1094372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0" y="6403258"/>
            <a:ext cx="9660275" cy="845170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472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2806853" y="2824237"/>
            <a:ext cx="792000" cy="792000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99%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4" name="Straight Connector 43"/>
          <p:cNvCxnSpPr>
            <a:stCxn id="40" idx="4"/>
          </p:cNvCxnSpPr>
          <p:nvPr/>
        </p:nvCxnSpPr>
        <p:spPr>
          <a:xfrm flipH="1">
            <a:off x="1" y="3616237"/>
            <a:ext cx="3202852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3"/>
          <p:cNvSpPr txBox="1">
            <a:spLocks/>
          </p:cNvSpPr>
          <p:nvPr/>
        </p:nvSpPr>
        <p:spPr>
          <a:xfrm>
            <a:off x="4067995" y="2606509"/>
            <a:ext cx="516205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en-US" altLang="zh-CN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: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共有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210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个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学会需要上报，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仅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有</a:t>
            </a:r>
            <a:r>
              <a: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家学会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未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上报，上报率为</a:t>
            </a:r>
            <a:r>
              <a:rPr lang="en-US" altLang="zh-CN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99%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2000" dirty="0" smtClean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6754" y="1601262"/>
            <a:ext cx="34412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决算编报审核情况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599183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577121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年度财务决算基本情况</a:t>
            </a:r>
            <a:endParaRPr lang="zh-CN" altLang="en-US" sz="4000" b="1" spc="31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7575" y="310520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+mn-ea"/>
                <a:ea typeface="+mn-ea"/>
              </a:rPr>
              <a:t>上报率</a:t>
            </a:r>
          </a:p>
        </p:txBody>
      </p:sp>
      <p:sp>
        <p:nvSpPr>
          <p:cNvPr id="33" name="Text Placeholder 33"/>
          <p:cNvSpPr txBox="1">
            <a:spLocks/>
          </p:cNvSpPr>
          <p:nvPr/>
        </p:nvSpPr>
        <p:spPr>
          <a:xfrm>
            <a:off x="4101951" y="4048373"/>
            <a:ext cx="5162050" cy="689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2016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: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共有</a:t>
            </a:r>
            <a:r>
              <a: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206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个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学会需要上报，仅有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家学会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未上报，上报率为</a:t>
            </a:r>
            <a:r>
              <a:rPr lang="en-US" altLang="zh-CN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99%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2000" dirty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8" grpId="0"/>
      <p:bldP spid="23" grpId="0"/>
      <p:bldP spid="2" grpId="0" animBg="1"/>
      <p:bldP spid="26" grpId="0" animBg="1"/>
      <p:bldP spid="27" grpId="0"/>
      <p:bldP spid="6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2806853" y="2824237"/>
            <a:ext cx="792000" cy="792000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4" name="Straight Connector 43"/>
          <p:cNvCxnSpPr>
            <a:stCxn id="40" idx="4"/>
          </p:cNvCxnSpPr>
          <p:nvPr/>
        </p:nvCxnSpPr>
        <p:spPr>
          <a:xfrm flipH="1">
            <a:off x="1" y="3616237"/>
            <a:ext cx="3202852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3"/>
          <p:cNvSpPr txBox="1">
            <a:spLocks/>
          </p:cNvSpPr>
          <p:nvPr/>
        </p:nvSpPr>
        <p:spPr>
          <a:xfrm>
            <a:off x="4067995" y="2606509"/>
            <a:ext cx="516205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en-US" altLang="zh-CN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:</a:t>
            </a:r>
            <a:r>
              <a: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210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个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学会中有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8</a:t>
            </a:r>
            <a:r>
              <a:rPr lang="zh-CN" altLang="en-US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个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延迟上报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，上报及时率为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96%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2000" dirty="0" smtClean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6754" y="1601262"/>
            <a:ext cx="31912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决算编报审核情况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599183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577121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年度财务决算基本情况</a:t>
            </a:r>
            <a:endParaRPr lang="zh-CN" altLang="en-US" sz="4000" b="1" spc="31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7" y="3105203"/>
            <a:ext cx="162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+mn-ea"/>
                <a:ea typeface="+mn-ea"/>
              </a:rPr>
              <a:t>上报</a:t>
            </a:r>
            <a:r>
              <a:rPr lang="zh-CN" altLang="en-US" sz="2000" b="1" dirty="0">
                <a:latin typeface="+mn-ea"/>
                <a:ea typeface="+mn-ea"/>
              </a:rPr>
              <a:t>及时性</a:t>
            </a:r>
          </a:p>
        </p:txBody>
      </p:sp>
      <p:sp>
        <p:nvSpPr>
          <p:cNvPr id="33" name="Text Placeholder 33"/>
          <p:cNvSpPr txBox="1">
            <a:spLocks/>
          </p:cNvSpPr>
          <p:nvPr/>
        </p:nvSpPr>
        <p:spPr>
          <a:xfrm>
            <a:off x="4101951" y="4048373"/>
            <a:ext cx="516205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2016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: </a:t>
            </a:r>
            <a:r>
              <a:rPr lang="en-US" altLang="zh-CN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206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个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学会中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有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13</a:t>
            </a:r>
            <a:r>
              <a:rPr lang="zh-CN" altLang="en-US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个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延迟上报</a:t>
            </a:r>
            <a:r>
              <a:rPr lang="zh-CN" altLang="en-US" sz="2000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，上报及时率为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94%</a:t>
            </a: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。</a:t>
            </a:r>
            <a:endParaRPr lang="en-AU" sz="2000" dirty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6343" y="5416525"/>
            <a:ext cx="743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延迟</a:t>
            </a:r>
            <a:r>
              <a:rPr lang="zh-CN" altLang="en-US" sz="2400" dirty="0">
                <a:latin typeface="+mn-ea"/>
                <a:ea typeface="+mn-ea"/>
              </a:rPr>
              <a:t>上报学会解释的</a:t>
            </a:r>
            <a:r>
              <a:rPr lang="zh-CN" altLang="en-US" sz="2400" dirty="0" smtClean="0">
                <a:latin typeface="+mn-ea"/>
                <a:ea typeface="+mn-ea"/>
              </a:rPr>
              <a:t>原因： 学会</a:t>
            </a:r>
            <a:r>
              <a:rPr lang="zh-CN" altLang="en-US" sz="2400" dirty="0">
                <a:latin typeface="+mn-ea"/>
                <a:ea typeface="+mn-ea"/>
              </a:rPr>
              <a:t>工作人员调配不</a:t>
            </a:r>
            <a:r>
              <a:rPr lang="zh-CN" altLang="en-US" sz="2400" dirty="0" smtClean="0">
                <a:latin typeface="+mn-ea"/>
                <a:ea typeface="+mn-ea"/>
              </a:rPr>
              <a:t>开。</a:t>
            </a:r>
            <a:endParaRPr lang="zh-CN" altLang="en-US" sz="2400" dirty="0">
              <a:latin typeface="+mn-ea"/>
              <a:ea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6262191" y="3105203"/>
            <a:ext cx="720080" cy="799154"/>
          </a:xfrm>
          <a:prstGeom prst="straightConnector1">
            <a:avLst/>
          </a:prstGeom>
          <a:ln w="177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0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8" grpId="0"/>
      <p:bldP spid="6" grpId="0"/>
      <p:bldP spid="3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H="1">
            <a:off x="1" y="3976365"/>
            <a:ext cx="3202852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3"/>
          <p:cNvSpPr txBox="1">
            <a:spLocks/>
          </p:cNvSpPr>
          <p:nvPr/>
        </p:nvSpPr>
        <p:spPr>
          <a:xfrm>
            <a:off x="3453879" y="2606509"/>
            <a:ext cx="5776166" cy="269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总体来看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决算工作质量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较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2016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年度又有所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提高。</a:t>
            </a:r>
            <a:endParaRPr lang="en-US" altLang="zh-CN" sz="2000" b="1" dirty="0" smtClean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从数据准确性方面来说，一次审核通过、两次审核通过单位数量增加；</a:t>
            </a:r>
            <a:endParaRPr lang="en-US" altLang="zh-CN" sz="2000" dirty="0" smtClean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  <a:p>
            <a:pPr marL="0" indent="457200" algn="just">
              <a:lnSpc>
                <a:spcPts val="35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从编报说明质量来说，编报说明撰写率和编报说明完整率也有所增长。</a:t>
            </a:r>
            <a:endParaRPr lang="en-US" altLang="zh-CN" sz="2000" dirty="0" smtClean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6754" y="1601262"/>
            <a:ext cx="31912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决算编报审核情况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599183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577121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年度财务决算基本情况</a:t>
            </a:r>
            <a:endParaRPr lang="zh-CN" altLang="en-US" sz="4000" b="1" spc="31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551" y="3465331"/>
            <a:ext cx="190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+mn-ea"/>
                <a:ea typeface="+mn-ea"/>
              </a:rPr>
              <a:t>决算</a:t>
            </a:r>
            <a:r>
              <a:rPr lang="zh-CN" altLang="en-US" sz="2000" b="1" dirty="0" smtClean="0">
                <a:latin typeface="+mn-ea"/>
                <a:ea typeface="+mn-ea"/>
              </a:rPr>
              <a:t>工作质量</a:t>
            </a:r>
            <a:endParaRPr lang="zh-CN" altLang="en-US" sz="2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08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33"/>
          <p:cNvSpPr txBox="1">
            <a:spLocks/>
          </p:cNvSpPr>
          <p:nvPr/>
        </p:nvSpPr>
        <p:spPr>
          <a:xfrm>
            <a:off x="659142" y="2176165"/>
            <a:ext cx="85709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截至</a:t>
            </a: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年末，全国学会资产总计</a:t>
            </a:r>
            <a:r>
              <a:rPr lang="en-US" altLang="zh-CN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70.09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亿元，比上年</a:t>
            </a:r>
            <a:r>
              <a:rPr lang="zh-CN" altLang="en-US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增加</a:t>
            </a:r>
            <a:r>
              <a:rPr lang="en-US" altLang="zh-CN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10.39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亿元，增长</a:t>
            </a:r>
            <a:r>
              <a:rPr lang="en-US" altLang="zh-CN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17%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2000" b="1" dirty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6754" y="1480226"/>
            <a:ext cx="42333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决算数据总体情况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----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资产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478147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456085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年度财务决算基本情况</a:t>
            </a:r>
            <a:endParaRPr lang="zh-CN" altLang="en-US" sz="4000" b="1" spc="31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1214752157"/>
              </p:ext>
            </p:extLst>
          </p:nvPr>
        </p:nvGraphicFramePr>
        <p:xfrm>
          <a:off x="1574805" y="2824238"/>
          <a:ext cx="642937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198295" y="316453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万元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690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3" grpId="0"/>
      <p:bldP spid="2" grpId="0" animBg="1"/>
      <p:bldP spid="26" grpId="0" animBg="1"/>
      <p:bldGraphic spid="11" grpId="0">
        <p:bldAsOne/>
      </p:bldGraphic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33"/>
          <p:cNvSpPr txBox="1">
            <a:spLocks/>
          </p:cNvSpPr>
          <p:nvPr/>
        </p:nvSpPr>
        <p:spPr>
          <a:xfrm>
            <a:off x="659142" y="2176165"/>
            <a:ext cx="857090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年度全国学会收入总计</a:t>
            </a:r>
            <a:r>
              <a:rPr lang="en-US" altLang="zh-CN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38.82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亿元，比上年</a:t>
            </a:r>
            <a:r>
              <a:rPr lang="zh-CN" altLang="en-US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增加</a:t>
            </a:r>
            <a:r>
              <a:rPr lang="en-US" altLang="zh-CN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6.00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亿元，增长</a:t>
            </a:r>
            <a:r>
              <a:rPr lang="en-US" altLang="zh-CN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18%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2000" b="1" dirty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6754" y="1480226"/>
            <a:ext cx="43773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决算数据总体情况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----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收入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478147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456085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年度财务决算基本情况</a:t>
            </a:r>
            <a:endParaRPr lang="zh-CN" altLang="en-US" sz="4000" b="1" spc="31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3294656767"/>
              </p:ext>
            </p:extLst>
          </p:nvPr>
        </p:nvGraphicFramePr>
        <p:xfrm>
          <a:off x="1574805" y="2824238"/>
          <a:ext cx="642937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198295" y="316453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万元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3626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3" grpId="0"/>
      <p:bldP spid="2" grpId="0" animBg="1"/>
      <p:bldP spid="26" grpId="0" animBg="1"/>
      <p:bldGraphic spid="11" grpId="0">
        <p:bldAsOne/>
      </p:bldGraphic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33"/>
          <p:cNvSpPr txBox="1">
            <a:spLocks/>
          </p:cNvSpPr>
          <p:nvPr/>
        </p:nvSpPr>
        <p:spPr>
          <a:xfrm>
            <a:off x="659142" y="2176165"/>
            <a:ext cx="857090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年度全国学会费用总计</a:t>
            </a:r>
            <a:r>
              <a:rPr lang="en-US" altLang="zh-CN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31.56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亿元，比上年</a:t>
            </a:r>
            <a:r>
              <a:rPr lang="zh-CN" altLang="en-US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增加</a:t>
            </a:r>
            <a:r>
              <a:rPr lang="en-US" altLang="zh-CN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4.56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亿元，</a:t>
            </a:r>
            <a:r>
              <a:rPr lang="zh-CN" altLang="en-US" sz="2000" b="1" dirty="0" smtClean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增长</a:t>
            </a:r>
            <a:r>
              <a:rPr lang="en-US" altLang="zh-CN" sz="2000" b="1" dirty="0" smtClean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17</a:t>
            </a:r>
            <a:r>
              <a:rPr lang="en-US" altLang="zh-CN" sz="2000" b="1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%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2000" b="1" dirty="0">
              <a:latin typeface="仿宋_GB2312" panose="02010609030101010101" pitchFamily="49" charset="-122"/>
              <a:ea typeface="仿宋_GB2312" panose="0201060903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6754" y="1480226"/>
            <a:ext cx="44493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23209"/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决算数据总体情况</a:t>
            </a:r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----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费用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42" y="1478147"/>
            <a:ext cx="432000" cy="43200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35000" y="1456085"/>
            <a:ext cx="89774" cy="8977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1594225" y="421219"/>
            <a:ext cx="6455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40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年度财务决算基本情况</a:t>
            </a:r>
            <a:endParaRPr lang="zh-CN" altLang="en-US" sz="4000" b="1" spc="31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3411890003"/>
              </p:ext>
            </p:extLst>
          </p:nvPr>
        </p:nvGraphicFramePr>
        <p:xfrm>
          <a:off x="1574805" y="2824238"/>
          <a:ext cx="642937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198295" y="316453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万元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3567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3" grpId="0"/>
      <p:bldP spid="2" grpId="0" animBg="1"/>
      <p:bldP spid="26" grpId="0" animBg="1"/>
      <p:bldGraphic spid="11" grpId="0">
        <p:bldAsOne/>
      </p:bldGraphic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2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heme/theme1.xml><?xml version="1.0" encoding="utf-8"?>
<a:theme xmlns:a="http://schemas.openxmlformats.org/drawingml/2006/main" name="第一PPT，www.1ppt.com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B0019"/>
      </a:accent1>
      <a:accent2>
        <a:srgbClr val="A5A5A5"/>
      </a:accent2>
      <a:accent3>
        <a:srgbClr val="AB0019"/>
      </a:accent3>
      <a:accent4>
        <a:srgbClr val="A5A5A5"/>
      </a:accent4>
      <a:accent5>
        <a:srgbClr val="AB0019"/>
      </a:accent5>
      <a:accent6>
        <a:srgbClr val="A5A5A5"/>
      </a:accent6>
      <a:hlink>
        <a:srgbClr val="AB0019"/>
      </a:hlink>
      <a:folHlink>
        <a:srgbClr val="A5A5A5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1508</Words>
  <Application>Microsoft Office PowerPoint</Application>
  <PresentationFormat>自定义</PresentationFormat>
  <Paragraphs>188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仿宋_GB2312</vt:lpstr>
      <vt:lpstr>华文细黑</vt:lpstr>
      <vt:lpstr>宋体</vt:lpstr>
      <vt:lpstr>微软雅黑</vt:lpstr>
      <vt:lpstr>Arial</vt:lpstr>
      <vt:lpstr>Calibri</vt:lpstr>
      <vt:lpstr>Times New Roman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扁平化工作计划</dc:title>
  <dc:creator/>
  <cp:keywords>第一PPT www.1ppt.com</cp:keywords>
  <cp:lastModifiedBy/>
  <cp:revision>1</cp:revision>
  <dcterms:created xsi:type="dcterms:W3CDTF">2016-09-17T16:27:28Z</dcterms:created>
  <dcterms:modified xsi:type="dcterms:W3CDTF">2019-03-11T02:34:21Z</dcterms:modified>
</cp:coreProperties>
</file>