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04"/>
  </p:notesMasterIdLst>
  <p:handoutMasterIdLst>
    <p:handoutMasterId r:id="rId105"/>
  </p:handoutMasterIdLst>
  <p:sldIdLst>
    <p:sldId id="256" r:id="rId2"/>
    <p:sldId id="355" r:id="rId3"/>
    <p:sldId id="294" r:id="rId4"/>
    <p:sldId id="295" r:id="rId5"/>
    <p:sldId id="298" r:id="rId6"/>
    <p:sldId id="299" r:id="rId7"/>
    <p:sldId id="300" r:id="rId8"/>
    <p:sldId id="301" r:id="rId9"/>
    <p:sldId id="302" r:id="rId10"/>
    <p:sldId id="303" r:id="rId11"/>
    <p:sldId id="372" r:id="rId12"/>
    <p:sldId id="304" r:id="rId13"/>
    <p:sldId id="305" r:id="rId14"/>
    <p:sldId id="306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45" r:id="rId24"/>
    <p:sldId id="319" r:id="rId25"/>
    <p:sldId id="332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29" r:id="rId36"/>
    <p:sldId id="330" r:id="rId37"/>
    <p:sldId id="331" r:id="rId38"/>
    <p:sldId id="335" r:id="rId39"/>
    <p:sldId id="333" r:id="rId40"/>
    <p:sldId id="334" r:id="rId41"/>
    <p:sldId id="338" r:id="rId42"/>
    <p:sldId id="339" r:id="rId43"/>
    <p:sldId id="340" r:id="rId44"/>
    <p:sldId id="341" r:id="rId45"/>
    <p:sldId id="342" r:id="rId46"/>
    <p:sldId id="296" r:id="rId47"/>
    <p:sldId id="344" r:id="rId48"/>
    <p:sldId id="356" r:id="rId49"/>
    <p:sldId id="357" r:id="rId50"/>
    <p:sldId id="358" r:id="rId51"/>
    <p:sldId id="359" r:id="rId52"/>
    <p:sldId id="360" r:id="rId53"/>
    <p:sldId id="361" r:id="rId54"/>
    <p:sldId id="362" r:id="rId55"/>
    <p:sldId id="363" r:id="rId56"/>
    <p:sldId id="373" r:id="rId57"/>
    <p:sldId id="364" r:id="rId58"/>
    <p:sldId id="365" r:id="rId59"/>
    <p:sldId id="374" r:id="rId60"/>
    <p:sldId id="366" r:id="rId61"/>
    <p:sldId id="367" r:id="rId62"/>
    <p:sldId id="368" r:id="rId63"/>
    <p:sldId id="369" r:id="rId64"/>
    <p:sldId id="375" r:id="rId65"/>
    <p:sldId id="370" r:id="rId66"/>
    <p:sldId id="376" r:id="rId67"/>
    <p:sldId id="378" r:id="rId68"/>
    <p:sldId id="379" r:id="rId69"/>
    <p:sldId id="380" r:id="rId70"/>
    <p:sldId id="381" r:id="rId71"/>
    <p:sldId id="377" r:id="rId72"/>
    <p:sldId id="383" r:id="rId73"/>
    <p:sldId id="384" r:id="rId74"/>
    <p:sldId id="382" r:id="rId75"/>
    <p:sldId id="385" r:id="rId76"/>
    <p:sldId id="386" r:id="rId77"/>
    <p:sldId id="387" r:id="rId78"/>
    <p:sldId id="388" r:id="rId79"/>
    <p:sldId id="389" r:id="rId80"/>
    <p:sldId id="390" r:id="rId81"/>
    <p:sldId id="391" r:id="rId82"/>
    <p:sldId id="392" r:id="rId83"/>
    <p:sldId id="393" r:id="rId84"/>
    <p:sldId id="394" r:id="rId85"/>
    <p:sldId id="395" r:id="rId86"/>
    <p:sldId id="396" r:id="rId87"/>
    <p:sldId id="397" r:id="rId88"/>
    <p:sldId id="398" r:id="rId89"/>
    <p:sldId id="399" r:id="rId90"/>
    <p:sldId id="400" r:id="rId91"/>
    <p:sldId id="371" r:id="rId92"/>
    <p:sldId id="401" r:id="rId93"/>
    <p:sldId id="402" r:id="rId94"/>
    <p:sldId id="403" r:id="rId95"/>
    <p:sldId id="404" r:id="rId96"/>
    <p:sldId id="405" r:id="rId97"/>
    <p:sldId id="406" r:id="rId98"/>
    <p:sldId id="407" r:id="rId99"/>
    <p:sldId id="297" r:id="rId100"/>
    <p:sldId id="409" r:id="rId101"/>
    <p:sldId id="343" r:id="rId102"/>
    <p:sldId id="262" r:id="rId10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宋体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宋体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宋体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宋体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5472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02" autoAdjust="0"/>
    <p:restoredTop sz="91466" autoAdjust="0"/>
  </p:normalViewPr>
  <p:slideViewPr>
    <p:cSldViewPr>
      <p:cViewPr varScale="1">
        <p:scale>
          <a:sx n="106" d="100"/>
          <a:sy n="106" d="100"/>
        </p:scale>
        <p:origin x="135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87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278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4A1C0A-4ED5-462C-B4C7-130E6F86A7C3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zh-CN" altLang="en-US"/>
        </a:p>
      </dgm:t>
    </dgm:pt>
    <dgm:pt modelId="{F1BE7E3E-1BD6-4E2A-AB53-8713F6B756F6}">
      <dgm:prSet phldrT="[文本]"/>
      <dgm:spPr>
        <a:effectLst>
          <a:outerShdw blurRad="50800" dist="38100" dir="10800000" algn="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altLang="zh-CN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1</a:t>
          </a:r>
          <a:endParaRPr lang="zh-CN" altLang="en-US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CD33483D-07EB-4A49-8232-B1CD4C3110A6}" type="parTrans" cxnId="{0E957BAF-1D09-4256-BAEC-3B7F3EDB0E77}">
      <dgm:prSet/>
      <dgm:spPr/>
      <dgm:t>
        <a:bodyPr/>
        <a:lstStyle/>
        <a:p>
          <a:endParaRPr lang="zh-CN" altLang="en-US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8EBA4116-B847-41CE-BBD2-00C6828CD99E}" type="sibTrans" cxnId="{0E957BAF-1D09-4256-BAEC-3B7F3EDB0E77}">
      <dgm:prSet/>
      <dgm:spPr/>
      <dgm:t>
        <a:bodyPr/>
        <a:lstStyle/>
        <a:p>
          <a:endParaRPr lang="zh-CN" altLang="en-US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BA46808C-CE15-4DDB-A6D5-47E924DFFA07}">
      <dgm:prSet phldrT="[文本]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财务决算系统概述</a:t>
          </a:r>
          <a:endParaRPr lang="zh-CN" altLang="en-US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B90DF02B-B428-4992-A1B9-4F6B03EC6785}" type="parTrans" cxnId="{0387BEEF-945A-4EC4-A814-171E7901CCAF}">
      <dgm:prSet/>
      <dgm:spPr/>
      <dgm:t>
        <a:bodyPr/>
        <a:lstStyle/>
        <a:p>
          <a:endParaRPr lang="zh-CN" altLang="en-US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EABDCD5B-9FA7-4DC1-B05F-408EF9A273CF}" type="sibTrans" cxnId="{0387BEEF-945A-4EC4-A814-171E7901CCAF}">
      <dgm:prSet/>
      <dgm:spPr/>
      <dgm:t>
        <a:bodyPr/>
        <a:lstStyle/>
        <a:p>
          <a:endParaRPr lang="zh-CN" altLang="en-US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412AFABD-49FD-4089-AAC0-93B15AFA5B0C}">
      <dgm:prSet phldrT="[文本]"/>
      <dgm:spPr>
        <a:effectLst>
          <a:outerShdw blurRad="50800" dist="38100" dir="10800000" algn="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altLang="zh-CN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2</a:t>
          </a:r>
          <a:endParaRPr lang="zh-CN" altLang="en-US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DA87C52E-6DAC-4D88-A6E7-22E12C9E635D}" type="parTrans" cxnId="{1B8CAA1B-7655-4EC1-A439-AEAE108DA38F}">
      <dgm:prSet/>
      <dgm:spPr/>
      <dgm:t>
        <a:bodyPr/>
        <a:lstStyle/>
        <a:p>
          <a:endParaRPr lang="zh-CN" altLang="en-US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5B037648-7D2A-4B11-93B4-70C60A7AEEEF}" type="sibTrans" cxnId="{1B8CAA1B-7655-4EC1-A439-AEAE108DA38F}">
      <dgm:prSet/>
      <dgm:spPr/>
      <dgm:t>
        <a:bodyPr/>
        <a:lstStyle/>
        <a:p>
          <a:endParaRPr lang="zh-CN" altLang="en-US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19AE360E-C9D5-4A23-8197-942E756FAE8A}">
      <dgm:prSet phldrT="[文本]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财务决算报表讲解</a:t>
          </a:r>
          <a:endParaRPr lang="zh-CN" altLang="en-US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EF5A74D4-4CAA-4291-B8D1-98AAFE4A40AF}" type="parTrans" cxnId="{12EFA93D-C838-4427-A4B6-07988BA9FB82}">
      <dgm:prSet/>
      <dgm:spPr/>
      <dgm:t>
        <a:bodyPr/>
        <a:lstStyle/>
        <a:p>
          <a:endParaRPr lang="zh-CN" altLang="en-US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29516677-C160-4F01-91F3-182BEEDBE924}" type="sibTrans" cxnId="{12EFA93D-C838-4427-A4B6-07988BA9FB82}">
      <dgm:prSet/>
      <dgm:spPr/>
      <dgm:t>
        <a:bodyPr/>
        <a:lstStyle/>
        <a:p>
          <a:endParaRPr lang="zh-CN" altLang="en-US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B97E6082-B3BB-4F01-9849-BA97D3FA1B00}">
      <dgm:prSet phldrT="[文本]"/>
      <dgm:spPr>
        <a:effectLst>
          <a:outerShdw blurRad="50800" dist="38100" dir="10800000" algn="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altLang="zh-CN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3</a:t>
          </a:r>
          <a:endParaRPr lang="zh-CN" altLang="en-US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C6D5B810-28BF-4D21-B96C-196E9361D990}" type="parTrans" cxnId="{BDD6BEBD-D6EA-4899-BA77-FD04DED98F2E}">
      <dgm:prSet/>
      <dgm:spPr/>
      <dgm:t>
        <a:bodyPr/>
        <a:lstStyle/>
        <a:p>
          <a:endParaRPr lang="zh-CN" altLang="en-US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5FA5C2A8-CD01-4D30-AA20-49A23F058C38}" type="sibTrans" cxnId="{BDD6BEBD-D6EA-4899-BA77-FD04DED98F2E}">
      <dgm:prSet/>
      <dgm:spPr/>
      <dgm:t>
        <a:bodyPr/>
        <a:lstStyle/>
        <a:p>
          <a:endParaRPr lang="zh-CN" altLang="en-US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76C2E182-9155-4937-A6BB-2EF828A59816}">
      <dgm:prSet phldrT="[文本]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财务决算系统流程</a:t>
          </a:r>
          <a:endParaRPr lang="zh-CN" altLang="en-US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14A67456-7203-4575-812A-E08A90FBD61E}" type="parTrans" cxnId="{B95E2634-A174-4891-8C29-70C5901F9232}">
      <dgm:prSet/>
      <dgm:spPr/>
      <dgm:t>
        <a:bodyPr/>
        <a:lstStyle/>
        <a:p>
          <a:endParaRPr lang="zh-CN" altLang="en-US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74126071-6DD9-4E8E-B7B9-F67E9F6657FE}" type="sibTrans" cxnId="{B95E2634-A174-4891-8C29-70C5901F9232}">
      <dgm:prSet/>
      <dgm:spPr/>
      <dgm:t>
        <a:bodyPr/>
        <a:lstStyle/>
        <a:p>
          <a:endParaRPr lang="zh-CN" altLang="en-US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B095813B-0080-45D5-8201-1CEF2D94B5A4}">
      <dgm:prSet phldrT="[文本]"/>
      <dgm:spPr>
        <a:effectLst>
          <a:outerShdw blurRad="50800" dist="38100" dir="10800000" algn="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altLang="zh-CN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4</a:t>
          </a:r>
          <a:endParaRPr lang="zh-CN" altLang="en-US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95A68991-93D5-45B8-AB35-5B86E12991EC}" type="parTrans" cxnId="{3379C7E8-4251-4B47-B2FB-0F07EF19A0F8}">
      <dgm:prSet/>
      <dgm:spPr/>
      <dgm:t>
        <a:bodyPr/>
        <a:lstStyle/>
        <a:p>
          <a:endParaRPr lang="zh-CN" altLang="en-US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ECCCCB02-3DF8-473B-A95C-2487C672880F}" type="sibTrans" cxnId="{3379C7E8-4251-4B47-B2FB-0F07EF19A0F8}">
      <dgm:prSet/>
      <dgm:spPr/>
      <dgm:t>
        <a:bodyPr/>
        <a:lstStyle/>
        <a:p>
          <a:endParaRPr lang="zh-CN" altLang="en-US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6BE81EED-51D1-43B5-82A8-628310EA1706}">
      <dgm:prSet phldrT="[文本]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系统填报注意事项</a:t>
          </a:r>
          <a:endParaRPr lang="zh-CN" altLang="en-US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8A9932DA-6ADD-463E-8507-70B431073393}" type="parTrans" cxnId="{28A87570-6957-4ADD-AA4B-D671DD18CFC7}">
      <dgm:prSet/>
      <dgm:spPr/>
      <dgm:t>
        <a:bodyPr/>
        <a:lstStyle/>
        <a:p>
          <a:endParaRPr lang="zh-CN" altLang="en-US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20943091-E444-4089-9F99-3E61CAF18F44}" type="sibTrans" cxnId="{28A87570-6957-4ADD-AA4B-D671DD18CFC7}">
      <dgm:prSet/>
      <dgm:spPr/>
      <dgm:t>
        <a:bodyPr/>
        <a:lstStyle/>
        <a:p>
          <a:endParaRPr lang="zh-CN" altLang="en-US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DDBC8BCD-09A0-4617-8CFD-EA1078F51244}" type="pres">
      <dgm:prSet presAssocID="{D94A1C0A-4ED5-462C-B4C7-130E6F86A7C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20060956-D61E-4219-B22E-9B6196719FE2}" type="pres">
      <dgm:prSet presAssocID="{F1BE7E3E-1BD6-4E2A-AB53-8713F6B756F6}" presName="linNode" presStyleCnt="0"/>
      <dgm:spPr/>
    </dgm:pt>
    <dgm:pt modelId="{C68547EF-ECDA-4BFB-AF75-8B7500A05663}" type="pres">
      <dgm:prSet presAssocID="{F1BE7E3E-1BD6-4E2A-AB53-8713F6B756F6}" presName="parentText" presStyleLbl="node1" presStyleIdx="0" presStyleCnt="4" custScaleX="39967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48A037A-7D77-42C4-85BB-F92FAC350E17}" type="pres">
      <dgm:prSet presAssocID="{F1BE7E3E-1BD6-4E2A-AB53-8713F6B756F6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19CB7EE-B872-4B82-9E54-64CD0BDC92AA}" type="pres">
      <dgm:prSet presAssocID="{8EBA4116-B847-41CE-BBD2-00C6828CD99E}" presName="sp" presStyleCnt="0"/>
      <dgm:spPr/>
    </dgm:pt>
    <dgm:pt modelId="{E555617D-6A7C-434C-8B94-4965D55097C4}" type="pres">
      <dgm:prSet presAssocID="{412AFABD-49FD-4089-AAC0-93B15AFA5B0C}" presName="linNode" presStyleCnt="0"/>
      <dgm:spPr/>
    </dgm:pt>
    <dgm:pt modelId="{EC1C39BC-13E4-46F3-A365-ECB54FE3DCD0}" type="pres">
      <dgm:prSet presAssocID="{412AFABD-49FD-4089-AAC0-93B15AFA5B0C}" presName="parentText" presStyleLbl="node1" presStyleIdx="1" presStyleCnt="4" custScaleX="39967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44021B8-0CA8-47C2-9DD8-97538ED69CDF}" type="pres">
      <dgm:prSet presAssocID="{412AFABD-49FD-4089-AAC0-93B15AFA5B0C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A70C696-2D55-4B09-8A51-A9D6EC10242D}" type="pres">
      <dgm:prSet presAssocID="{5B037648-7D2A-4B11-93B4-70C60A7AEEEF}" presName="sp" presStyleCnt="0"/>
      <dgm:spPr/>
    </dgm:pt>
    <dgm:pt modelId="{E4A38D6F-0F23-4FA3-8D48-0F74287F7A33}" type="pres">
      <dgm:prSet presAssocID="{B97E6082-B3BB-4F01-9849-BA97D3FA1B00}" presName="linNode" presStyleCnt="0"/>
      <dgm:spPr/>
    </dgm:pt>
    <dgm:pt modelId="{82354726-EF60-4EE3-BF9A-EE98792FA835}" type="pres">
      <dgm:prSet presAssocID="{B97E6082-B3BB-4F01-9849-BA97D3FA1B00}" presName="parentText" presStyleLbl="node1" presStyleIdx="2" presStyleCnt="4" custScaleX="39967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43BD421-8165-45E6-8E98-DD18BBE53D21}" type="pres">
      <dgm:prSet presAssocID="{B97E6082-B3BB-4F01-9849-BA97D3FA1B00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D1B4AB5-60F9-444F-8FC0-F88DF188AED8}" type="pres">
      <dgm:prSet presAssocID="{5FA5C2A8-CD01-4D30-AA20-49A23F058C38}" presName="sp" presStyleCnt="0"/>
      <dgm:spPr/>
    </dgm:pt>
    <dgm:pt modelId="{ECDCB601-3D64-4C95-8A5A-DA076B99168F}" type="pres">
      <dgm:prSet presAssocID="{B095813B-0080-45D5-8201-1CEF2D94B5A4}" presName="linNode" presStyleCnt="0"/>
      <dgm:spPr/>
    </dgm:pt>
    <dgm:pt modelId="{2213C3DF-0F88-4DE2-A765-9F56ABD79DE5}" type="pres">
      <dgm:prSet presAssocID="{B095813B-0080-45D5-8201-1CEF2D94B5A4}" presName="parentText" presStyleLbl="node1" presStyleIdx="3" presStyleCnt="4" custScaleX="39967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0C318E8-6731-4001-8003-DA2165D92A66}" type="pres">
      <dgm:prSet presAssocID="{B095813B-0080-45D5-8201-1CEF2D94B5A4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3379C7E8-4251-4B47-B2FB-0F07EF19A0F8}" srcId="{D94A1C0A-4ED5-462C-B4C7-130E6F86A7C3}" destId="{B095813B-0080-45D5-8201-1CEF2D94B5A4}" srcOrd="3" destOrd="0" parTransId="{95A68991-93D5-45B8-AB35-5B86E12991EC}" sibTransId="{ECCCCB02-3DF8-473B-A95C-2487C672880F}"/>
    <dgm:cxn modelId="{E303A70B-4CC6-4478-8408-1AAE27117D45}" type="presOf" srcId="{19AE360E-C9D5-4A23-8197-942E756FAE8A}" destId="{C44021B8-0CA8-47C2-9DD8-97538ED69CDF}" srcOrd="0" destOrd="0" presId="urn:microsoft.com/office/officeart/2005/8/layout/vList5"/>
    <dgm:cxn modelId="{12EFA93D-C838-4427-A4B6-07988BA9FB82}" srcId="{412AFABD-49FD-4089-AAC0-93B15AFA5B0C}" destId="{19AE360E-C9D5-4A23-8197-942E756FAE8A}" srcOrd="0" destOrd="0" parTransId="{EF5A74D4-4CAA-4291-B8D1-98AAFE4A40AF}" sibTransId="{29516677-C160-4F01-91F3-182BEEDBE924}"/>
    <dgm:cxn modelId="{1B8CAA1B-7655-4EC1-A439-AEAE108DA38F}" srcId="{D94A1C0A-4ED5-462C-B4C7-130E6F86A7C3}" destId="{412AFABD-49FD-4089-AAC0-93B15AFA5B0C}" srcOrd="1" destOrd="0" parTransId="{DA87C52E-6DAC-4D88-A6E7-22E12C9E635D}" sibTransId="{5B037648-7D2A-4B11-93B4-70C60A7AEEEF}"/>
    <dgm:cxn modelId="{0387BEEF-945A-4EC4-A814-171E7901CCAF}" srcId="{F1BE7E3E-1BD6-4E2A-AB53-8713F6B756F6}" destId="{BA46808C-CE15-4DDB-A6D5-47E924DFFA07}" srcOrd="0" destOrd="0" parTransId="{B90DF02B-B428-4992-A1B9-4F6B03EC6785}" sibTransId="{EABDCD5B-9FA7-4DC1-B05F-408EF9A273CF}"/>
    <dgm:cxn modelId="{E0DB53CD-7870-49A8-9701-90267501C55C}" type="presOf" srcId="{6BE81EED-51D1-43B5-82A8-628310EA1706}" destId="{B0C318E8-6731-4001-8003-DA2165D92A66}" srcOrd="0" destOrd="0" presId="urn:microsoft.com/office/officeart/2005/8/layout/vList5"/>
    <dgm:cxn modelId="{3D1FFD06-8142-4931-9378-5D8773B7694A}" type="presOf" srcId="{D94A1C0A-4ED5-462C-B4C7-130E6F86A7C3}" destId="{DDBC8BCD-09A0-4617-8CFD-EA1078F51244}" srcOrd="0" destOrd="0" presId="urn:microsoft.com/office/officeart/2005/8/layout/vList5"/>
    <dgm:cxn modelId="{C2862793-3199-45C7-AC5C-6FC3A43DF861}" type="presOf" srcId="{F1BE7E3E-1BD6-4E2A-AB53-8713F6B756F6}" destId="{C68547EF-ECDA-4BFB-AF75-8B7500A05663}" srcOrd="0" destOrd="0" presId="urn:microsoft.com/office/officeart/2005/8/layout/vList5"/>
    <dgm:cxn modelId="{8774F09A-0242-4643-8CD3-8B79940426F4}" type="presOf" srcId="{BA46808C-CE15-4DDB-A6D5-47E924DFFA07}" destId="{048A037A-7D77-42C4-85BB-F92FAC350E17}" srcOrd="0" destOrd="0" presId="urn:microsoft.com/office/officeart/2005/8/layout/vList5"/>
    <dgm:cxn modelId="{B95E2634-A174-4891-8C29-70C5901F9232}" srcId="{B97E6082-B3BB-4F01-9849-BA97D3FA1B00}" destId="{76C2E182-9155-4937-A6BB-2EF828A59816}" srcOrd="0" destOrd="0" parTransId="{14A67456-7203-4575-812A-E08A90FBD61E}" sibTransId="{74126071-6DD9-4E8E-B7B9-F67E9F6657FE}"/>
    <dgm:cxn modelId="{0E957BAF-1D09-4256-BAEC-3B7F3EDB0E77}" srcId="{D94A1C0A-4ED5-462C-B4C7-130E6F86A7C3}" destId="{F1BE7E3E-1BD6-4E2A-AB53-8713F6B756F6}" srcOrd="0" destOrd="0" parTransId="{CD33483D-07EB-4A49-8232-B1CD4C3110A6}" sibTransId="{8EBA4116-B847-41CE-BBD2-00C6828CD99E}"/>
    <dgm:cxn modelId="{19A2D149-0C43-4DC1-BF6C-4A8985A5DF6A}" type="presOf" srcId="{412AFABD-49FD-4089-AAC0-93B15AFA5B0C}" destId="{EC1C39BC-13E4-46F3-A365-ECB54FE3DCD0}" srcOrd="0" destOrd="0" presId="urn:microsoft.com/office/officeart/2005/8/layout/vList5"/>
    <dgm:cxn modelId="{3B012CA7-E964-4042-9BE6-F59B1A59E0E5}" type="presOf" srcId="{B97E6082-B3BB-4F01-9849-BA97D3FA1B00}" destId="{82354726-EF60-4EE3-BF9A-EE98792FA835}" srcOrd="0" destOrd="0" presId="urn:microsoft.com/office/officeart/2005/8/layout/vList5"/>
    <dgm:cxn modelId="{BDD6BEBD-D6EA-4899-BA77-FD04DED98F2E}" srcId="{D94A1C0A-4ED5-462C-B4C7-130E6F86A7C3}" destId="{B97E6082-B3BB-4F01-9849-BA97D3FA1B00}" srcOrd="2" destOrd="0" parTransId="{C6D5B810-28BF-4D21-B96C-196E9361D990}" sibTransId="{5FA5C2A8-CD01-4D30-AA20-49A23F058C38}"/>
    <dgm:cxn modelId="{71BB7FFE-863F-4B4A-A906-5352D46DC75E}" type="presOf" srcId="{76C2E182-9155-4937-A6BB-2EF828A59816}" destId="{243BD421-8165-45E6-8E98-DD18BBE53D21}" srcOrd="0" destOrd="0" presId="urn:microsoft.com/office/officeart/2005/8/layout/vList5"/>
    <dgm:cxn modelId="{28A87570-6957-4ADD-AA4B-D671DD18CFC7}" srcId="{B095813B-0080-45D5-8201-1CEF2D94B5A4}" destId="{6BE81EED-51D1-43B5-82A8-628310EA1706}" srcOrd="0" destOrd="0" parTransId="{8A9932DA-6ADD-463E-8507-70B431073393}" sibTransId="{20943091-E444-4089-9F99-3E61CAF18F44}"/>
    <dgm:cxn modelId="{486CA28F-10BD-43D3-B109-33C94A0F2BF6}" type="presOf" srcId="{B095813B-0080-45D5-8201-1CEF2D94B5A4}" destId="{2213C3DF-0F88-4DE2-A765-9F56ABD79DE5}" srcOrd="0" destOrd="0" presId="urn:microsoft.com/office/officeart/2005/8/layout/vList5"/>
    <dgm:cxn modelId="{1CA400B5-F52D-49CC-98D7-5C7E3E60DE36}" type="presParOf" srcId="{DDBC8BCD-09A0-4617-8CFD-EA1078F51244}" destId="{20060956-D61E-4219-B22E-9B6196719FE2}" srcOrd="0" destOrd="0" presId="urn:microsoft.com/office/officeart/2005/8/layout/vList5"/>
    <dgm:cxn modelId="{4D42918D-0931-45A0-9A88-B5C70761C7AC}" type="presParOf" srcId="{20060956-D61E-4219-B22E-9B6196719FE2}" destId="{C68547EF-ECDA-4BFB-AF75-8B7500A05663}" srcOrd="0" destOrd="0" presId="urn:microsoft.com/office/officeart/2005/8/layout/vList5"/>
    <dgm:cxn modelId="{75073F77-3777-4DB1-BBE9-EA3C2DC8E9A3}" type="presParOf" srcId="{20060956-D61E-4219-B22E-9B6196719FE2}" destId="{048A037A-7D77-42C4-85BB-F92FAC350E17}" srcOrd="1" destOrd="0" presId="urn:microsoft.com/office/officeart/2005/8/layout/vList5"/>
    <dgm:cxn modelId="{DB6655A7-BDEB-4D83-AAC1-D0032354E69C}" type="presParOf" srcId="{DDBC8BCD-09A0-4617-8CFD-EA1078F51244}" destId="{319CB7EE-B872-4B82-9E54-64CD0BDC92AA}" srcOrd="1" destOrd="0" presId="urn:microsoft.com/office/officeart/2005/8/layout/vList5"/>
    <dgm:cxn modelId="{C40EC77C-E95A-4D4F-B746-2151ED20ED02}" type="presParOf" srcId="{DDBC8BCD-09A0-4617-8CFD-EA1078F51244}" destId="{E555617D-6A7C-434C-8B94-4965D55097C4}" srcOrd="2" destOrd="0" presId="urn:microsoft.com/office/officeart/2005/8/layout/vList5"/>
    <dgm:cxn modelId="{FB3DF87A-BEB7-4F56-8B7D-D244E015767A}" type="presParOf" srcId="{E555617D-6A7C-434C-8B94-4965D55097C4}" destId="{EC1C39BC-13E4-46F3-A365-ECB54FE3DCD0}" srcOrd="0" destOrd="0" presId="urn:microsoft.com/office/officeart/2005/8/layout/vList5"/>
    <dgm:cxn modelId="{96380F9A-C1CE-4ADA-A5E7-501784403322}" type="presParOf" srcId="{E555617D-6A7C-434C-8B94-4965D55097C4}" destId="{C44021B8-0CA8-47C2-9DD8-97538ED69CDF}" srcOrd="1" destOrd="0" presId="urn:microsoft.com/office/officeart/2005/8/layout/vList5"/>
    <dgm:cxn modelId="{AC9A581E-D526-4D81-BD8A-7EEBC4789D03}" type="presParOf" srcId="{DDBC8BCD-09A0-4617-8CFD-EA1078F51244}" destId="{DA70C696-2D55-4B09-8A51-A9D6EC10242D}" srcOrd="3" destOrd="0" presId="urn:microsoft.com/office/officeart/2005/8/layout/vList5"/>
    <dgm:cxn modelId="{580127CD-CCD1-4C5F-AA17-9415969EEE52}" type="presParOf" srcId="{DDBC8BCD-09A0-4617-8CFD-EA1078F51244}" destId="{E4A38D6F-0F23-4FA3-8D48-0F74287F7A33}" srcOrd="4" destOrd="0" presId="urn:microsoft.com/office/officeart/2005/8/layout/vList5"/>
    <dgm:cxn modelId="{BB0846CF-8389-4963-B24D-BE29AA00BB40}" type="presParOf" srcId="{E4A38D6F-0F23-4FA3-8D48-0F74287F7A33}" destId="{82354726-EF60-4EE3-BF9A-EE98792FA835}" srcOrd="0" destOrd="0" presId="urn:microsoft.com/office/officeart/2005/8/layout/vList5"/>
    <dgm:cxn modelId="{BF439B7A-EF10-45AC-8E31-F5BE9499DA6A}" type="presParOf" srcId="{E4A38D6F-0F23-4FA3-8D48-0F74287F7A33}" destId="{243BD421-8165-45E6-8E98-DD18BBE53D21}" srcOrd="1" destOrd="0" presId="urn:microsoft.com/office/officeart/2005/8/layout/vList5"/>
    <dgm:cxn modelId="{0CB507E4-A52D-4A85-9BBB-D1C99F4D1006}" type="presParOf" srcId="{DDBC8BCD-09A0-4617-8CFD-EA1078F51244}" destId="{1D1B4AB5-60F9-444F-8FC0-F88DF188AED8}" srcOrd="5" destOrd="0" presId="urn:microsoft.com/office/officeart/2005/8/layout/vList5"/>
    <dgm:cxn modelId="{28C6A119-252B-43D9-9EB5-52ADB95D0B51}" type="presParOf" srcId="{DDBC8BCD-09A0-4617-8CFD-EA1078F51244}" destId="{ECDCB601-3D64-4C95-8A5A-DA076B99168F}" srcOrd="6" destOrd="0" presId="urn:microsoft.com/office/officeart/2005/8/layout/vList5"/>
    <dgm:cxn modelId="{B95D8863-3606-45F2-B8F3-F06BA0C93CA1}" type="presParOf" srcId="{ECDCB601-3D64-4C95-8A5A-DA076B99168F}" destId="{2213C3DF-0F88-4DE2-A765-9F56ABD79DE5}" srcOrd="0" destOrd="0" presId="urn:microsoft.com/office/officeart/2005/8/layout/vList5"/>
    <dgm:cxn modelId="{4D576B38-312B-435E-8779-6D053DD30535}" type="presParOf" srcId="{ECDCB601-3D64-4C95-8A5A-DA076B99168F}" destId="{B0C318E8-6731-4001-8003-DA2165D92A6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9998B9-F432-4418-8069-A3F544FB854E}" type="doc">
      <dgm:prSet loTypeId="urn:microsoft.com/office/officeart/2005/8/layout/pyramid1" loCatId="pyramid" qsTypeId="urn:microsoft.com/office/officeart/2005/8/quickstyle/simple2" qsCatId="simple" csTypeId="urn:microsoft.com/office/officeart/2005/8/colors/accent2_3" csCatId="accent2" phldr="1"/>
      <dgm:spPr/>
    </dgm:pt>
    <dgm:pt modelId="{6206C21C-FDEE-4B0C-BCC1-DFCBDB5A2F7D}">
      <dgm:prSet phldrT="[文本]" custT="1"/>
      <dgm:spPr/>
      <dgm:t>
        <a:bodyPr/>
        <a:lstStyle/>
        <a:p>
          <a:r>
            <a:rPr lang="zh-CN" altLang="en-US" sz="2400" b="1" smtClean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rPr>
            <a:t>中国科协</a:t>
          </a:r>
          <a:endParaRPr lang="zh-CN" altLang="en-US" sz="2400" b="1">
            <a:solidFill>
              <a:schemeClr val="bg2">
                <a:lumMod val="75000"/>
              </a:schemeClr>
            </a:solidFill>
            <a:latin typeface="微软雅黑" pitchFamily="34" charset="-122"/>
            <a:ea typeface="微软雅黑" pitchFamily="34" charset="-122"/>
          </a:endParaRPr>
        </a:p>
      </dgm:t>
    </dgm:pt>
    <dgm:pt modelId="{86CECD25-A284-462C-A567-F8BF8A5DF8EC}" type="parTrans" cxnId="{F0FD45A9-9F94-44F2-9D2A-A91E43312EA7}">
      <dgm:prSet/>
      <dgm:spPr/>
      <dgm:t>
        <a:bodyPr/>
        <a:lstStyle/>
        <a:p>
          <a:endParaRPr lang="zh-CN" altLang="en-US" sz="2400" b="1">
            <a:solidFill>
              <a:schemeClr val="bg2">
                <a:lumMod val="75000"/>
              </a:schemeClr>
            </a:solidFill>
            <a:latin typeface="微软雅黑" pitchFamily="34" charset="-122"/>
            <a:ea typeface="微软雅黑" pitchFamily="34" charset="-122"/>
          </a:endParaRPr>
        </a:p>
      </dgm:t>
    </dgm:pt>
    <dgm:pt modelId="{B498A7CE-ACE0-4557-B962-CE7176CD64B2}" type="sibTrans" cxnId="{F0FD45A9-9F94-44F2-9D2A-A91E43312EA7}">
      <dgm:prSet/>
      <dgm:spPr/>
      <dgm:t>
        <a:bodyPr/>
        <a:lstStyle/>
        <a:p>
          <a:endParaRPr lang="zh-CN" altLang="en-US" sz="2400" b="1">
            <a:solidFill>
              <a:schemeClr val="bg2">
                <a:lumMod val="75000"/>
              </a:schemeClr>
            </a:solidFill>
            <a:latin typeface="微软雅黑" pitchFamily="34" charset="-122"/>
            <a:ea typeface="微软雅黑" pitchFamily="34" charset="-122"/>
          </a:endParaRPr>
        </a:p>
      </dgm:t>
    </dgm:pt>
    <dgm:pt modelId="{17CB701E-2312-43C5-B427-7CD0C121CC80}">
      <dgm:prSet phldrT="[文本]" custT="1"/>
      <dgm:spPr/>
      <dgm:t>
        <a:bodyPr/>
        <a:lstStyle/>
        <a:p>
          <a:r>
            <a:rPr lang="zh-CN" altLang="en-US" sz="2400" b="1" smtClean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rPr>
            <a:t>省级科协单位</a:t>
          </a:r>
          <a:endParaRPr lang="zh-CN" altLang="en-US" sz="2400" b="1">
            <a:solidFill>
              <a:schemeClr val="bg2">
                <a:lumMod val="75000"/>
              </a:schemeClr>
            </a:solidFill>
            <a:latin typeface="微软雅黑" pitchFamily="34" charset="-122"/>
            <a:ea typeface="微软雅黑" pitchFamily="34" charset="-122"/>
          </a:endParaRPr>
        </a:p>
      </dgm:t>
    </dgm:pt>
    <dgm:pt modelId="{2858F923-4275-48A8-8F4F-04426B9E34A6}" type="parTrans" cxnId="{84F5C591-9EBE-4020-BAEC-FEFA78A4920A}">
      <dgm:prSet/>
      <dgm:spPr/>
      <dgm:t>
        <a:bodyPr/>
        <a:lstStyle/>
        <a:p>
          <a:endParaRPr lang="zh-CN" altLang="en-US" sz="2400" b="1">
            <a:solidFill>
              <a:schemeClr val="bg2">
                <a:lumMod val="75000"/>
              </a:schemeClr>
            </a:solidFill>
            <a:latin typeface="微软雅黑" pitchFamily="34" charset="-122"/>
            <a:ea typeface="微软雅黑" pitchFamily="34" charset="-122"/>
          </a:endParaRPr>
        </a:p>
      </dgm:t>
    </dgm:pt>
    <dgm:pt modelId="{7F3E97F3-5EFF-450A-95B8-9249FDFE9DF9}" type="sibTrans" cxnId="{84F5C591-9EBE-4020-BAEC-FEFA78A4920A}">
      <dgm:prSet/>
      <dgm:spPr/>
      <dgm:t>
        <a:bodyPr/>
        <a:lstStyle/>
        <a:p>
          <a:endParaRPr lang="zh-CN" altLang="en-US" sz="2400" b="1">
            <a:solidFill>
              <a:schemeClr val="bg2">
                <a:lumMod val="75000"/>
              </a:schemeClr>
            </a:solidFill>
            <a:latin typeface="微软雅黑" pitchFamily="34" charset="-122"/>
            <a:ea typeface="微软雅黑" pitchFamily="34" charset="-122"/>
          </a:endParaRPr>
        </a:p>
      </dgm:t>
    </dgm:pt>
    <dgm:pt modelId="{E085FA40-BB34-442C-A4A1-1320AA9EA16E}">
      <dgm:prSet phldrT="[文本]" custT="1"/>
      <dgm:spPr/>
      <dgm:t>
        <a:bodyPr/>
        <a:lstStyle/>
        <a:p>
          <a:r>
            <a:rPr lang="zh-CN" altLang="en-US" sz="2400" b="1" smtClean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rPr>
            <a:t>市级科协单位</a:t>
          </a:r>
          <a:endParaRPr lang="zh-CN" altLang="en-US" sz="2400" b="1">
            <a:solidFill>
              <a:schemeClr val="bg2">
                <a:lumMod val="75000"/>
              </a:schemeClr>
            </a:solidFill>
            <a:latin typeface="微软雅黑" pitchFamily="34" charset="-122"/>
            <a:ea typeface="微软雅黑" pitchFamily="34" charset="-122"/>
          </a:endParaRPr>
        </a:p>
      </dgm:t>
    </dgm:pt>
    <dgm:pt modelId="{57E2B650-A9A2-426D-872F-BFE681C8ADBE}" type="parTrans" cxnId="{56ECA7CF-EE7C-47A1-88B2-B095E59DECF3}">
      <dgm:prSet/>
      <dgm:spPr/>
      <dgm:t>
        <a:bodyPr/>
        <a:lstStyle/>
        <a:p>
          <a:endParaRPr lang="zh-CN" altLang="en-US" sz="2400" b="1">
            <a:solidFill>
              <a:schemeClr val="bg2">
                <a:lumMod val="75000"/>
              </a:schemeClr>
            </a:solidFill>
            <a:latin typeface="微软雅黑" pitchFamily="34" charset="-122"/>
            <a:ea typeface="微软雅黑" pitchFamily="34" charset="-122"/>
          </a:endParaRPr>
        </a:p>
      </dgm:t>
    </dgm:pt>
    <dgm:pt modelId="{19D79949-2E1E-445E-AA36-B2B5608BB69A}" type="sibTrans" cxnId="{56ECA7CF-EE7C-47A1-88B2-B095E59DECF3}">
      <dgm:prSet/>
      <dgm:spPr/>
      <dgm:t>
        <a:bodyPr/>
        <a:lstStyle/>
        <a:p>
          <a:endParaRPr lang="zh-CN" altLang="en-US" sz="2400" b="1">
            <a:solidFill>
              <a:schemeClr val="bg2">
                <a:lumMod val="75000"/>
              </a:schemeClr>
            </a:solidFill>
            <a:latin typeface="微软雅黑" pitchFamily="34" charset="-122"/>
            <a:ea typeface="微软雅黑" pitchFamily="34" charset="-122"/>
          </a:endParaRPr>
        </a:p>
      </dgm:t>
    </dgm:pt>
    <dgm:pt modelId="{2B21F540-1201-4BC6-B07A-FFF3950EAD75}">
      <dgm:prSet phldrT="[文本]" custT="1"/>
      <dgm:spPr/>
      <dgm:t>
        <a:bodyPr/>
        <a:lstStyle/>
        <a:p>
          <a:r>
            <a:rPr lang="zh-CN" altLang="en-US" sz="2400" b="1" smtClean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rPr>
            <a:t>基层单位</a:t>
          </a:r>
          <a:endParaRPr lang="zh-CN" altLang="en-US" sz="2400" b="1">
            <a:solidFill>
              <a:schemeClr val="bg2">
                <a:lumMod val="75000"/>
              </a:schemeClr>
            </a:solidFill>
            <a:latin typeface="微软雅黑" pitchFamily="34" charset="-122"/>
            <a:ea typeface="微软雅黑" pitchFamily="34" charset="-122"/>
          </a:endParaRPr>
        </a:p>
      </dgm:t>
    </dgm:pt>
    <dgm:pt modelId="{D3E0AABC-0B42-4275-9BA6-41EA028548F7}" type="parTrans" cxnId="{16AA29CE-AE9D-4240-AE8F-3A916629D1B2}">
      <dgm:prSet/>
      <dgm:spPr/>
      <dgm:t>
        <a:bodyPr/>
        <a:lstStyle/>
        <a:p>
          <a:endParaRPr lang="zh-CN" altLang="en-US" sz="2400" b="1">
            <a:solidFill>
              <a:schemeClr val="bg2">
                <a:lumMod val="75000"/>
              </a:schemeClr>
            </a:solidFill>
            <a:latin typeface="微软雅黑" pitchFamily="34" charset="-122"/>
            <a:ea typeface="微软雅黑" pitchFamily="34" charset="-122"/>
          </a:endParaRPr>
        </a:p>
      </dgm:t>
    </dgm:pt>
    <dgm:pt modelId="{9A7838F8-1164-41F5-B31C-E5483500D1E3}" type="sibTrans" cxnId="{16AA29CE-AE9D-4240-AE8F-3A916629D1B2}">
      <dgm:prSet/>
      <dgm:spPr/>
      <dgm:t>
        <a:bodyPr/>
        <a:lstStyle/>
        <a:p>
          <a:endParaRPr lang="zh-CN" altLang="en-US" sz="2400" b="1">
            <a:solidFill>
              <a:schemeClr val="bg2">
                <a:lumMod val="75000"/>
              </a:schemeClr>
            </a:solidFill>
            <a:latin typeface="微软雅黑" pitchFamily="34" charset="-122"/>
            <a:ea typeface="微软雅黑" pitchFamily="34" charset="-122"/>
          </a:endParaRPr>
        </a:p>
      </dgm:t>
    </dgm:pt>
    <dgm:pt modelId="{81C212E0-DF50-4437-9D8A-A8D3CB4B1844}" type="pres">
      <dgm:prSet presAssocID="{379998B9-F432-4418-8069-A3F544FB854E}" presName="Name0" presStyleCnt="0">
        <dgm:presLayoutVars>
          <dgm:dir/>
          <dgm:animLvl val="lvl"/>
          <dgm:resizeHandles val="exact"/>
        </dgm:presLayoutVars>
      </dgm:prSet>
      <dgm:spPr/>
    </dgm:pt>
    <dgm:pt modelId="{298828AE-94FA-4442-B9FC-0CD00F07951F}" type="pres">
      <dgm:prSet presAssocID="{6206C21C-FDEE-4B0C-BCC1-DFCBDB5A2F7D}" presName="Name8" presStyleCnt="0"/>
      <dgm:spPr/>
    </dgm:pt>
    <dgm:pt modelId="{4691BED8-BD9F-4087-B84B-B7296EF4D6D4}" type="pres">
      <dgm:prSet presAssocID="{6206C21C-FDEE-4B0C-BCC1-DFCBDB5A2F7D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25DF612-9C4F-4BD5-8820-E42140BC6884}" type="pres">
      <dgm:prSet presAssocID="{6206C21C-FDEE-4B0C-BCC1-DFCBDB5A2F7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6E4E1F4-E59E-40A0-AD62-0F5895D297CC}" type="pres">
      <dgm:prSet presAssocID="{17CB701E-2312-43C5-B427-7CD0C121CC80}" presName="Name8" presStyleCnt="0"/>
      <dgm:spPr/>
    </dgm:pt>
    <dgm:pt modelId="{90A8DC67-8A35-41B4-A2FF-B5D46D69EF87}" type="pres">
      <dgm:prSet presAssocID="{17CB701E-2312-43C5-B427-7CD0C121CC80}" presName="level" presStyleLbl="node1" presStyleIdx="1" presStyleCnt="4" custScaleY="6803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DCEDED0-51C8-47AD-89F0-7CD830DFC26F}" type="pres">
      <dgm:prSet presAssocID="{17CB701E-2312-43C5-B427-7CD0C121CC8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3488A5C-B433-453F-A412-044650674D42}" type="pres">
      <dgm:prSet presAssocID="{E085FA40-BB34-442C-A4A1-1320AA9EA16E}" presName="Name8" presStyleCnt="0"/>
      <dgm:spPr/>
    </dgm:pt>
    <dgm:pt modelId="{7388FD44-FBDA-4411-87C0-ABD336BB7AC6}" type="pres">
      <dgm:prSet presAssocID="{E085FA40-BB34-442C-A4A1-1320AA9EA16E}" presName="level" presStyleLbl="node1" presStyleIdx="2" presStyleCnt="4" custScaleY="62472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B6E541F-B0F7-447E-BE45-7EE8AE8AD506}" type="pres">
      <dgm:prSet presAssocID="{E085FA40-BB34-442C-A4A1-1320AA9EA16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01349C0-34EE-4BFF-BEFC-5F4EFEE05401}" type="pres">
      <dgm:prSet presAssocID="{2B21F540-1201-4BC6-B07A-FFF3950EAD75}" presName="Name8" presStyleCnt="0"/>
      <dgm:spPr/>
    </dgm:pt>
    <dgm:pt modelId="{C1EE7A95-7B5E-4D2F-A1B5-7794DF9888E1}" type="pres">
      <dgm:prSet presAssocID="{2B21F540-1201-4BC6-B07A-FFF3950EAD75}" presName="level" presStyleLbl="node1" presStyleIdx="3" presStyleCnt="4" custScaleY="5953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FD17283-0AC2-4041-A81D-FD85C44027A1}" type="pres">
      <dgm:prSet presAssocID="{2B21F540-1201-4BC6-B07A-FFF3950EAD7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56ECA7CF-EE7C-47A1-88B2-B095E59DECF3}" srcId="{379998B9-F432-4418-8069-A3F544FB854E}" destId="{E085FA40-BB34-442C-A4A1-1320AA9EA16E}" srcOrd="2" destOrd="0" parTransId="{57E2B650-A9A2-426D-872F-BFE681C8ADBE}" sibTransId="{19D79949-2E1E-445E-AA36-B2B5608BB69A}"/>
    <dgm:cxn modelId="{FEB81AC0-D1DF-4CC4-AB5F-C5A769D74B4D}" type="presOf" srcId="{E085FA40-BB34-442C-A4A1-1320AA9EA16E}" destId="{7388FD44-FBDA-4411-87C0-ABD336BB7AC6}" srcOrd="0" destOrd="0" presId="urn:microsoft.com/office/officeart/2005/8/layout/pyramid1"/>
    <dgm:cxn modelId="{5A0B20BF-EFBF-45C5-BC70-923B3CB77505}" type="presOf" srcId="{2B21F540-1201-4BC6-B07A-FFF3950EAD75}" destId="{EFD17283-0AC2-4041-A81D-FD85C44027A1}" srcOrd="1" destOrd="0" presId="urn:microsoft.com/office/officeart/2005/8/layout/pyramid1"/>
    <dgm:cxn modelId="{5F58E05C-C73B-41A0-B4C7-B5BF29FF5830}" type="presOf" srcId="{6206C21C-FDEE-4B0C-BCC1-DFCBDB5A2F7D}" destId="{F25DF612-9C4F-4BD5-8820-E42140BC6884}" srcOrd="1" destOrd="0" presId="urn:microsoft.com/office/officeart/2005/8/layout/pyramid1"/>
    <dgm:cxn modelId="{BBA31B07-97C9-40CD-88C0-4790FEDA6C74}" type="presOf" srcId="{379998B9-F432-4418-8069-A3F544FB854E}" destId="{81C212E0-DF50-4437-9D8A-A8D3CB4B1844}" srcOrd="0" destOrd="0" presId="urn:microsoft.com/office/officeart/2005/8/layout/pyramid1"/>
    <dgm:cxn modelId="{96E5914A-114B-4FC3-9822-F9F948B6AD64}" type="presOf" srcId="{17CB701E-2312-43C5-B427-7CD0C121CC80}" destId="{90A8DC67-8A35-41B4-A2FF-B5D46D69EF87}" srcOrd="0" destOrd="0" presId="urn:microsoft.com/office/officeart/2005/8/layout/pyramid1"/>
    <dgm:cxn modelId="{84F5C591-9EBE-4020-BAEC-FEFA78A4920A}" srcId="{379998B9-F432-4418-8069-A3F544FB854E}" destId="{17CB701E-2312-43C5-B427-7CD0C121CC80}" srcOrd="1" destOrd="0" parTransId="{2858F923-4275-48A8-8F4F-04426B9E34A6}" sibTransId="{7F3E97F3-5EFF-450A-95B8-9249FDFE9DF9}"/>
    <dgm:cxn modelId="{C7A5ACB4-0639-4A18-A7D1-4B4011702096}" type="presOf" srcId="{E085FA40-BB34-442C-A4A1-1320AA9EA16E}" destId="{5B6E541F-B0F7-447E-BE45-7EE8AE8AD506}" srcOrd="1" destOrd="0" presId="urn:microsoft.com/office/officeart/2005/8/layout/pyramid1"/>
    <dgm:cxn modelId="{F2A3CAA4-BE98-4139-9085-2D4CA7CC3E64}" type="presOf" srcId="{6206C21C-FDEE-4B0C-BCC1-DFCBDB5A2F7D}" destId="{4691BED8-BD9F-4087-B84B-B7296EF4D6D4}" srcOrd="0" destOrd="0" presId="urn:microsoft.com/office/officeart/2005/8/layout/pyramid1"/>
    <dgm:cxn modelId="{E552317B-6FD2-4AF8-A602-99EA66AD54A6}" type="presOf" srcId="{2B21F540-1201-4BC6-B07A-FFF3950EAD75}" destId="{C1EE7A95-7B5E-4D2F-A1B5-7794DF9888E1}" srcOrd="0" destOrd="0" presId="urn:microsoft.com/office/officeart/2005/8/layout/pyramid1"/>
    <dgm:cxn modelId="{16AA29CE-AE9D-4240-AE8F-3A916629D1B2}" srcId="{379998B9-F432-4418-8069-A3F544FB854E}" destId="{2B21F540-1201-4BC6-B07A-FFF3950EAD75}" srcOrd="3" destOrd="0" parTransId="{D3E0AABC-0B42-4275-9BA6-41EA028548F7}" sibTransId="{9A7838F8-1164-41F5-B31C-E5483500D1E3}"/>
    <dgm:cxn modelId="{F0FD45A9-9F94-44F2-9D2A-A91E43312EA7}" srcId="{379998B9-F432-4418-8069-A3F544FB854E}" destId="{6206C21C-FDEE-4B0C-BCC1-DFCBDB5A2F7D}" srcOrd="0" destOrd="0" parTransId="{86CECD25-A284-462C-A567-F8BF8A5DF8EC}" sibTransId="{B498A7CE-ACE0-4557-B962-CE7176CD64B2}"/>
    <dgm:cxn modelId="{5E83641B-4CFA-42A6-91AF-F05586DFDF59}" type="presOf" srcId="{17CB701E-2312-43C5-B427-7CD0C121CC80}" destId="{FDCEDED0-51C8-47AD-89F0-7CD830DFC26F}" srcOrd="1" destOrd="0" presId="urn:microsoft.com/office/officeart/2005/8/layout/pyramid1"/>
    <dgm:cxn modelId="{253A7765-00D9-4CFD-9C7E-9FD06F3F73A1}" type="presParOf" srcId="{81C212E0-DF50-4437-9D8A-A8D3CB4B1844}" destId="{298828AE-94FA-4442-B9FC-0CD00F07951F}" srcOrd="0" destOrd="0" presId="urn:microsoft.com/office/officeart/2005/8/layout/pyramid1"/>
    <dgm:cxn modelId="{1697F842-4113-4081-B418-2F4421DB5143}" type="presParOf" srcId="{298828AE-94FA-4442-B9FC-0CD00F07951F}" destId="{4691BED8-BD9F-4087-B84B-B7296EF4D6D4}" srcOrd="0" destOrd="0" presId="urn:microsoft.com/office/officeart/2005/8/layout/pyramid1"/>
    <dgm:cxn modelId="{7E9DFE3C-C3A1-4D4E-B3E2-D032F010602E}" type="presParOf" srcId="{298828AE-94FA-4442-B9FC-0CD00F07951F}" destId="{F25DF612-9C4F-4BD5-8820-E42140BC6884}" srcOrd="1" destOrd="0" presId="urn:microsoft.com/office/officeart/2005/8/layout/pyramid1"/>
    <dgm:cxn modelId="{D4F79E45-C4FA-45C3-B499-139D37DC863B}" type="presParOf" srcId="{81C212E0-DF50-4437-9D8A-A8D3CB4B1844}" destId="{B6E4E1F4-E59E-40A0-AD62-0F5895D297CC}" srcOrd="1" destOrd="0" presId="urn:microsoft.com/office/officeart/2005/8/layout/pyramid1"/>
    <dgm:cxn modelId="{4805B0BD-9CEB-4214-90BD-8C32682BEE1A}" type="presParOf" srcId="{B6E4E1F4-E59E-40A0-AD62-0F5895D297CC}" destId="{90A8DC67-8A35-41B4-A2FF-B5D46D69EF87}" srcOrd="0" destOrd="0" presId="urn:microsoft.com/office/officeart/2005/8/layout/pyramid1"/>
    <dgm:cxn modelId="{A88378BE-3A66-4A31-A936-8606DEA2D38B}" type="presParOf" srcId="{B6E4E1F4-E59E-40A0-AD62-0F5895D297CC}" destId="{FDCEDED0-51C8-47AD-89F0-7CD830DFC26F}" srcOrd="1" destOrd="0" presId="urn:microsoft.com/office/officeart/2005/8/layout/pyramid1"/>
    <dgm:cxn modelId="{B696746E-D803-46EF-9AED-DD9D901531C9}" type="presParOf" srcId="{81C212E0-DF50-4437-9D8A-A8D3CB4B1844}" destId="{B3488A5C-B433-453F-A412-044650674D42}" srcOrd="2" destOrd="0" presId="urn:microsoft.com/office/officeart/2005/8/layout/pyramid1"/>
    <dgm:cxn modelId="{C74BDCF5-7D19-416E-8306-FF567AB313EB}" type="presParOf" srcId="{B3488A5C-B433-453F-A412-044650674D42}" destId="{7388FD44-FBDA-4411-87C0-ABD336BB7AC6}" srcOrd="0" destOrd="0" presId="urn:microsoft.com/office/officeart/2005/8/layout/pyramid1"/>
    <dgm:cxn modelId="{42FFCEB0-D8C9-4F6C-B602-43F584FD9673}" type="presParOf" srcId="{B3488A5C-B433-453F-A412-044650674D42}" destId="{5B6E541F-B0F7-447E-BE45-7EE8AE8AD506}" srcOrd="1" destOrd="0" presId="urn:microsoft.com/office/officeart/2005/8/layout/pyramid1"/>
    <dgm:cxn modelId="{C2373789-AD83-4395-9052-743EEDAF2804}" type="presParOf" srcId="{81C212E0-DF50-4437-9D8A-A8D3CB4B1844}" destId="{201349C0-34EE-4BFF-BEFC-5F4EFEE05401}" srcOrd="3" destOrd="0" presId="urn:microsoft.com/office/officeart/2005/8/layout/pyramid1"/>
    <dgm:cxn modelId="{F8BFA1A7-2CD3-4406-B8F0-C3BEA4013971}" type="presParOf" srcId="{201349C0-34EE-4BFF-BEFC-5F4EFEE05401}" destId="{C1EE7A95-7B5E-4D2F-A1B5-7794DF9888E1}" srcOrd="0" destOrd="0" presId="urn:microsoft.com/office/officeart/2005/8/layout/pyramid1"/>
    <dgm:cxn modelId="{D574970F-1138-40EC-AE8C-2387FF09D0A3}" type="presParOf" srcId="{201349C0-34EE-4BFF-BEFC-5F4EFEE05401}" destId="{EFD17283-0AC2-4041-A81D-FD85C44027A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EBC110-A83E-4D39-B008-01C72B37E8CC}" type="doc">
      <dgm:prSet loTypeId="urn:microsoft.com/office/officeart/2005/8/layout/bProcess4" loCatId="process" qsTypeId="urn:microsoft.com/office/officeart/2005/8/quickstyle/simple4" qsCatId="simple" csTypeId="urn:microsoft.com/office/officeart/2005/8/colors/accent4_3" csCatId="accent4" phldr="1"/>
      <dgm:spPr/>
      <dgm:t>
        <a:bodyPr/>
        <a:lstStyle/>
        <a:p>
          <a:endParaRPr lang="zh-CN" altLang="en-US"/>
        </a:p>
      </dgm:t>
    </dgm:pt>
    <dgm:pt modelId="{E8806B60-01F7-4E6C-A444-2F979D36354A}">
      <dgm:prSet phldrT="[文本]" custT="1"/>
      <dgm:spPr/>
      <dgm:t>
        <a:bodyPr/>
        <a:lstStyle/>
        <a:p>
          <a:r>
            <a:rPr lang="zh-CN" altLang="en-US" sz="2000" b="1" smtClean="0">
              <a:latin typeface="微软雅黑" pitchFamily="34" charset="-122"/>
              <a:ea typeface="微软雅黑" pitchFamily="34" charset="-122"/>
            </a:rPr>
            <a:t>填报状态</a:t>
          </a:r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33FA8565-5EFE-4848-9645-630A08D00418}" type="parTrans" cxnId="{3611B7D1-5A62-4EDD-99AB-EE273FF2F10A}">
      <dgm:prSet/>
      <dgm:spPr/>
      <dgm:t>
        <a:bodyPr/>
        <a:lstStyle/>
        <a:p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0DB83313-F486-4E6A-B2D1-3F80D36AC517}" type="sibTrans" cxnId="{3611B7D1-5A62-4EDD-99AB-EE273FF2F10A}">
      <dgm:prSet/>
      <dgm:spPr/>
      <dgm:t>
        <a:bodyPr/>
        <a:lstStyle/>
        <a:p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282FCCF7-C3EB-42AB-B15A-DF5253543A94}">
      <dgm:prSet phldrT="[文本]" custT="1"/>
      <dgm:spPr/>
      <dgm:t>
        <a:bodyPr/>
        <a:lstStyle/>
        <a:p>
          <a:r>
            <a:rPr lang="zh-CN" altLang="en-US" sz="2000" b="1" smtClean="0">
              <a:latin typeface="微软雅黑" pitchFamily="34" charset="-122"/>
              <a:ea typeface="微软雅黑" pitchFamily="34" charset="-122"/>
            </a:rPr>
            <a:t>单位设置</a:t>
          </a:r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52331DF7-E671-420B-A0F9-7C7DCA3C7542}" type="parTrans" cxnId="{E7D4D357-71A3-4344-B498-9C04A2381BD0}">
      <dgm:prSet/>
      <dgm:spPr/>
      <dgm:t>
        <a:bodyPr/>
        <a:lstStyle/>
        <a:p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478D8E36-524A-49C3-BAC0-AD661456C642}" type="sibTrans" cxnId="{E7D4D357-71A3-4344-B498-9C04A2381BD0}">
      <dgm:prSet/>
      <dgm:spPr/>
      <dgm:t>
        <a:bodyPr/>
        <a:lstStyle/>
        <a:p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3F7091C8-686E-4ACC-8E7C-E2860489E8BB}">
      <dgm:prSet phldrT="[文本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2000" b="1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rPr>
            <a:t>行政区划管理</a:t>
          </a:r>
          <a:endParaRPr lang="zh-CN" altLang="en-US" sz="2000" b="1">
            <a:solidFill>
              <a:schemeClr val="bg1"/>
            </a:solidFill>
            <a:latin typeface="微软雅黑" pitchFamily="34" charset="-122"/>
            <a:ea typeface="微软雅黑" pitchFamily="34" charset="-122"/>
          </a:endParaRPr>
        </a:p>
      </dgm:t>
    </dgm:pt>
    <dgm:pt modelId="{6240F021-E863-409C-99C8-5381A8563D05}" type="parTrans" cxnId="{821D0AA1-1F86-4744-9360-B2A0F0BCFF15}">
      <dgm:prSet/>
      <dgm:spPr/>
      <dgm:t>
        <a:bodyPr/>
        <a:lstStyle/>
        <a:p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2B7E6E2C-9996-4A64-9FF4-5010D4846AE2}" type="sibTrans" cxnId="{821D0AA1-1F86-4744-9360-B2A0F0BCFF15}">
      <dgm:prSet/>
      <dgm:spPr/>
      <dgm:t>
        <a:bodyPr/>
        <a:lstStyle/>
        <a:p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D8DDA436-74C1-4F16-9B9C-05B0578215A0}">
      <dgm:prSet phldrT="[文本]" custT="1"/>
      <dgm:spPr/>
      <dgm:t>
        <a:bodyPr/>
        <a:lstStyle/>
        <a:p>
          <a:r>
            <a:rPr lang="zh-CN" altLang="en-US" sz="2000" b="1" smtClean="0">
              <a:latin typeface="微软雅黑" pitchFamily="34" charset="-122"/>
              <a:ea typeface="微软雅黑" pitchFamily="34" charset="-122"/>
            </a:rPr>
            <a:t>未上报理由</a:t>
          </a:r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9DAD2160-8AAB-441A-A343-486D99572F81}" type="parTrans" cxnId="{A8E4B9D5-F73A-4152-87C5-90CA0ABF4290}">
      <dgm:prSet/>
      <dgm:spPr/>
      <dgm:t>
        <a:bodyPr/>
        <a:lstStyle/>
        <a:p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404CEB0A-AD5A-45E8-A6FF-31D3694B453F}" type="sibTrans" cxnId="{A8E4B9D5-F73A-4152-87C5-90CA0ABF4290}">
      <dgm:prSet/>
      <dgm:spPr/>
      <dgm:t>
        <a:bodyPr/>
        <a:lstStyle/>
        <a:p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1B1252B4-1FB6-4E64-9D7F-87B507706FDF}">
      <dgm:prSet phldrT="[文本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2000" b="1" smtClean="0">
              <a:latin typeface="微软雅黑" pitchFamily="34" charset="-122"/>
              <a:ea typeface="微软雅黑" pitchFamily="34" charset="-122"/>
            </a:rPr>
            <a:t>上报情况一览</a:t>
          </a:r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0009238B-E859-4792-A94B-0E026990956C}" type="parTrans" cxnId="{F7929A5A-DA40-45CF-AEE2-DE57F6F3320C}">
      <dgm:prSet/>
      <dgm:spPr/>
      <dgm:t>
        <a:bodyPr/>
        <a:lstStyle/>
        <a:p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8FE7C4F4-F4C6-4420-B1F2-957752CC7FD8}" type="sibTrans" cxnId="{F7929A5A-DA40-45CF-AEE2-DE57F6F3320C}">
      <dgm:prSet/>
      <dgm:spPr/>
      <dgm:t>
        <a:bodyPr/>
        <a:lstStyle/>
        <a:p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B85BA729-53CF-4F93-8D83-C268A1AAF31F}">
      <dgm:prSet phldrT="[文本]" custT="1"/>
      <dgm:spPr/>
      <dgm:t>
        <a:bodyPr/>
        <a:lstStyle/>
        <a:p>
          <a:r>
            <a:rPr lang="zh-CN" altLang="en-US" sz="2000" b="1" smtClean="0">
              <a:latin typeface="微软雅黑" pitchFamily="34" charset="-122"/>
              <a:ea typeface="微软雅黑" pitchFamily="34" charset="-122"/>
            </a:rPr>
            <a:t>科目设置</a:t>
          </a:r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9A24AE84-37C0-45A2-B5BB-DC61C98440B9}" type="parTrans" cxnId="{47186278-888E-4814-A591-EBDAFA486E1D}">
      <dgm:prSet/>
      <dgm:spPr/>
      <dgm:t>
        <a:bodyPr/>
        <a:lstStyle/>
        <a:p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2B2C5A50-AA93-4451-9EDC-7089F255A5A4}" type="sibTrans" cxnId="{47186278-888E-4814-A591-EBDAFA486E1D}">
      <dgm:prSet/>
      <dgm:spPr/>
      <dgm:t>
        <a:bodyPr/>
        <a:lstStyle/>
        <a:p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FA5374FE-1751-485B-A881-E5748F5E33AD}">
      <dgm:prSet phldrT="[文本]" custT="1"/>
      <dgm:spPr/>
      <dgm:t>
        <a:bodyPr/>
        <a:lstStyle/>
        <a:p>
          <a:r>
            <a:rPr lang="zh-CN" altLang="en-US" sz="2000" b="1" smtClean="0">
              <a:latin typeface="微软雅黑" pitchFamily="34" charset="-122"/>
              <a:ea typeface="微软雅黑" pitchFamily="34" charset="-122"/>
            </a:rPr>
            <a:t>数据编辑</a:t>
          </a:r>
          <a:endParaRPr lang="en-US" altLang="zh-CN" sz="2000" b="1" smtClean="0">
            <a:latin typeface="微软雅黑" pitchFamily="34" charset="-122"/>
            <a:ea typeface="微软雅黑" pitchFamily="34" charset="-122"/>
          </a:endParaRPr>
        </a:p>
      </dgm:t>
    </dgm:pt>
    <dgm:pt modelId="{DC8AE382-629B-408A-BFD3-C1364C9E2CD2}" type="parTrans" cxnId="{7481D52E-CFCA-4CE0-A4BE-8F6C541E9B57}">
      <dgm:prSet/>
      <dgm:spPr/>
      <dgm:t>
        <a:bodyPr/>
        <a:lstStyle/>
        <a:p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300B925E-14D6-4C08-A2D4-21CD821943F2}" type="sibTrans" cxnId="{7481D52E-CFCA-4CE0-A4BE-8F6C541E9B57}">
      <dgm:prSet/>
      <dgm:spPr/>
      <dgm:t>
        <a:bodyPr/>
        <a:lstStyle/>
        <a:p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1AE8D073-17FD-4323-BAD0-89A3D4FEA905}">
      <dgm:prSet phldrT="[文本]" custT="1"/>
      <dgm:spPr/>
      <dgm:t>
        <a:bodyPr/>
        <a:lstStyle/>
        <a:p>
          <a:r>
            <a:rPr lang="zh-CN" altLang="en-US" sz="2000" b="1" smtClean="0">
              <a:latin typeface="微软雅黑" pitchFamily="34" charset="-122"/>
              <a:ea typeface="微软雅黑" pitchFamily="34" charset="-122"/>
            </a:rPr>
            <a:t>数据查看</a:t>
          </a:r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63229653-2FA8-4803-AB98-62F00FD52D08}" type="parTrans" cxnId="{8D9FAE42-8FAF-4A94-8586-EEC7F812196A}">
      <dgm:prSet/>
      <dgm:spPr/>
      <dgm:t>
        <a:bodyPr/>
        <a:lstStyle/>
        <a:p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1D658E62-53ED-45BA-AD3A-7EF7B2BA9F3B}" type="sibTrans" cxnId="{8D9FAE42-8FAF-4A94-8586-EEC7F812196A}">
      <dgm:prSet/>
      <dgm:spPr/>
      <dgm:t>
        <a:bodyPr/>
        <a:lstStyle/>
        <a:p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E9D6CF02-E100-4A61-A92A-22DDF6F248C6}">
      <dgm:prSet phldrT="[文本]" custT="1"/>
      <dgm:spPr/>
      <dgm:t>
        <a:bodyPr/>
        <a:lstStyle/>
        <a:p>
          <a:r>
            <a:rPr lang="zh-CN" altLang="en-US" sz="2000" b="1" smtClean="0">
              <a:latin typeface="微软雅黑" pitchFamily="34" charset="-122"/>
              <a:ea typeface="微软雅黑" pitchFamily="34" charset="-122"/>
            </a:rPr>
            <a:t>数据分析</a:t>
          </a:r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A2C4A894-EEE2-451A-807F-299A6AFC5EAE}" type="parTrans" cxnId="{39DC2EA0-2249-4641-B81C-EFCEAD8A3A56}">
      <dgm:prSet/>
      <dgm:spPr/>
      <dgm:t>
        <a:bodyPr/>
        <a:lstStyle/>
        <a:p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129AE333-D289-4336-8001-41AD372150D2}" type="sibTrans" cxnId="{39DC2EA0-2249-4641-B81C-EFCEAD8A3A56}">
      <dgm:prSet/>
      <dgm:spPr/>
      <dgm:t>
        <a:bodyPr/>
        <a:lstStyle/>
        <a:p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50ED9796-4384-41E1-AA61-0898271A39EC}">
      <dgm:prSet phldrT="[文本]" custT="1"/>
      <dgm:spPr/>
      <dgm:t>
        <a:bodyPr/>
        <a:lstStyle/>
        <a:p>
          <a:r>
            <a:rPr lang="zh-CN" altLang="en-US" sz="2000" b="1" smtClean="0">
              <a:latin typeface="微软雅黑" pitchFamily="34" charset="-122"/>
              <a:ea typeface="微软雅黑" pitchFamily="34" charset="-122"/>
            </a:rPr>
            <a:t>文件下载</a:t>
          </a:r>
          <a:endParaRPr lang="en-US" altLang="zh-CN" sz="2000" b="1" smtClean="0">
            <a:latin typeface="微软雅黑" pitchFamily="34" charset="-122"/>
            <a:ea typeface="微软雅黑" pitchFamily="34" charset="-122"/>
          </a:endParaRPr>
        </a:p>
      </dgm:t>
    </dgm:pt>
    <dgm:pt modelId="{52448DE5-BCA5-48EE-A594-3B64359AE91B}" type="parTrans" cxnId="{C1E3A8E1-B1BC-4DF0-A647-06CC9CC339E3}">
      <dgm:prSet/>
      <dgm:spPr/>
      <dgm:t>
        <a:bodyPr/>
        <a:lstStyle/>
        <a:p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824DDD10-C5FA-4CD3-9EA0-2D700ED2815A}" type="sibTrans" cxnId="{C1E3A8E1-B1BC-4DF0-A647-06CC9CC339E3}">
      <dgm:prSet/>
      <dgm:spPr/>
      <dgm:t>
        <a:bodyPr/>
        <a:lstStyle/>
        <a:p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13E110C2-6801-4D78-8D94-6823EC2D4045}">
      <dgm:prSet phldrT="[文本]" custT="1"/>
      <dgm:spPr/>
      <dgm:t>
        <a:bodyPr/>
        <a:lstStyle/>
        <a:p>
          <a:r>
            <a:rPr lang="zh-CN" altLang="en-US" sz="2000" b="1" smtClean="0">
              <a:latin typeface="微软雅黑" pitchFamily="34" charset="-122"/>
              <a:ea typeface="微软雅黑" pitchFamily="34" charset="-122"/>
            </a:rPr>
            <a:t>系统帮助</a:t>
          </a:r>
          <a:endParaRPr lang="en-US" altLang="zh-CN" sz="2000" b="1" smtClean="0">
            <a:latin typeface="微软雅黑" pitchFamily="34" charset="-122"/>
            <a:ea typeface="微软雅黑" pitchFamily="34" charset="-122"/>
          </a:endParaRPr>
        </a:p>
      </dgm:t>
    </dgm:pt>
    <dgm:pt modelId="{DFF5FCD8-40AA-417A-9DF6-F7288EF800D1}" type="parTrans" cxnId="{1A7A541B-28D6-43BB-B926-FFC17289B20F}">
      <dgm:prSet/>
      <dgm:spPr/>
      <dgm:t>
        <a:bodyPr/>
        <a:lstStyle/>
        <a:p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E8AB7284-86EE-4631-96A7-826C2E6BDD63}" type="sibTrans" cxnId="{1A7A541B-28D6-43BB-B926-FFC17289B20F}">
      <dgm:prSet/>
      <dgm:spPr/>
      <dgm:t>
        <a:bodyPr/>
        <a:lstStyle/>
        <a:p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1D78E45F-1047-4A8B-AEA9-264406CEE6DC}">
      <dgm:prSet phldrT="[文本]" custT="1"/>
      <dgm:spPr/>
      <dgm:t>
        <a:bodyPr/>
        <a:lstStyle/>
        <a:p>
          <a:r>
            <a:rPr lang="zh-CN" altLang="en-US" sz="2000" b="1" smtClean="0">
              <a:latin typeface="微软雅黑" pitchFamily="34" charset="-122"/>
              <a:ea typeface="微软雅黑" pitchFamily="34" charset="-122"/>
            </a:rPr>
            <a:t>常见问题</a:t>
          </a:r>
          <a:endParaRPr lang="en-US" altLang="zh-CN" sz="2000" b="1" smtClean="0">
            <a:latin typeface="微软雅黑" pitchFamily="34" charset="-122"/>
            <a:ea typeface="微软雅黑" pitchFamily="34" charset="-122"/>
          </a:endParaRPr>
        </a:p>
      </dgm:t>
    </dgm:pt>
    <dgm:pt modelId="{23865637-C520-449B-B80B-B1882C935B6C}" type="parTrans" cxnId="{D9621798-70C1-4C94-8E70-574955778982}">
      <dgm:prSet/>
      <dgm:spPr/>
      <dgm:t>
        <a:bodyPr/>
        <a:lstStyle/>
        <a:p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529CA8BE-B97B-4FB9-A238-89DE918D588F}" type="sibTrans" cxnId="{D9621798-70C1-4C94-8E70-574955778982}">
      <dgm:prSet/>
      <dgm:spPr/>
      <dgm:t>
        <a:bodyPr/>
        <a:lstStyle/>
        <a:p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6792FC00-6675-4328-9B2A-7DD2FA900E1E}" type="pres">
      <dgm:prSet presAssocID="{9CEBC110-A83E-4D39-B008-01C72B37E8CC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F8F9304D-6129-432A-B935-DAA70CA68B35}" type="pres">
      <dgm:prSet presAssocID="{E8806B60-01F7-4E6C-A444-2F979D36354A}" presName="compNode" presStyleCnt="0"/>
      <dgm:spPr/>
    </dgm:pt>
    <dgm:pt modelId="{936A175F-FD7D-4A75-A495-4E70C056BA1D}" type="pres">
      <dgm:prSet presAssocID="{E8806B60-01F7-4E6C-A444-2F979D36354A}" presName="dummyConnPt" presStyleCnt="0"/>
      <dgm:spPr/>
    </dgm:pt>
    <dgm:pt modelId="{6494B22F-8255-41A3-A1D9-B640D30589B8}" type="pres">
      <dgm:prSet presAssocID="{E8806B60-01F7-4E6C-A444-2F979D36354A}" presName="node" presStyleLbl="node1" presStyleIdx="0" presStyleCnt="12" custScaleX="11350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4855039-822A-4350-BFA1-3E85BF127ABB}" type="pres">
      <dgm:prSet presAssocID="{0DB83313-F486-4E6A-B2D1-3F80D36AC517}" presName="sibTrans" presStyleLbl="bgSibTrans2D1" presStyleIdx="0" presStyleCnt="11"/>
      <dgm:spPr/>
      <dgm:t>
        <a:bodyPr/>
        <a:lstStyle/>
        <a:p>
          <a:endParaRPr lang="zh-CN" altLang="en-US"/>
        </a:p>
      </dgm:t>
    </dgm:pt>
    <dgm:pt modelId="{62E88F71-F75D-4F09-9270-DF204782903C}" type="pres">
      <dgm:prSet presAssocID="{282FCCF7-C3EB-42AB-B15A-DF5253543A94}" presName="compNode" presStyleCnt="0"/>
      <dgm:spPr/>
    </dgm:pt>
    <dgm:pt modelId="{593E8D7B-B20F-4643-AEA8-C197907D040A}" type="pres">
      <dgm:prSet presAssocID="{282FCCF7-C3EB-42AB-B15A-DF5253543A94}" presName="dummyConnPt" presStyleCnt="0"/>
      <dgm:spPr/>
    </dgm:pt>
    <dgm:pt modelId="{48B37F23-24D3-45A3-ABB8-A1A5F70CC6BF}" type="pres">
      <dgm:prSet presAssocID="{282FCCF7-C3EB-42AB-B15A-DF5253543A94}" presName="node" presStyleLbl="node1" presStyleIdx="1" presStyleCnt="12" custScaleX="11350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ED44EAC-79BF-46AA-A1D4-E5651211AF21}" type="pres">
      <dgm:prSet presAssocID="{478D8E36-524A-49C3-BAC0-AD661456C642}" presName="sibTrans" presStyleLbl="bgSibTrans2D1" presStyleIdx="1" presStyleCnt="11"/>
      <dgm:spPr/>
      <dgm:t>
        <a:bodyPr/>
        <a:lstStyle/>
        <a:p>
          <a:endParaRPr lang="zh-CN" altLang="en-US"/>
        </a:p>
      </dgm:t>
    </dgm:pt>
    <dgm:pt modelId="{AB5E6E2E-2263-4CDA-AE2A-B749CF022E89}" type="pres">
      <dgm:prSet presAssocID="{3F7091C8-686E-4ACC-8E7C-E2860489E8BB}" presName="compNode" presStyleCnt="0"/>
      <dgm:spPr/>
    </dgm:pt>
    <dgm:pt modelId="{6311DB1F-FDB6-4205-93A1-EB368EDA41FD}" type="pres">
      <dgm:prSet presAssocID="{3F7091C8-686E-4ACC-8E7C-E2860489E8BB}" presName="dummyConnPt" presStyleCnt="0"/>
      <dgm:spPr/>
    </dgm:pt>
    <dgm:pt modelId="{8119FAF5-6CF2-430C-9B31-6A1067690D78}" type="pres">
      <dgm:prSet presAssocID="{3F7091C8-686E-4ACC-8E7C-E2860489E8BB}" presName="node" presStyleLbl="node1" presStyleIdx="2" presStyleCnt="12" custScaleX="11350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A334CEC-A8EF-4819-BA22-8E0ED38A568F}" type="pres">
      <dgm:prSet presAssocID="{2B7E6E2C-9996-4A64-9FF4-5010D4846AE2}" presName="sibTrans" presStyleLbl="bgSibTrans2D1" presStyleIdx="2" presStyleCnt="11"/>
      <dgm:spPr/>
      <dgm:t>
        <a:bodyPr/>
        <a:lstStyle/>
        <a:p>
          <a:endParaRPr lang="zh-CN" altLang="en-US"/>
        </a:p>
      </dgm:t>
    </dgm:pt>
    <dgm:pt modelId="{D81BA73E-9AB2-40B6-90DA-F48D637B8454}" type="pres">
      <dgm:prSet presAssocID="{D8DDA436-74C1-4F16-9B9C-05B0578215A0}" presName="compNode" presStyleCnt="0"/>
      <dgm:spPr/>
    </dgm:pt>
    <dgm:pt modelId="{BEA422B8-3B1D-4108-9948-6CA3280D5E21}" type="pres">
      <dgm:prSet presAssocID="{D8DDA436-74C1-4F16-9B9C-05B0578215A0}" presName="dummyConnPt" presStyleCnt="0"/>
      <dgm:spPr/>
    </dgm:pt>
    <dgm:pt modelId="{04FA033E-6CEE-4A56-8A67-6DE17CD5049F}" type="pres">
      <dgm:prSet presAssocID="{D8DDA436-74C1-4F16-9B9C-05B0578215A0}" presName="node" presStyleLbl="node1" presStyleIdx="3" presStyleCnt="12" custScaleX="11350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CC01B34-697C-422E-9D74-51436A1EE781}" type="pres">
      <dgm:prSet presAssocID="{404CEB0A-AD5A-45E8-A6FF-31D3694B453F}" presName="sibTrans" presStyleLbl="bgSibTrans2D1" presStyleIdx="3" presStyleCnt="11"/>
      <dgm:spPr/>
      <dgm:t>
        <a:bodyPr/>
        <a:lstStyle/>
        <a:p>
          <a:endParaRPr lang="zh-CN" altLang="en-US"/>
        </a:p>
      </dgm:t>
    </dgm:pt>
    <dgm:pt modelId="{71D3B353-A5E5-4FC3-A349-FEFE08DA66D6}" type="pres">
      <dgm:prSet presAssocID="{1B1252B4-1FB6-4E64-9D7F-87B507706FDF}" presName="compNode" presStyleCnt="0"/>
      <dgm:spPr/>
    </dgm:pt>
    <dgm:pt modelId="{DF78BEC6-4D86-4AE4-9F66-6BDE0E0D4D44}" type="pres">
      <dgm:prSet presAssocID="{1B1252B4-1FB6-4E64-9D7F-87B507706FDF}" presName="dummyConnPt" presStyleCnt="0"/>
      <dgm:spPr/>
    </dgm:pt>
    <dgm:pt modelId="{B42623BE-CF41-4F4A-9F3D-520C4B0B07B9}" type="pres">
      <dgm:prSet presAssocID="{1B1252B4-1FB6-4E64-9D7F-87B507706FDF}" presName="node" presStyleLbl="node1" presStyleIdx="4" presStyleCnt="12" custScaleX="11350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463A0E7-EF96-411E-8AA7-003D779C2743}" type="pres">
      <dgm:prSet presAssocID="{8FE7C4F4-F4C6-4420-B1F2-957752CC7FD8}" presName="sibTrans" presStyleLbl="bgSibTrans2D1" presStyleIdx="4" presStyleCnt="11"/>
      <dgm:spPr/>
      <dgm:t>
        <a:bodyPr/>
        <a:lstStyle/>
        <a:p>
          <a:endParaRPr lang="zh-CN" altLang="en-US"/>
        </a:p>
      </dgm:t>
    </dgm:pt>
    <dgm:pt modelId="{764BE2B3-1885-4B80-9087-965420417EED}" type="pres">
      <dgm:prSet presAssocID="{B85BA729-53CF-4F93-8D83-C268A1AAF31F}" presName="compNode" presStyleCnt="0"/>
      <dgm:spPr/>
    </dgm:pt>
    <dgm:pt modelId="{6D3A8723-2E94-4B8F-9A75-859E936B4AA8}" type="pres">
      <dgm:prSet presAssocID="{B85BA729-53CF-4F93-8D83-C268A1AAF31F}" presName="dummyConnPt" presStyleCnt="0"/>
      <dgm:spPr/>
    </dgm:pt>
    <dgm:pt modelId="{7D2C19A2-D337-4C29-A90B-0917115DEC69}" type="pres">
      <dgm:prSet presAssocID="{B85BA729-53CF-4F93-8D83-C268A1AAF31F}" presName="node" presStyleLbl="node1" presStyleIdx="5" presStyleCnt="12" custScaleX="11350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8FB2434-91BB-4431-8876-94AB0C74AAF2}" type="pres">
      <dgm:prSet presAssocID="{2B2C5A50-AA93-4451-9EDC-7089F255A5A4}" presName="sibTrans" presStyleLbl="bgSibTrans2D1" presStyleIdx="5" presStyleCnt="11"/>
      <dgm:spPr/>
      <dgm:t>
        <a:bodyPr/>
        <a:lstStyle/>
        <a:p>
          <a:endParaRPr lang="zh-CN" altLang="en-US"/>
        </a:p>
      </dgm:t>
    </dgm:pt>
    <dgm:pt modelId="{9F44F2A3-25CA-4096-80BE-B396F32FC6F0}" type="pres">
      <dgm:prSet presAssocID="{FA5374FE-1751-485B-A881-E5748F5E33AD}" presName="compNode" presStyleCnt="0"/>
      <dgm:spPr/>
    </dgm:pt>
    <dgm:pt modelId="{BDFE97F5-1293-4FDB-8C40-DB549C4A8EB3}" type="pres">
      <dgm:prSet presAssocID="{FA5374FE-1751-485B-A881-E5748F5E33AD}" presName="dummyConnPt" presStyleCnt="0"/>
      <dgm:spPr/>
    </dgm:pt>
    <dgm:pt modelId="{37770E62-D330-4B16-8774-C6B6A8439EB2}" type="pres">
      <dgm:prSet presAssocID="{FA5374FE-1751-485B-A881-E5748F5E33AD}" presName="node" presStyleLbl="node1" presStyleIdx="6" presStyleCnt="12" custScaleX="11350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9CC7485-C1B4-4E05-9110-6DF8EA6823C4}" type="pres">
      <dgm:prSet presAssocID="{300B925E-14D6-4C08-A2D4-21CD821943F2}" presName="sibTrans" presStyleLbl="bgSibTrans2D1" presStyleIdx="6" presStyleCnt="11"/>
      <dgm:spPr/>
      <dgm:t>
        <a:bodyPr/>
        <a:lstStyle/>
        <a:p>
          <a:endParaRPr lang="zh-CN" altLang="en-US"/>
        </a:p>
      </dgm:t>
    </dgm:pt>
    <dgm:pt modelId="{E840D5C8-4C47-45E6-B05C-6267A705B733}" type="pres">
      <dgm:prSet presAssocID="{1AE8D073-17FD-4323-BAD0-89A3D4FEA905}" presName="compNode" presStyleCnt="0"/>
      <dgm:spPr/>
    </dgm:pt>
    <dgm:pt modelId="{155F2ACF-4AC4-473C-949B-78FAFE13AF24}" type="pres">
      <dgm:prSet presAssocID="{1AE8D073-17FD-4323-BAD0-89A3D4FEA905}" presName="dummyConnPt" presStyleCnt="0"/>
      <dgm:spPr/>
    </dgm:pt>
    <dgm:pt modelId="{535C4DCE-111F-4318-BC8F-E2F7C1F7D921}" type="pres">
      <dgm:prSet presAssocID="{1AE8D073-17FD-4323-BAD0-89A3D4FEA905}" presName="node" presStyleLbl="node1" presStyleIdx="7" presStyleCnt="12" custScaleX="11350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0F3B4A5-05E3-493F-A994-9540B08E5566}" type="pres">
      <dgm:prSet presAssocID="{1D658E62-53ED-45BA-AD3A-7EF7B2BA9F3B}" presName="sibTrans" presStyleLbl="bgSibTrans2D1" presStyleIdx="7" presStyleCnt="11"/>
      <dgm:spPr/>
      <dgm:t>
        <a:bodyPr/>
        <a:lstStyle/>
        <a:p>
          <a:endParaRPr lang="zh-CN" altLang="en-US"/>
        </a:p>
      </dgm:t>
    </dgm:pt>
    <dgm:pt modelId="{97238212-4531-440D-82FD-4A3702BF5154}" type="pres">
      <dgm:prSet presAssocID="{E9D6CF02-E100-4A61-A92A-22DDF6F248C6}" presName="compNode" presStyleCnt="0"/>
      <dgm:spPr/>
    </dgm:pt>
    <dgm:pt modelId="{E83EEF3E-407E-4FC8-B98D-74D2EFFC4342}" type="pres">
      <dgm:prSet presAssocID="{E9D6CF02-E100-4A61-A92A-22DDF6F248C6}" presName="dummyConnPt" presStyleCnt="0"/>
      <dgm:spPr/>
    </dgm:pt>
    <dgm:pt modelId="{3B50244F-1A5A-4B5E-BA62-1E3F89353CD2}" type="pres">
      <dgm:prSet presAssocID="{E9D6CF02-E100-4A61-A92A-22DDF6F248C6}" presName="node" presStyleLbl="node1" presStyleIdx="8" presStyleCnt="12" custScaleX="11350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8716483-3341-4B93-B21D-28A1F3CCCA76}" type="pres">
      <dgm:prSet presAssocID="{129AE333-D289-4336-8001-41AD372150D2}" presName="sibTrans" presStyleLbl="bgSibTrans2D1" presStyleIdx="8" presStyleCnt="11"/>
      <dgm:spPr/>
      <dgm:t>
        <a:bodyPr/>
        <a:lstStyle/>
        <a:p>
          <a:endParaRPr lang="zh-CN" altLang="en-US"/>
        </a:p>
      </dgm:t>
    </dgm:pt>
    <dgm:pt modelId="{B51B8AC5-E9F9-4178-AFD0-E89A9B67BC7B}" type="pres">
      <dgm:prSet presAssocID="{50ED9796-4384-41E1-AA61-0898271A39EC}" presName="compNode" presStyleCnt="0"/>
      <dgm:spPr/>
    </dgm:pt>
    <dgm:pt modelId="{0AB72337-2A90-4676-9E8A-1852ECCDBC7B}" type="pres">
      <dgm:prSet presAssocID="{50ED9796-4384-41E1-AA61-0898271A39EC}" presName="dummyConnPt" presStyleCnt="0"/>
      <dgm:spPr/>
    </dgm:pt>
    <dgm:pt modelId="{20FDA886-25DA-4D43-944C-3CBAD8FC158A}" type="pres">
      <dgm:prSet presAssocID="{50ED9796-4384-41E1-AA61-0898271A39EC}" presName="node" presStyleLbl="node1" presStyleIdx="9" presStyleCnt="12" custScaleX="11350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FA47748-3752-4C96-A74C-AF25AE1934CD}" type="pres">
      <dgm:prSet presAssocID="{824DDD10-C5FA-4CD3-9EA0-2D700ED2815A}" presName="sibTrans" presStyleLbl="bgSibTrans2D1" presStyleIdx="9" presStyleCnt="11"/>
      <dgm:spPr/>
      <dgm:t>
        <a:bodyPr/>
        <a:lstStyle/>
        <a:p>
          <a:endParaRPr lang="zh-CN" altLang="en-US"/>
        </a:p>
      </dgm:t>
    </dgm:pt>
    <dgm:pt modelId="{44AEE156-B50A-4D18-B533-321D3D82711E}" type="pres">
      <dgm:prSet presAssocID="{13E110C2-6801-4D78-8D94-6823EC2D4045}" presName="compNode" presStyleCnt="0"/>
      <dgm:spPr/>
    </dgm:pt>
    <dgm:pt modelId="{20C93408-3602-463E-854D-A67686015F9E}" type="pres">
      <dgm:prSet presAssocID="{13E110C2-6801-4D78-8D94-6823EC2D4045}" presName="dummyConnPt" presStyleCnt="0"/>
      <dgm:spPr/>
    </dgm:pt>
    <dgm:pt modelId="{A5D26C80-F4DA-4AE8-88D9-3EB5E9414573}" type="pres">
      <dgm:prSet presAssocID="{13E110C2-6801-4D78-8D94-6823EC2D4045}" presName="node" presStyleLbl="node1" presStyleIdx="10" presStyleCnt="12" custScaleX="11350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12779F9-8915-44F9-9D09-FB369182A093}" type="pres">
      <dgm:prSet presAssocID="{E8AB7284-86EE-4631-96A7-826C2E6BDD63}" presName="sibTrans" presStyleLbl="bgSibTrans2D1" presStyleIdx="10" presStyleCnt="11"/>
      <dgm:spPr/>
      <dgm:t>
        <a:bodyPr/>
        <a:lstStyle/>
        <a:p>
          <a:endParaRPr lang="zh-CN" altLang="en-US"/>
        </a:p>
      </dgm:t>
    </dgm:pt>
    <dgm:pt modelId="{81CDA013-5B2C-44DF-BAE1-1DF0BEBDA10E}" type="pres">
      <dgm:prSet presAssocID="{1D78E45F-1047-4A8B-AEA9-264406CEE6DC}" presName="compNode" presStyleCnt="0"/>
      <dgm:spPr/>
    </dgm:pt>
    <dgm:pt modelId="{E4D1CBB5-F9B4-4EE1-85DF-E964315792A4}" type="pres">
      <dgm:prSet presAssocID="{1D78E45F-1047-4A8B-AEA9-264406CEE6DC}" presName="dummyConnPt" presStyleCnt="0"/>
      <dgm:spPr/>
    </dgm:pt>
    <dgm:pt modelId="{08CECD7D-3161-43FF-9F7D-4A7665B4EF64}" type="pres">
      <dgm:prSet presAssocID="{1D78E45F-1047-4A8B-AEA9-264406CEE6DC}" presName="node" presStyleLbl="node1" presStyleIdx="11" presStyleCnt="12" custScaleX="11350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21D0AA1-1F86-4744-9360-B2A0F0BCFF15}" srcId="{9CEBC110-A83E-4D39-B008-01C72B37E8CC}" destId="{3F7091C8-686E-4ACC-8E7C-E2860489E8BB}" srcOrd="2" destOrd="0" parTransId="{6240F021-E863-409C-99C8-5381A8563D05}" sibTransId="{2B7E6E2C-9996-4A64-9FF4-5010D4846AE2}"/>
    <dgm:cxn modelId="{4B0F064E-B273-477C-8C8F-6AC993C5E3C2}" type="presOf" srcId="{FA5374FE-1751-485B-A881-E5748F5E33AD}" destId="{37770E62-D330-4B16-8774-C6B6A8439EB2}" srcOrd="0" destOrd="0" presId="urn:microsoft.com/office/officeart/2005/8/layout/bProcess4"/>
    <dgm:cxn modelId="{FCBAC2D3-2709-4692-9E28-FCFEC1DC955C}" type="presOf" srcId="{50ED9796-4384-41E1-AA61-0898271A39EC}" destId="{20FDA886-25DA-4D43-944C-3CBAD8FC158A}" srcOrd="0" destOrd="0" presId="urn:microsoft.com/office/officeart/2005/8/layout/bProcess4"/>
    <dgm:cxn modelId="{D2AAAD21-4CD3-4723-A96C-EB58E7CC71EC}" type="presOf" srcId="{404CEB0A-AD5A-45E8-A6FF-31D3694B453F}" destId="{8CC01B34-697C-422E-9D74-51436A1EE781}" srcOrd="0" destOrd="0" presId="urn:microsoft.com/office/officeart/2005/8/layout/bProcess4"/>
    <dgm:cxn modelId="{7481D52E-CFCA-4CE0-A4BE-8F6C541E9B57}" srcId="{9CEBC110-A83E-4D39-B008-01C72B37E8CC}" destId="{FA5374FE-1751-485B-A881-E5748F5E33AD}" srcOrd="6" destOrd="0" parTransId="{DC8AE382-629B-408A-BFD3-C1364C9E2CD2}" sibTransId="{300B925E-14D6-4C08-A2D4-21CD821943F2}"/>
    <dgm:cxn modelId="{F7929A5A-DA40-45CF-AEE2-DE57F6F3320C}" srcId="{9CEBC110-A83E-4D39-B008-01C72B37E8CC}" destId="{1B1252B4-1FB6-4E64-9D7F-87B507706FDF}" srcOrd="4" destOrd="0" parTransId="{0009238B-E859-4792-A94B-0E026990956C}" sibTransId="{8FE7C4F4-F4C6-4420-B1F2-957752CC7FD8}"/>
    <dgm:cxn modelId="{0CEDC6CD-EB00-45C9-AF08-923A146102FF}" type="presOf" srcId="{478D8E36-524A-49C3-BAC0-AD661456C642}" destId="{9ED44EAC-79BF-46AA-A1D4-E5651211AF21}" srcOrd="0" destOrd="0" presId="urn:microsoft.com/office/officeart/2005/8/layout/bProcess4"/>
    <dgm:cxn modelId="{39DC2EA0-2249-4641-B81C-EFCEAD8A3A56}" srcId="{9CEBC110-A83E-4D39-B008-01C72B37E8CC}" destId="{E9D6CF02-E100-4A61-A92A-22DDF6F248C6}" srcOrd="8" destOrd="0" parTransId="{A2C4A894-EEE2-451A-807F-299A6AFC5EAE}" sibTransId="{129AE333-D289-4336-8001-41AD372150D2}"/>
    <dgm:cxn modelId="{A3CDC6F1-0EA7-4858-8BFF-208078AEE96A}" type="presOf" srcId="{9CEBC110-A83E-4D39-B008-01C72B37E8CC}" destId="{6792FC00-6675-4328-9B2A-7DD2FA900E1E}" srcOrd="0" destOrd="0" presId="urn:microsoft.com/office/officeart/2005/8/layout/bProcess4"/>
    <dgm:cxn modelId="{0789CFC0-DEE4-4ACD-9CB9-8787DD55DA7B}" type="presOf" srcId="{824DDD10-C5FA-4CD3-9EA0-2D700ED2815A}" destId="{CFA47748-3752-4C96-A74C-AF25AE1934CD}" srcOrd="0" destOrd="0" presId="urn:microsoft.com/office/officeart/2005/8/layout/bProcess4"/>
    <dgm:cxn modelId="{8D9FAE42-8FAF-4A94-8586-EEC7F812196A}" srcId="{9CEBC110-A83E-4D39-B008-01C72B37E8CC}" destId="{1AE8D073-17FD-4323-BAD0-89A3D4FEA905}" srcOrd="7" destOrd="0" parTransId="{63229653-2FA8-4803-AB98-62F00FD52D08}" sibTransId="{1D658E62-53ED-45BA-AD3A-7EF7B2BA9F3B}"/>
    <dgm:cxn modelId="{3611B7D1-5A62-4EDD-99AB-EE273FF2F10A}" srcId="{9CEBC110-A83E-4D39-B008-01C72B37E8CC}" destId="{E8806B60-01F7-4E6C-A444-2F979D36354A}" srcOrd="0" destOrd="0" parTransId="{33FA8565-5EFE-4848-9645-630A08D00418}" sibTransId="{0DB83313-F486-4E6A-B2D1-3F80D36AC517}"/>
    <dgm:cxn modelId="{B91F199F-8816-4071-B46E-198C4E3881C7}" type="presOf" srcId="{1D658E62-53ED-45BA-AD3A-7EF7B2BA9F3B}" destId="{40F3B4A5-05E3-493F-A994-9540B08E5566}" srcOrd="0" destOrd="0" presId="urn:microsoft.com/office/officeart/2005/8/layout/bProcess4"/>
    <dgm:cxn modelId="{A8E4B9D5-F73A-4152-87C5-90CA0ABF4290}" srcId="{9CEBC110-A83E-4D39-B008-01C72B37E8CC}" destId="{D8DDA436-74C1-4F16-9B9C-05B0578215A0}" srcOrd="3" destOrd="0" parTransId="{9DAD2160-8AAB-441A-A343-486D99572F81}" sibTransId="{404CEB0A-AD5A-45E8-A6FF-31D3694B453F}"/>
    <dgm:cxn modelId="{D9621798-70C1-4C94-8E70-574955778982}" srcId="{9CEBC110-A83E-4D39-B008-01C72B37E8CC}" destId="{1D78E45F-1047-4A8B-AEA9-264406CEE6DC}" srcOrd="11" destOrd="0" parTransId="{23865637-C520-449B-B80B-B1882C935B6C}" sibTransId="{529CA8BE-B97B-4FB9-A238-89DE918D588F}"/>
    <dgm:cxn modelId="{8EE9B8C5-DB76-4045-A829-2C96F3218522}" type="presOf" srcId="{8FE7C4F4-F4C6-4420-B1F2-957752CC7FD8}" destId="{9463A0E7-EF96-411E-8AA7-003D779C2743}" srcOrd="0" destOrd="0" presId="urn:microsoft.com/office/officeart/2005/8/layout/bProcess4"/>
    <dgm:cxn modelId="{4F2CFC7D-FDE3-4745-B7BD-D39B9CB621F0}" type="presOf" srcId="{3F7091C8-686E-4ACC-8E7C-E2860489E8BB}" destId="{8119FAF5-6CF2-430C-9B31-6A1067690D78}" srcOrd="0" destOrd="0" presId="urn:microsoft.com/office/officeart/2005/8/layout/bProcess4"/>
    <dgm:cxn modelId="{C1E3A8E1-B1BC-4DF0-A647-06CC9CC339E3}" srcId="{9CEBC110-A83E-4D39-B008-01C72B37E8CC}" destId="{50ED9796-4384-41E1-AA61-0898271A39EC}" srcOrd="9" destOrd="0" parTransId="{52448DE5-BCA5-48EE-A594-3B64359AE91B}" sibTransId="{824DDD10-C5FA-4CD3-9EA0-2D700ED2815A}"/>
    <dgm:cxn modelId="{1A7A541B-28D6-43BB-B926-FFC17289B20F}" srcId="{9CEBC110-A83E-4D39-B008-01C72B37E8CC}" destId="{13E110C2-6801-4D78-8D94-6823EC2D4045}" srcOrd="10" destOrd="0" parTransId="{DFF5FCD8-40AA-417A-9DF6-F7288EF800D1}" sibTransId="{E8AB7284-86EE-4631-96A7-826C2E6BDD63}"/>
    <dgm:cxn modelId="{9530FA14-0679-4B33-9891-DF45F6A41C2B}" type="presOf" srcId="{D8DDA436-74C1-4F16-9B9C-05B0578215A0}" destId="{04FA033E-6CEE-4A56-8A67-6DE17CD5049F}" srcOrd="0" destOrd="0" presId="urn:microsoft.com/office/officeart/2005/8/layout/bProcess4"/>
    <dgm:cxn modelId="{FE0DB2B5-E2BB-4A17-9E2D-4EE1C3612E4F}" type="presOf" srcId="{B85BA729-53CF-4F93-8D83-C268A1AAF31F}" destId="{7D2C19A2-D337-4C29-A90B-0917115DEC69}" srcOrd="0" destOrd="0" presId="urn:microsoft.com/office/officeart/2005/8/layout/bProcess4"/>
    <dgm:cxn modelId="{391527B4-B470-4138-B9C9-BF17EC0206F9}" type="presOf" srcId="{2B7E6E2C-9996-4A64-9FF4-5010D4846AE2}" destId="{7A334CEC-A8EF-4819-BA22-8E0ED38A568F}" srcOrd="0" destOrd="0" presId="urn:microsoft.com/office/officeart/2005/8/layout/bProcess4"/>
    <dgm:cxn modelId="{1BCA0C96-BCBF-4E57-B8DC-1CF98D647333}" type="presOf" srcId="{300B925E-14D6-4C08-A2D4-21CD821943F2}" destId="{E9CC7485-C1B4-4E05-9110-6DF8EA6823C4}" srcOrd="0" destOrd="0" presId="urn:microsoft.com/office/officeart/2005/8/layout/bProcess4"/>
    <dgm:cxn modelId="{BC13AD0A-3BFE-4F95-8092-BCD8EF3B9996}" type="presOf" srcId="{13E110C2-6801-4D78-8D94-6823EC2D4045}" destId="{A5D26C80-F4DA-4AE8-88D9-3EB5E9414573}" srcOrd="0" destOrd="0" presId="urn:microsoft.com/office/officeart/2005/8/layout/bProcess4"/>
    <dgm:cxn modelId="{3DDB34A5-2D7B-4FF4-B477-2A2447B29080}" type="presOf" srcId="{2B2C5A50-AA93-4451-9EDC-7089F255A5A4}" destId="{D8FB2434-91BB-4431-8876-94AB0C74AAF2}" srcOrd="0" destOrd="0" presId="urn:microsoft.com/office/officeart/2005/8/layout/bProcess4"/>
    <dgm:cxn modelId="{8980C99D-3238-484A-8479-9FE4C8FC7187}" type="presOf" srcId="{1B1252B4-1FB6-4E64-9D7F-87B507706FDF}" destId="{B42623BE-CF41-4F4A-9F3D-520C4B0B07B9}" srcOrd="0" destOrd="0" presId="urn:microsoft.com/office/officeart/2005/8/layout/bProcess4"/>
    <dgm:cxn modelId="{8C25EC0C-E8E6-43E0-8115-8BEF0519ED62}" type="presOf" srcId="{E8806B60-01F7-4E6C-A444-2F979D36354A}" destId="{6494B22F-8255-41A3-A1D9-B640D30589B8}" srcOrd="0" destOrd="0" presId="urn:microsoft.com/office/officeart/2005/8/layout/bProcess4"/>
    <dgm:cxn modelId="{FF2361EF-ACD8-4956-86A1-66403CFF46CF}" type="presOf" srcId="{129AE333-D289-4336-8001-41AD372150D2}" destId="{C8716483-3341-4B93-B21D-28A1F3CCCA76}" srcOrd="0" destOrd="0" presId="urn:microsoft.com/office/officeart/2005/8/layout/bProcess4"/>
    <dgm:cxn modelId="{3BBC137C-CB32-4EE1-97E5-59AD0F371DDB}" type="presOf" srcId="{1AE8D073-17FD-4323-BAD0-89A3D4FEA905}" destId="{535C4DCE-111F-4318-BC8F-E2F7C1F7D921}" srcOrd="0" destOrd="0" presId="urn:microsoft.com/office/officeart/2005/8/layout/bProcess4"/>
    <dgm:cxn modelId="{47186278-888E-4814-A591-EBDAFA486E1D}" srcId="{9CEBC110-A83E-4D39-B008-01C72B37E8CC}" destId="{B85BA729-53CF-4F93-8D83-C268A1AAF31F}" srcOrd="5" destOrd="0" parTransId="{9A24AE84-37C0-45A2-B5BB-DC61C98440B9}" sibTransId="{2B2C5A50-AA93-4451-9EDC-7089F255A5A4}"/>
    <dgm:cxn modelId="{F8387EC4-BD79-4609-B0E0-C86D51AFD3C4}" type="presOf" srcId="{282FCCF7-C3EB-42AB-B15A-DF5253543A94}" destId="{48B37F23-24D3-45A3-ABB8-A1A5F70CC6BF}" srcOrd="0" destOrd="0" presId="urn:microsoft.com/office/officeart/2005/8/layout/bProcess4"/>
    <dgm:cxn modelId="{B615952D-1570-477C-8F73-CD4DECEF4B3E}" type="presOf" srcId="{E8AB7284-86EE-4631-96A7-826C2E6BDD63}" destId="{812779F9-8915-44F9-9D09-FB369182A093}" srcOrd="0" destOrd="0" presId="urn:microsoft.com/office/officeart/2005/8/layout/bProcess4"/>
    <dgm:cxn modelId="{95FA8868-B4DD-4954-8607-ECA357AB68DB}" type="presOf" srcId="{0DB83313-F486-4E6A-B2D1-3F80D36AC517}" destId="{74855039-822A-4350-BFA1-3E85BF127ABB}" srcOrd="0" destOrd="0" presId="urn:microsoft.com/office/officeart/2005/8/layout/bProcess4"/>
    <dgm:cxn modelId="{BB19FEE2-B541-4C27-84E5-5F7398A3718B}" type="presOf" srcId="{E9D6CF02-E100-4A61-A92A-22DDF6F248C6}" destId="{3B50244F-1A5A-4B5E-BA62-1E3F89353CD2}" srcOrd="0" destOrd="0" presId="urn:microsoft.com/office/officeart/2005/8/layout/bProcess4"/>
    <dgm:cxn modelId="{E7D4D357-71A3-4344-B498-9C04A2381BD0}" srcId="{9CEBC110-A83E-4D39-B008-01C72B37E8CC}" destId="{282FCCF7-C3EB-42AB-B15A-DF5253543A94}" srcOrd="1" destOrd="0" parTransId="{52331DF7-E671-420B-A0F9-7C7DCA3C7542}" sibTransId="{478D8E36-524A-49C3-BAC0-AD661456C642}"/>
    <dgm:cxn modelId="{3D2B8257-509F-4970-8485-2DD56FAEF802}" type="presOf" srcId="{1D78E45F-1047-4A8B-AEA9-264406CEE6DC}" destId="{08CECD7D-3161-43FF-9F7D-4A7665B4EF64}" srcOrd="0" destOrd="0" presId="urn:microsoft.com/office/officeart/2005/8/layout/bProcess4"/>
    <dgm:cxn modelId="{41E59EC1-B2D9-4E3A-BDB3-55201B16D860}" type="presParOf" srcId="{6792FC00-6675-4328-9B2A-7DD2FA900E1E}" destId="{F8F9304D-6129-432A-B935-DAA70CA68B35}" srcOrd="0" destOrd="0" presId="urn:microsoft.com/office/officeart/2005/8/layout/bProcess4"/>
    <dgm:cxn modelId="{3E73405E-C9FF-4B17-855B-452A7C8E23CA}" type="presParOf" srcId="{F8F9304D-6129-432A-B935-DAA70CA68B35}" destId="{936A175F-FD7D-4A75-A495-4E70C056BA1D}" srcOrd="0" destOrd="0" presId="urn:microsoft.com/office/officeart/2005/8/layout/bProcess4"/>
    <dgm:cxn modelId="{1AB74867-B8C0-465C-BA0A-3BA236D152AF}" type="presParOf" srcId="{F8F9304D-6129-432A-B935-DAA70CA68B35}" destId="{6494B22F-8255-41A3-A1D9-B640D30589B8}" srcOrd="1" destOrd="0" presId="urn:microsoft.com/office/officeart/2005/8/layout/bProcess4"/>
    <dgm:cxn modelId="{E0B96296-F5EA-4E9F-9C8A-C035C211C26E}" type="presParOf" srcId="{6792FC00-6675-4328-9B2A-7DD2FA900E1E}" destId="{74855039-822A-4350-BFA1-3E85BF127ABB}" srcOrd="1" destOrd="0" presId="urn:microsoft.com/office/officeart/2005/8/layout/bProcess4"/>
    <dgm:cxn modelId="{B9ACB408-CDD5-4CC1-A784-7E3635B1699A}" type="presParOf" srcId="{6792FC00-6675-4328-9B2A-7DD2FA900E1E}" destId="{62E88F71-F75D-4F09-9270-DF204782903C}" srcOrd="2" destOrd="0" presId="urn:microsoft.com/office/officeart/2005/8/layout/bProcess4"/>
    <dgm:cxn modelId="{EBCA95E5-31A9-4C16-B7AF-D4C45A96145C}" type="presParOf" srcId="{62E88F71-F75D-4F09-9270-DF204782903C}" destId="{593E8D7B-B20F-4643-AEA8-C197907D040A}" srcOrd="0" destOrd="0" presId="urn:microsoft.com/office/officeart/2005/8/layout/bProcess4"/>
    <dgm:cxn modelId="{286C95F3-C1D8-4E38-89AE-93A107E6CE55}" type="presParOf" srcId="{62E88F71-F75D-4F09-9270-DF204782903C}" destId="{48B37F23-24D3-45A3-ABB8-A1A5F70CC6BF}" srcOrd="1" destOrd="0" presId="urn:microsoft.com/office/officeart/2005/8/layout/bProcess4"/>
    <dgm:cxn modelId="{B98ED73C-613D-4DB1-8720-C566EC160C11}" type="presParOf" srcId="{6792FC00-6675-4328-9B2A-7DD2FA900E1E}" destId="{9ED44EAC-79BF-46AA-A1D4-E5651211AF21}" srcOrd="3" destOrd="0" presId="urn:microsoft.com/office/officeart/2005/8/layout/bProcess4"/>
    <dgm:cxn modelId="{59BC5469-1098-40B6-9EB3-D7EF1DC4BBAF}" type="presParOf" srcId="{6792FC00-6675-4328-9B2A-7DD2FA900E1E}" destId="{AB5E6E2E-2263-4CDA-AE2A-B749CF022E89}" srcOrd="4" destOrd="0" presId="urn:microsoft.com/office/officeart/2005/8/layout/bProcess4"/>
    <dgm:cxn modelId="{6A0EC7A3-5353-4A2F-B026-DF6AA7393081}" type="presParOf" srcId="{AB5E6E2E-2263-4CDA-AE2A-B749CF022E89}" destId="{6311DB1F-FDB6-4205-93A1-EB368EDA41FD}" srcOrd="0" destOrd="0" presId="urn:microsoft.com/office/officeart/2005/8/layout/bProcess4"/>
    <dgm:cxn modelId="{AF38A1F0-354E-448D-B4A9-4699749C1606}" type="presParOf" srcId="{AB5E6E2E-2263-4CDA-AE2A-B749CF022E89}" destId="{8119FAF5-6CF2-430C-9B31-6A1067690D78}" srcOrd="1" destOrd="0" presId="urn:microsoft.com/office/officeart/2005/8/layout/bProcess4"/>
    <dgm:cxn modelId="{C3DC2F40-C88E-473C-81C1-BEFC7D0BB916}" type="presParOf" srcId="{6792FC00-6675-4328-9B2A-7DD2FA900E1E}" destId="{7A334CEC-A8EF-4819-BA22-8E0ED38A568F}" srcOrd="5" destOrd="0" presId="urn:microsoft.com/office/officeart/2005/8/layout/bProcess4"/>
    <dgm:cxn modelId="{19E53145-367B-4A14-882C-D965B062F6E7}" type="presParOf" srcId="{6792FC00-6675-4328-9B2A-7DD2FA900E1E}" destId="{D81BA73E-9AB2-40B6-90DA-F48D637B8454}" srcOrd="6" destOrd="0" presId="urn:microsoft.com/office/officeart/2005/8/layout/bProcess4"/>
    <dgm:cxn modelId="{19E6C1DE-6663-4D6E-8538-2148988452AC}" type="presParOf" srcId="{D81BA73E-9AB2-40B6-90DA-F48D637B8454}" destId="{BEA422B8-3B1D-4108-9948-6CA3280D5E21}" srcOrd="0" destOrd="0" presId="urn:microsoft.com/office/officeart/2005/8/layout/bProcess4"/>
    <dgm:cxn modelId="{784BC01A-9677-4B45-A913-DF4130B81FC9}" type="presParOf" srcId="{D81BA73E-9AB2-40B6-90DA-F48D637B8454}" destId="{04FA033E-6CEE-4A56-8A67-6DE17CD5049F}" srcOrd="1" destOrd="0" presId="urn:microsoft.com/office/officeart/2005/8/layout/bProcess4"/>
    <dgm:cxn modelId="{D860130E-C47B-4D3F-97DD-E8F5B6F1CE73}" type="presParOf" srcId="{6792FC00-6675-4328-9B2A-7DD2FA900E1E}" destId="{8CC01B34-697C-422E-9D74-51436A1EE781}" srcOrd="7" destOrd="0" presId="urn:microsoft.com/office/officeart/2005/8/layout/bProcess4"/>
    <dgm:cxn modelId="{0C4CBF9D-1A84-4830-8588-1BEEFF249AA6}" type="presParOf" srcId="{6792FC00-6675-4328-9B2A-7DD2FA900E1E}" destId="{71D3B353-A5E5-4FC3-A349-FEFE08DA66D6}" srcOrd="8" destOrd="0" presId="urn:microsoft.com/office/officeart/2005/8/layout/bProcess4"/>
    <dgm:cxn modelId="{65F15AD7-43FC-4260-BF76-D0386648404D}" type="presParOf" srcId="{71D3B353-A5E5-4FC3-A349-FEFE08DA66D6}" destId="{DF78BEC6-4D86-4AE4-9F66-6BDE0E0D4D44}" srcOrd="0" destOrd="0" presId="urn:microsoft.com/office/officeart/2005/8/layout/bProcess4"/>
    <dgm:cxn modelId="{FD084F09-7BC9-4A7C-8C8B-0C979342B518}" type="presParOf" srcId="{71D3B353-A5E5-4FC3-A349-FEFE08DA66D6}" destId="{B42623BE-CF41-4F4A-9F3D-520C4B0B07B9}" srcOrd="1" destOrd="0" presId="urn:microsoft.com/office/officeart/2005/8/layout/bProcess4"/>
    <dgm:cxn modelId="{43115463-78C8-4BD3-AB34-3A9F2DB0EF3A}" type="presParOf" srcId="{6792FC00-6675-4328-9B2A-7DD2FA900E1E}" destId="{9463A0E7-EF96-411E-8AA7-003D779C2743}" srcOrd="9" destOrd="0" presId="urn:microsoft.com/office/officeart/2005/8/layout/bProcess4"/>
    <dgm:cxn modelId="{27BB4B61-C105-481F-B6FE-CD5D87D975F7}" type="presParOf" srcId="{6792FC00-6675-4328-9B2A-7DD2FA900E1E}" destId="{764BE2B3-1885-4B80-9087-965420417EED}" srcOrd="10" destOrd="0" presId="urn:microsoft.com/office/officeart/2005/8/layout/bProcess4"/>
    <dgm:cxn modelId="{95D42B06-85D2-42FF-A7A1-507A3181EFD8}" type="presParOf" srcId="{764BE2B3-1885-4B80-9087-965420417EED}" destId="{6D3A8723-2E94-4B8F-9A75-859E936B4AA8}" srcOrd="0" destOrd="0" presId="urn:microsoft.com/office/officeart/2005/8/layout/bProcess4"/>
    <dgm:cxn modelId="{E0816E5B-90FA-41AB-9714-D7088DA359E8}" type="presParOf" srcId="{764BE2B3-1885-4B80-9087-965420417EED}" destId="{7D2C19A2-D337-4C29-A90B-0917115DEC69}" srcOrd="1" destOrd="0" presId="urn:microsoft.com/office/officeart/2005/8/layout/bProcess4"/>
    <dgm:cxn modelId="{75043C39-8381-44F6-9A9B-0B0FDAC27121}" type="presParOf" srcId="{6792FC00-6675-4328-9B2A-7DD2FA900E1E}" destId="{D8FB2434-91BB-4431-8876-94AB0C74AAF2}" srcOrd="11" destOrd="0" presId="urn:microsoft.com/office/officeart/2005/8/layout/bProcess4"/>
    <dgm:cxn modelId="{1DE7C4A6-20BD-49C5-AFB7-37A00D29D4BA}" type="presParOf" srcId="{6792FC00-6675-4328-9B2A-7DD2FA900E1E}" destId="{9F44F2A3-25CA-4096-80BE-B396F32FC6F0}" srcOrd="12" destOrd="0" presId="urn:microsoft.com/office/officeart/2005/8/layout/bProcess4"/>
    <dgm:cxn modelId="{C9F19926-727C-4827-8318-B4473D645B30}" type="presParOf" srcId="{9F44F2A3-25CA-4096-80BE-B396F32FC6F0}" destId="{BDFE97F5-1293-4FDB-8C40-DB549C4A8EB3}" srcOrd="0" destOrd="0" presId="urn:microsoft.com/office/officeart/2005/8/layout/bProcess4"/>
    <dgm:cxn modelId="{F7995F06-4F5A-4ADA-AF5D-07F8BBA85FED}" type="presParOf" srcId="{9F44F2A3-25CA-4096-80BE-B396F32FC6F0}" destId="{37770E62-D330-4B16-8774-C6B6A8439EB2}" srcOrd="1" destOrd="0" presId="urn:microsoft.com/office/officeart/2005/8/layout/bProcess4"/>
    <dgm:cxn modelId="{1980C9CD-54BD-48DF-AF55-18F6BB554DA0}" type="presParOf" srcId="{6792FC00-6675-4328-9B2A-7DD2FA900E1E}" destId="{E9CC7485-C1B4-4E05-9110-6DF8EA6823C4}" srcOrd="13" destOrd="0" presId="urn:microsoft.com/office/officeart/2005/8/layout/bProcess4"/>
    <dgm:cxn modelId="{D152D318-8E02-46C9-B483-28E96E1C7C1E}" type="presParOf" srcId="{6792FC00-6675-4328-9B2A-7DD2FA900E1E}" destId="{E840D5C8-4C47-45E6-B05C-6267A705B733}" srcOrd="14" destOrd="0" presId="urn:microsoft.com/office/officeart/2005/8/layout/bProcess4"/>
    <dgm:cxn modelId="{27B8EE4A-9FD0-464D-BF2E-E792A2E34358}" type="presParOf" srcId="{E840D5C8-4C47-45E6-B05C-6267A705B733}" destId="{155F2ACF-4AC4-473C-949B-78FAFE13AF24}" srcOrd="0" destOrd="0" presId="urn:microsoft.com/office/officeart/2005/8/layout/bProcess4"/>
    <dgm:cxn modelId="{3C03DF8D-F9E9-4810-87C5-2024703B2889}" type="presParOf" srcId="{E840D5C8-4C47-45E6-B05C-6267A705B733}" destId="{535C4DCE-111F-4318-BC8F-E2F7C1F7D921}" srcOrd="1" destOrd="0" presId="urn:microsoft.com/office/officeart/2005/8/layout/bProcess4"/>
    <dgm:cxn modelId="{BB4E6A71-988D-47CA-82CF-785B909148D0}" type="presParOf" srcId="{6792FC00-6675-4328-9B2A-7DD2FA900E1E}" destId="{40F3B4A5-05E3-493F-A994-9540B08E5566}" srcOrd="15" destOrd="0" presId="urn:microsoft.com/office/officeart/2005/8/layout/bProcess4"/>
    <dgm:cxn modelId="{364C09EC-2EDB-464D-9D79-ED74B3F84965}" type="presParOf" srcId="{6792FC00-6675-4328-9B2A-7DD2FA900E1E}" destId="{97238212-4531-440D-82FD-4A3702BF5154}" srcOrd="16" destOrd="0" presId="urn:microsoft.com/office/officeart/2005/8/layout/bProcess4"/>
    <dgm:cxn modelId="{BCF5711E-341D-44E2-B981-1100A1FEA2BE}" type="presParOf" srcId="{97238212-4531-440D-82FD-4A3702BF5154}" destId="{E83EEF3E-407E-4FC8-B98D-74D2EFFC4342}" srcOrd="0" destOrd="0" presId="urn:microsoft.com/office/officeart/2005/8/layout/bProcess4"/>
    <dgm:cxn modelId="{B89A2036-FFEE-4A8B-8E47-D017662312F1}" type="presParOf" srcId="{97238212-4531-440D-82FD-4A3702BF5154}" destId="{3B50244F-1A5A-4B5E-BA62-1E3F89353CD2}" srcOrd="1" destOrd="0" presId="urn:microsoft.com/office/officeart/2005/8/layout/bProcess4"/>
    <dgm:cxn modelId="{1A2DDF9C-9CBA-422D-97D0-6F2479B7988F}" type="presParOf" srcId="{6792FC00-6675-4328-9B2A-7DD2FA900E1E}" destId="{C8716483-3341-4B93-B21D-28A1F3CCCA76}" srcOrd="17" destOrd="0" presId="urn:microsoft.com/office/officeart/2005/8/layout/bProcess4"/>
    <dgm:cxn modelId="{E57FD76A-6126-4145-836F-C7657EBCE4A7}" type="presParOf" srcId="{6792FC00-6675-4328-9B2A-7DD2FA900E1E}" destId="{B51B8AC5-E9F9-4178-AFD0-E89A9B67BC7B}" srcOrd="18" destOrd="0" presId="urn:microsoft.com/office/officeart/2005/8/layout/bProcess4"/>
    <dgm:cxn modelId="{53CEF145-BC9F-4007-8B24-004CAB132350}" type="presParOf" srcId="{B51B8AC5-E9F9-4178-AFD0-E89A9B67BC7B}" destId="{0AB72337-2A90-4676-9E8A-1852ECCDBC7B}" srcOrd="0" destOrd="0" presId="urn:microsoft.com/office/officeart/2005/8/layout/bProcess4"/>
    <dgm:cxn modelId="{65103F61-ACD9-40CC-A6C6-464FA38E57B5}" type="presParOf" srcId="{B51B8AC5-E9F9-4178-AFD0-E89A9B67BC7B}" destId="{20FDA886-25DA-4D43-944C-3CBAD8FC158A}" srcOrd="1" destOrd="0" presId="urn:microsoft.com/office/officeart/2005/8/layout/bProcess4"/>
    <dgm:cxn modelId="{74361F30-5763-4507-95C5-53E07A5FA006}" type="presParOf" srcId="{6792FC00-6675-4328-9B2A-7DD2FA900E1E}" destId="{CFA47748-3752-4C96-A74C-AF25AE1934CD}" srcOrd="19" destOrd="0" presId="urn:microsoft.com/office/officeart/2005/8/layout/bProcess4"/>
    <dgm:cxn modelId="{9B32E236-01A9-4C79-B6C8-8E2DC0EF507E}" type="presParOf" srcId="{6792FC00-6675-4328-9B2A-7DD2FA900E1E}" destId="{44AEE156-B50A-4D18-B533-321D3D82711E}" srcOrd="20" destOrd="0" presId="urn:microsoft.com/office/officeart/2005/8/layout/bProcess4"/>
    <dgm:cxn modelId="{086B98D3-749E-4883-B5DB-C4F8D6DBE6AA}" type="presParOf" srcId="{44AEE156-B50A-4D18-B533-321D3D82711E}" destId="{20C93408-3602-463E-854D-A67686015F9E}" srcOrd="0" destOrd="0" presId="urn:microsoft.com/office/officeart/2005/8/layout/bProcess4"/>
    <dgm:cxn modelId="{5FBDE924-DCF8-4842-98D6-85D474FAD9AF}" type="presParOf" srcId="{44AEE156-B50A-4D18-B533-321D3D82711E}" destId="{A5D26C80-F4DA-4AE8-88D9-3EB5E9414573}" srcOrd="1" destOrd="0" presId="urn:microsoft.com/office/officeart/2005/8/layout/bProcess4"/>
    <dgm:cxn modelId="{E13A847C-2DE9-4477-AF3E-26B031D7A945}" type="presParOf" srcId="{6792FC00-6675-4328-9B2A-7DD2FA900E1E}" destId="{812779F9-8915-44F9-9D09-FB369182A093}" srcOrd="21" destOrd="0" presId="urn:microsoft.com/office/officeart/2005/8/layout/bProcess4"/>
    <dgm:cxn modelId="{E41D3580-831F-4714-A011-02642B782FAF}" type="presParOf" srcId="{6792FC00-6675-4328-9B2A-7DD2FA900E1E}" destId="{81CDA013-5B2C-44DF-BAE1-1DF0BEBDA10E}" srcOrd="22" destOrd="0" presId="urn:microsoft.com/office/officeart/2005/8/layout/bProcess4"/>
    <dgm:cxn modelId="{CE6416B6-5166-451A-ADE0-65569BFE85DC}" type="presParOf" srcId="{81CDA013-5B2C-44DF-BAE1-1DF0BEBDA10E}" destId="{E4D1CBB5-F9B4-4EE1-85DF-E964315792A4}" srcOrd="0" destOrd="0" presId="urn:microsoft.com/office/officeart/2005/8/layout/bProcess4"/>
    <dgm:cxn modelId="{FCFD2806-B699-4BE2-BAD6-CD9CF506D6C3}" type="presParOf" srcId="{81CDA013-5B2C-44DF-BAE1-1DF0BEBDA10E}" destId="{08CECD7D-3161-43FF-9F7D-4A7665B4EF64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0331AB4-EF1E-4520-92A0-2AD282F98A00}" type="doc">
      <dgm:prSet loTypeId="urn:microsoft.com/office/officeart/2005/8/layout/l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8DC47550-1DC8-4D4A-A886-0A51AB8B7463}">
      <dgm:prSet phldrT="[文本]"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zh-CN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封面</a:t>
          </a:r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A2C93D61-E772-492B-B9CF-4D2B87796B0D}" type="parTrans" cxnId="{803F2819-0B2A-4B43-8332-A85F7AC98726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88FDAC5C-E3FE-494D-B0D5-F7B269F57EAE}" type="sibTrans" cxnId="{803F2819-0B2A-4B43-8332-A85F7AC98726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35EC4F11-A2E0-4540-9511-227722B027A1}">
      <dgm:prSet custT="1"/>
      <dgm:spPr>
        <a:effectLst>
          <a:outerShdw blurRad="50800" dist="38100" dir="10800000" algn="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20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（</a:t>
          </a:r>
          <a:r>
            <a:rPr lang="en-US" altLang="zh-CN" sz="20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2</a:t>
          </a:r>
          <a:r>
            <a:rPr lang="zh-CN" altLang="en-US" sz="20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）</a:t>
          </a:r>
          <a:endParaRPr lang="zh-CN" altLang="en-US" sz="2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45B662A5-F113-4272-811E-3A8FC8FF4646}" type="parTrans" cxnId="{48544D53-CA9E-4D00-81D7-BFC506589EFA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D1E86E7A-9BBF-4D09-B54F-7B894CC928A7}" type="sibTrans" cxnId="{48544D53-CA9E-4D00-81D7-BFC506589EFA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A0BB914C-B631-43C8-BD71-E334C4BDD82A}">
      <dgm:prSet custT="1"/>
      <dgm:spPr>
        <a:effectLst>
          <a:outerShdw blurRad="50800" dist="38100" dir="10800000" algn="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20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（</a:t>
          </a:r>
          <a:r>
            <a:rPr lang="en-US" altLang="zh-CN" sz="20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3</a:t>
          </a:r>
          <a:r>
            <a:rPr lang="zh-CN" altLang="en-US" sz="20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）</a:t>
          </a:r>
          <a:endParaRPr lang="zh-CN" altLang="en-US" sz="2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ED7F9E59-1C67-4A75-AB6B-3B74C69BFFC2}" type="parTrans" cxnId="{B1E63FAD-1A10-48F2-8A62-A394F582AC31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F226AF2F-B359-415C-9712-058E8722D467}" type="sibTrans" cxnId="{B1E63FAD-1A10-48F2-8A62-A394F582AC31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7E06C32C-5D8E-41AE-8A98-E48986478B85}">
      <dgm:prSet custT="1"/>
      <dgm:spPr>
        <a:effectLst>
          <a:outerShdw blurRad="50800" dist="38100" dir="10800000" algn="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20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（</a:t>
          </a:r>
          <a:r>
            <a:rPr lang="en-US" altLang="zh-CN" sz="20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4</a:t>
          </a:r>
          <a:r>
            <a:rPr lang="zh-CN" altLang="en-US" sz="20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）</a:t>
          </a:r>
          <a:endParaRPr lang="zh-CN" altLang="en-US" sz="2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D9176627-DF78-426C-80AE-41DF528A6A99}" type="parTrans" cxnId="{E1DAE4DF-242F-4953-8858-5D9783BAA89B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B924C722-EDC4-4628-A94C-28D7A08D5A3F}" type="sibTrans" cxnId="{E1DAE4DF-242F-4953-8858-5D9783BAA89B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858D7B8E-5EA8-4D0D-B5A4-7F9DED2C0C08}">
      <dgm:prSet custT="1"/>
      <dgm:spPr>
        <a:effectLst>
          <a:outerShdw blurRad="50800" dist="38100" dir="10800000" algn="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20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（</a:t>
          </a:r>
          <a:r>
            <a:rPr lang="en-US" altLang="zh-CN" sz="20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5</a:t>
          </a:r>
          <a:r>
            <a:rPr lang="zh-CN" altLang="en-US" sz="20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）</a:t>
          </a:r>
          <a:endParaRPr lang="zh-CN" altLang="en-US" sz="2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3C6B384E-ABC1-47B0-A6B3-EA34A1BC9799}" type="parTrans" cxnId="{ABD256EC-E6FF-4F40-8796-0330029CF6CF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304AE0E5-55C2-4A52-941A-5445102D66EB}" type="sibTrans" cxnId="{ABD256EC-E6FF-4F40-8796-0330029CF6CF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0A391059-295F-4F39-85BB-8DFDB6DB20A1}">
      <dgm:prSet custT="1"/>
      <dgm:spPr>
        <a:effectLst>
          <a:outerShdw blurRad="50800" dist="38100" dir="10800000" algn="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20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（</a:t>
          </a:r>
          <a:r>
            <a:rPr lang="en-US" altLang="zh-CN" sz="20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6</a:t>
          </a:r>
          <a:r>
            <a:rPr lang="zh-CN" altLang="en-US" sz="20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）</a:t>
          </a:r>
          <a:endParaRPr lang="zh-CN" altLang="en-US" sz="2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F9B4640A-DC8D-4CFA-B8F6-4F5FCF8D7B73}" type="parTrans" cxnId="{20E919B2-BE55-477A-9EB2-2FAD71F1D14E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46E7ADEF-6AEF-4513-9FC3-D9F6855409EA}" type="sibTrans" cxnId="{20E919B2-BE55-477A-9EB2-2FAD71F1D14E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58E374D3-6498-4359-8F3B-ADCB0556AD9C}">
      <dgm:prSet custT="1"/>
      <dgm:spPr>
        <a:effectLst>
          <a:outerShdw blurRad="50800" dist="38100" dir="10800000" algn="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20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（</a:t>
          </a:r>
          <a:r>
            <a:rPr lang="en-US" altLang="zh-CN" sz="20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7</a:t>
          </a:r>
          <a:r>
            <a:rPr lang="zh-CN" altLang="en-US" sz="20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）</a:t>
          </a:r>
          <a:endParaRPr lang="zh-CN" altLang="en-US" sz="2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117A49DF-4DDD-4CD7-BB51-CDBAFCA6FC78}" type="parTrans" cxnId="{C3A3C3A9-D72A-43E7-BB97-0BE0041060F3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696BDA89-A167-451C-A26E-21624D8223D8}" type="sibTrans" cxnId="{C3A3C3A9-D72A-43E7-BB97-0BE0041060F3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563B4564-4B6D-49B2-A954-2BCBD45B0188}">
      <dgm:prSet custT="1"/>
      <dgm:spPr>
        <a:effectLst>
          <a:outerShdw blurRad="50800" dist="38100" dir="10800000" algn="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20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（</a:t>
          </a:r>
          <a:r>
            <a:rPr lang="en-US" altLang="zh-CN" sz="20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8</a:t>
          </a:r>
          <a:r>
            <a:rPr lang="zh-CN" altLang="en-US" sz="20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）</a:t>
          </a:r>
          <a:endParaRPr lang="zh-CN" altLang="en-US" sz="2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4F8A11B7-4BD9-4DEE-8582-7FAD56E8C424}" type="parTrans" cxnId="{5EB20B3B-22A0-4972-A9C8-4173D5DAC70B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06C27841-51E5-4A07-B9F5-B0BE3691C5BD}" type="sibTrans" cxnId="{5EB20B3B-22A0-4972-A9C8-4173D5DAC70B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2C7654AF-1F9D-41A1-A094-9C6065BEA4FD}">
      <dgm:prSet custT="1"/>
      <dgm:spPr>
        <a:effectLst>
          <a:outerShdw blurRad="50800" dist="38100" dir="10800000" algn="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20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（</a:t>
          </a:r>
          <a:r>
            <a:rPr lang="en-US" altLang="zh-CN" sz="20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9</a:t>
          </a:r>
          <a:r>
            <a:rPr lang="zh-CN" altLang="en-US" sz="20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）</a:t>
          </a:r>
          <a:endParaRPr lang="zh-CN" altLang="en-US" sz="2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9E15D8FE-67C5-4B1B-B31B-36FFF25616B8}" type="parTrans" cxnId="{F7172A60-1D2D-4B7B-AEC4-E4D73F214F3A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FF0D9A91-1AC4-448D-96AA-178FA63F1710}" type="sibTrans" cxnId="{F7172A60-1D2D-4B7B-AEC4-E4D73F214F3A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62F87191-702D-4208-B7E3-EF8D2E638B2C}">
      <dgm:prSet phldrT="[文本]" custT="1"/>
      <dgm:spPr>
        <a:effectLst>
          <a:outerShdw blurRad="50800" dist="38100" dir="10800000" algn="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20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（</a:t>
          </a:r>
          <a:r>
            <a:rPr lang="en-US" altLang="zh-CN" sz="20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1</a:t>
          </a:r>
          <a:r>
            <a:rPr lang="zh-CN" altLang="en-US" sz="20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）</a:t>
          </a:r>
          <a:endParaRPr lang="zh-CN" altLang="en-US" sz="2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03355655-C154-4E70-98E3-0FCCCB599E0A}" type="parTrans" cxnId="{488161DB-05A7-4D6E-A492-B24E64612C42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D6E90B9C-A639-4320-A78A-F5DD8AF972AB}" type="sibTrans" cxnId="{488161DB-05A7-4D6E-A492-B24E64612C42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0310587F-85A2-497F-BA6F-4E72E4F310E7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zh-CN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基本信息表</a:t>
          </a:r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F3180ADF-469A-450E-812E-B9AA33848AA0}" type="parTrans" cxnId="{E0ADF6C0-5BCF-4A8A-B1D5-7781992C71F2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BFAC171D-DE14-4A3D-9A78-D74698AE8220}" type="sibTrans" cxnId="{E0ADF6C0-5BCF-4A8A-B1D5-7781992C71F2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C666684D-B6FC-413A-8B92-ADE68EB6D190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zh-CN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决算</a:t>
          </a:r>
          <a:r>
            <a:rPr lang="en-US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01</a:t>
          </a:r>
          <a:r>
            <a:rPr lang="zh-CN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表</a:t>
          </a:r>
          <a:r>
            <a:rPr lang="en-US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-</a:t>
          </a:r>
          <a:r>
            <a:rPr lang="zh-CN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财务决算总表</a:t>
          </a:r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2D1CDC45-A7B3-4DD4-8940-510B86B0C349}" type="parTrans" cxnId="{9FA35CDA-FAFF-4305-8F26-0E567ED10756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3E0B7ACD-6827-464B-AEF7-E7FC811F65B9}" type="sibTrans" cxnId="{9FA35CDA-FAFF-4305-8F26-0E567ED10756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412C121B-0173-4439-B514-E55653E66DC8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zh-CN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决算</a:t>
          </a:r>
          <a:r>
            <a:rPr lang="en-US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02</a:t>
          </a:r>
          <a:r>
            <a:rPr lang="zh-CN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表</a:t>
          </a:r>
          <a:r>
            <a:rPr lang="en-US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-</a:t>
          </a:r>
          <a:r>
            <a:rPr lang="zh-CN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收支决算表</a:t>
          </a:r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59DAEB80-C5BE-45BD-AE90-246BC38EDEC9}" type="parTrans" cxnId="{6C660339-DF8B-402C-BDC0-8321022E88D5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C949FA6D-A160-4172-B618-C2A4352A53F3}" type="sibTrans" cxnId="{6C660339-DF8B-402C-BDC0-8321022E88D5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C80EF25C-D367-48A3-B6A7-4A4BF50E02E5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zh-CN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决算</a:t>
          </a:r>
          <a:r>
            <a:rPr lang="en-US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03</a:t>
          </a:r>
          <a:r>
            <a:rPr lang="zh-CN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表</a:t>
          </a:r>
          <a:r>
            <a:rPr lang="en-US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-</a:t>
          </a:r>
          <a:r>
            <a:rPr lang="zh-CN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收入决算表</a:t>
          </a:r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FD885B00-A5FD-49ED-964E-C8999A1C21E3}" type="parTrans" cxnId="{9A223C5A-3F34-41FC-88F7-1C22A5D90C7C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ADB091C3-7BB1-40AE-A9C7-0AC59A3B3D1B}" type="sibTrans" cxnId="{9A223C5A-3F34-41FC-88F7-1C22A5D90C7C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674405C4-F9D6-44C5-839B-81E9C685D7B8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zh-CN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决算</a:t>
          </a:r>
          <a:r>
            <a:rPr lang="en-US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04</a:t>
          </a:r>
          <a:r>
            <a:rPr lang="zh-CN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表</a:t>
          </a:r>
          <a:r>
            <a:rPr lang="en-US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-</a:t>
          </a:r>
          <a:r>
            <a:rPr lang="zh-CN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支出决算表</a:t>
          </a:r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8BADC4C3-8A0F-4356-8662-68C131B936B0}" type="parTrans" cxnId="{475C703C-D4FB-4625-88A3-ED3983DC4785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2C323186-C272-427C-9014-FAF24F70E502}" type="sibTrans" cxnId="{475C703C-D4FB-4625-88A3-ED3983DC4785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D759BFFC-0408-4691-9390-D8E88BB86922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zh-CN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决算</a:t>
          </a:r>
          <a:r>
            <a:rPr lang="en-US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05</a:t>
          </a:r>
          <a:r>
            <a:rPr lang="zh-CN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表</a:t>
          </a:r>
          <a:r>
            <a:rPr lang="en-US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-</a:t>
          </a:r>
          <a:r>
            <a:rPr lang="zh-CN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资产负债简表</a:t>
          </a:r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871716FB-E5E1-458A-9F98-9725BD5E3387}" type="parTrans" cxnId="{51D81DD4-97E1-4A42-A3A6-B32BB169F314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EBB3123E-490F-4F82-8BD6-6AE1804FDF8D}" type="sibTrans" cxnId="{51D81DD4-97E1-4A42-A3A6-B32BB169F314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983C43CC-6D3B-4662-97DC-0E67548D8B2E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zh-CN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决算</a:t>
          </a:r>
          <a:r>
            <a:rPr lang="en-US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06</a:t>
          </a:r>
          <a:r>
            <a:rPr lang="zh-CN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表</a:t>
          </a:r>
          <a:r>
            <a:rPr lang="en-US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-</a:t>
          </a:r>
          <a:r>
            <a:rPr lang="zh-CN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基本数字表</a:t>
          </a:r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AAA1D341-5CF8-451F-9EA1-9B1A180253EF}" type="parTrans" cxnId="{8EB879F5-D656-4A2E-8E8B-9F8ABE493AFD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4A8B41C0-417B-444C-A042-A72EB6A1A6E0}" type="sibTrans" cxnId="{8EB879F5-D656-4A2E-8E8B-9F8ABE493AFD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4D5989FB-2E57-42D1-93AC-354E94464EAE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zh-CN" altLang="en-US" sz="24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编报说明</a:t>
          </a:r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452CBA47-36A3-406D-99EF-6238A998EE5B}" type="parTrans" cxnId="{724C3132-FB64-441F-A6FF-BA4AC135599C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AE9BC151-BF1C-4DCB-874C-D936A875C5FD}" type="sibTrans" cxnId="{724C3132-FB64-441F-A6FF-BA4AC135599C}">
      <dgm:prSet/>
      <dgm:spPr/>
      <dgm:t>
        <a:bodyPr/>
        <a:lstStyle/>
        <a:p>
          <a:endParaRPr lang="zh-CN" altLang="en-US" sz="24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12B4E421-BBBE-4E8F-817B-082771C97E46}" type="pres">
      <dgm:prSet presAssocID="{80331AB4-EF1E-4520-92A0-2AD282F98A00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888EF36C-4741-4EC5-8EEB-A4303F2F5770}" type="pres">
      <dgm:prSet presAssocID="{62F87191-702D-4208-B7E3-EF8D2E638B2C}" presName="horFlow" presStyleCnt="0"/>
      <dgm:spPr/>
    </dgm:pt>
    <dgm:pt modelId="{81E32EDD-AE7E-477C-B597-0F1046048074}" type="pres">
      <dgm:prSet presAssocID="{62F87191-702D-4208-B7E3-EF8D2E638B2C}" presName="bigChev" presStyleLbl="node1" presStyleIdx="0" presStyleCnt="9"/>
      <dgm:spPr/>
      <dgm:t>
        <a:bodyPr/>
        <a:lstStyle/>
        <a:p>
          <a:endParaRPr lang="zh-CN" altLang="en-US"/>
        </a:p>
      </dgm:t>
    </dgm:pt>
    <dgm:pt modelId="{E01F7DB9-DB50-47B4-AA6A-9307319915FA}" type="pres">
      <dgm:prSet presAssocID="{A2C93D61-E772-492B-B9CF-4D2B87796B0D}" presName="parTrans" presStyleCnt="0"/>
      <dgm:spPr/>
    </dgm:pt>
    <dgm:pt modelId="{A0F5977E-AC32-4715-8181-046157688234}" type="pres">
      <dgm:prSet presAssocID="{8DC47550-1DC8-4D4A-A886-0A51AB8B7463}" presName="node" presStyleLbl="alignAccFollowNode1" presStyleIdx="0" presStyleCnt="9" custScaleX="3766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AB8B709-60B2-4BBC-BCF4-55BCF36A21FE}" type="pres">
      <dgm:prSet presAssocID="{62F87191-702D-4208-B7E3-EF8D2E638B2C}" presName="vSp" presStyleCnt="0"/>
      <dgm:spPr/>
    </dgm:pt>
    <dgm:pt modelId="{FC66B057-B2CB-49B2-B6F0-303E0A38EDA2}" type="pres">
      <dgm:prSet presAssocID="{35EC4F11-A2E0-4540-9511-227722B027A1}" presName="horFlow" presStyleCnt="0"/>
      <dgm:spPr/>
    </dgm:pt>
    <dgm:pt modelId="{92224C48-3D4C-4B3E-A049-B2206FA62EB2}" type="pres">
      <dgm:prSet presAssocID="{35EC4F11-A2E0-4540-9511-227722B027A1}" presName="bigChev" presStyleLbl="node1" presStyleIdx="1" presStyleCnt="9"/>
      <dgm:spPr/>
      <dgm:t>
        <a:bodyPr/>
        <a:lstStyle/>
        <a:p>
          <a:endParaRPr lang="zh-CN" altLang="en-US"/>
        </a:p>
      </dgm:t>
    </dgm:pt>
    <dgm:pt modelId="{F1748DB8-66DD-4E52-BC5C-20D29FA72AB3}" type="pres">
      <dgm:prSet presAssocID="{F3180ADF-469A-450E-812E-B9AA33848AA0}" presName="parTrans" presStyleCnt="0"/>
      <dgm:spPr/>
    </dgm:pt>
    <dgm:pt modelId="{0F72B369-7467-46CB-A70D-8247B8C9221B}" type="pres">
      <dgm:prSet presAssocID="{0310587F-85A2-497F-BA6F-4E72E4F310E7}" presName="node" presStyleLbl="alignAccFollowNode1" presStyleIdx="1" presStyleCnt="9" custScaleX="3766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4219234-1C90-4532-B75E-1E722BF37395}" type="pres">
      <dgm:prSet presAssocID="{35EC4F11-A2E0-4540-9511-227722B027A1}" presName="vSp" presStyleCnt="0"/>
      <dgm:spPr/>
    </dgm:pt>
    <dgm:pt modelId="{60A296AA-EC93-4F53-AD7C-6305AA6166BE}" type="pres">
      <dgm:prSet presAssocID="{A0BB914C-B631-43C8-BD71-E334C4BDD82A}" presName="horFlow" presStyleCnt="0"/>
      <dgm:spPr/>
    </dgm:pt>
    <dgm:pt modelId="{74C6C223-E322-436E-86D9-050DC77B2A85}" type="pres">
      <dgm:prSet presAssocID="{A0BB914C-B631-43C8-BD71-E334C4BDD82A}" presName="bigChev" presStyleLbl="node1" presStyleIdx="2" presStyleCnt="9"/>
      <dgm:spPr/>
      <dgm:t>
        <a:bodyPr/>
        <a:lstStyle/>
        <a:p>
          <a:endParaRPr lang="zh-CN" altLang="en-US"/>
        </a:p>
      </dgm:t>
    </dgm:pt>
    <dgm:pt modelId="{13E8B8A4-5CC1-4A66-BE36-0FE2A81871E9}" type="pres">
      <dgm:prSet presAssocID="{2D1CDC45-A7B3-4DD4-8940-510B86B0C349}" presName="parTrans" presStyleCnt="0"/>
      <dgm:spPr/>
    </dgm:pt>
    <dgm:pt modelId="{F6FED910-4F19-4D73-B09B-A0AD89A43F7D}" type="pres">
      <dgm:prSet presAssocID="{C666684D-B6FC-413A-8B92-ADE68EB6D190}" presName="node" presStyleLbl="alignAccFollowNode1" presStyleIdx="2" presStyleCnt="9" custScaleX="3766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F873FF1-B896-4BBD-8CAF-BDE4BF5C3947}" type="pres">
      <dgm:prSet presAssocID="{A0BB914C-B631-43C8-BD71-E334C4BDD82A}" presName="vSp" presStyleCnt="0"/>
      <dgm:spPr/>
    </dgm:pt>
    <dgm:pt modelId="{4FD9F966-AC89-4DF6-B414-5AB15F827AE5}" type="pres">
      <dgm:prSet presAssocID="{7E06C32C-5D8E-41AE-8A98-E48986478B85}" presName="horFlow" presStyleCnt="0"/>
      <dgm:spPr/>
    </dgm:pt>
    <dgm:pt modelId="{802E5BC2-4264-4C4C-B84B-FD8C32AB5948}" type="pres">
      <dgm:prSet presAssocID="{7E06C32C-5D8E-41AE-8A98-E48986478B85}" presName="bigChev" presStyleLbl="node1" presStyleIdx="3" presStyleCnt="9"/>
      <dgm:spPr/>
      <dgm:t>
        <a:bodyPr/>
        <a:lstStyle/>
        <a:p>
          <a:endParaRPr lang="zh-CN" altLang="en-US"/>
        </a:p>
      </dgm:t>
    </dgm:pt>
    <dgm:pt modelId="{CC72B8F8-81E6-4770-A6FA-E5712B12C137}" type="pres">
      <dgm:prSet presAssocID="{59DAEB80-C5BE-45BD-AE90-246BC38EDEC9}" presName="parTrans" presStyleCnt="0"/>
      <dgm:spPr/>
    </dgm:pt>
    <dgm:pt modelId="{E012B521-B0A4-44BB-B395-F5A3DC609A25}" type="pres">
      <dgm:prSet presAssocID="{412C121B-0173-4439-B514-E55653E66DC8}" presName="node" presStyleLbl="alignAccFollowNode1" presStyleIdx="3" presStyleCnt="9" custScaleX="3766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73DEE9B-C680-4926-9CD4-E4BD1864C038}" type="pres">
      <dgm:prSet presAssocID="{7E06C32C-5D8E-41AE-8A98-E48986478B85}" presName="vSp" presStyleCnt="0"/>
      <dgm:spPr/>
    </dgm:pt>
    <dgm:pt modelId="{33D70F5A-3E6B-42DF-BC6C-8D01FBB15622}" type="pres">
      <dgm:prSet presAssocID="{858D7B8E-5EA8-4D0D-B5A4-7F9DED2C0C08}" presName="horFlow" presStyleCnt="0"/>
      <dgm:spPr/>
    </dgm:pt>
    <dgm:pt modelId="{DDD5FEAD-73D3-4C02-9666-3E3312D7C6A5}" type="pres">
      <dgm:prSet presAssocID="{858D7B8E-5EA8-4D0D-B5A4-7F9DED2C0C08}" presName="bigChev" presStyleLbl="node1" presStyleIdx="4" presStyleCnt="9"/>
      <dgm:spPr/>
      <dgm:t>
        <a:bodyPr/>
        <a:lstStyle/>
        <a:p>
          <a:endParaRPr lang="zh-CN" altLang="en-US"/>
        </a:p>
      </dgm:t>
    </dgm:pt>
    <dgm:pt modelId="{4F5349AE-6025-4F52-992F-FA34F4EDABCF}" type="pres">
      <dgm:prSet presAssocID="{FD885B00-A5FD-49ED-964E-C8999A1C21E3}" presName="parTrans" presStyleCnt="0"/>
      <dgm:spPr/>
    </dgm:pt>
    <dgm:pt modelId="{ADEEBB66-6F86-459B-B340-6FB3B8CD2D51}" type="pres">
      <dgm:prSet presAssocID="{C80EF25C-D367-48A3-B6A7-4A4BF50E02E5}" presName="node" presStyleLbl="alignAccFollowNode1" presStyleIdx="4" presStyleCnt="9" custScaleX="3766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97510C4-B877-411D-856D-3DF64ADF7BA9}" type="pres">
      <dgm:prSet presAssocID="{858D7B8E-5EA8-4D0D-B5A4-7F9DED2C0C08}" presName="vSp" presStyleCnt="0"/>
      <dgm:spPr/>
    </dgm:pt>
    <dgm:pt modelId="{3ABA7D12-3DF4-4D97-B316-477B13BF2442}" type="pres">
      <dgm:prSet presAssocID="{0A391059-295F-4F39-85BB-8DFDB6DB20A1}" presName="horFlow" presStyleCnt="0"/>
      <dgm:spPr/>
    </dgm:pt>
    <dgm:pt modelId="{14EE5040-D16E-41CB-BA04-838CB2393989}" type="pres">
      <dgm:prSet presAssocID="{0A391059-295F-4F39-85BB-8DFDB6DB20A1}" presName="bigChev" presStyleLbl="node1" presStyleIdx="5" presStyleCnt="9"/>
      <dgm:spPr/>
      <dgm:t>
        <a:bodyPr/>
        <a:lstStyle/>
        <a:p>
          <a:endParaRPr lang="zh-CN" altLang="en-US"/>
        </a:p>
      </dgm:t>
    </dgm:pt>
    <dgm:pt modelId="{90F0F53C-353A-4860-8B6D-21E88166496B}" type="pres">
      <dgm:prSet presAssocID="{8BADC4C3-8A0F-4356-8662-68C131B936B0}" presName="parTrans" presStyleCnt="0"/>
      <dgm:spPr/>
    </dgm:pt>
    <dgm:pt modelId="{2FB4F7EE-9865-4DA2-9D64-24F0DF4D87DC}" type="pres">
      <dgm:prSet presAssocID="{674405C4-F9D6-44C5-839B-81E9C685D7B8}" presName="node" presStyleLbl="alignAccFollowNode1" presStyleIdx="5" presStyleCnt="9" custScaleX="3766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25B1C54-432D-4754-A5C9-63001C4E306B}" type="pres">
      <dgm:prSet presAssocID="{0A391059-295F-4F39-85BB-8DFDB6DB20A1}" presName="vSp" presStyleCnt="0"/>
      <dgm:spPr/>
    </dgm:pt>
    <dgm:pt modelId="{26A5756F-9E14-4159-BF81-76CCE7566D0D}" type="pres">
      <dgm:prSet presAssocID="{58E374D3-6498-4359-8F3B-ADCB0556AD9C}" presName="horFlow" presStyleCnt="0"/>
      <dgm:spPr/>
    </dgm:pt>
    <dgm:pt modelId="{9C788D4F-F44F-48B4-82F0-3849B852A65E}" type="pres">
      <dgm:prSet presAssocID="{58E374D3-6498-4359-8F3B-ADCB0556AD9C}" presName="bigChev" presStyleLbl="node1" presStyleIdx="6" presStyleCnt="9"/>
      <dgm:spPr/>
      <dgm:t>
        <a:bodyPr/>
        <a:lstStyle/>
        <a:p>
          <a:endParaRPr lang="zh-CN" altLang="en-US"/>
        </a:p>
      </dgm:t>
    </dgm:pt>
    <dgm:pt modelId="{976ED69E-D33A-48E6-BB8A-EF4AE1F242F3}" type="pres">
      <dgm:prSet presAssocID="{871716FB-E5E1-458A-9F98-9725BD5E3387}" presName="parTrans" presStyleCnt="0"/>
      <dgm:spPr/>
    </dgm:pt>
    <dgm:pt modelId="{C31123CD-6AE3-45BB-80B0-150E3C81BF64}" type="pres">
      <dgm:prSet presAssocID="{D759BFFC-0408-4691-9390-D8E88BB86922}" presName="node" presStyleLbl="alignAccFollowNode1" presStyleIdx="6" presStyleCnt="9" custScaleX="3766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D466713-6F23-467F-844D-322B224DE5D9}" type="pres">
      <dgm:prSet presAssocID="{58E374D3-6498-4359-8F3B-ADCB0556AD9C}" presName="vSp" presStyleCnt="0"/>
      <dgm:spPr/>
    </dgm:pt>
    <dgm:pt modelId="{DC654732-9552-4C3E-89DE-5070CC51B1ED}" type="pres">
      <dgm:prSet presAssocID="{563B4564-4B6D-49B2-A954-2BCBD45B0188}" presName="horFlow" presStyleCnt="0"/>
      <dgm:spPr/>
    </dgm:pt>
    <dgm:pt modelId="{DE9BDEBE-846D-4A84-89E9-8C065FE204B9}" type="pres">
      <dgm:prSet presAssocID="{563B4564-4B6D-49B2-A954-2BCBD45B0188}" presName="bigChev" presStyleLbl="node1" presStyleIdx="7" presStyleCnt="9"/>
      <dgm:spPr/>
      <dgm:t>
        <a:bodyPr/>
        <a:lstStyle/>
        <a:p>
          <a:endParaRPr lang="zh-CN" altLang="en-US"/>
        </a:p>
      </dgm:t>
    </dgm:pt>
    <dgm:pt modelId="{9E490D32-F4F0-4EB0-8530-B7D5837DBC77}" type="pres">
      <dgm:prSet presAssocID="{AAA1D341-5CF8-451F-9EA1-9B1A180253EF}" presName="parTrans" presStyleCnt="0"/>
      <dgm:spPr/>
    </dgm:pt>
    <dgm:pt modelId="{AFDA7AEC-C168-4DE3-B072-2274334170EE}" type="pres">
      <dgm:prSet presAssocID="{983C43CC-6D3B-4662-97DC-0E67548D8B2E}" presName="node" presStyleLbl="alignAccFollowNode1" presStyleIdx="7" presStyleCnt="9" custScaleX="3766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B1B0A1A-DF16-42CE-B1EB-3A4FBDC799FA}" type="pres">
      <dgm:prSet presAssocID="{563B4564-4B6D-49B2-A954-2BCBD45B0188}" presName="vSp" presStyleCnt="0"/>
      <dgm:spPr/>
    </dgm:pt>
    <dgm:pt modelId="{EE3AB1B4-F6F1-48F0-B29A-B96FC9C4B9DD}" type="pres">
      <dgm:prSet presAssocID="{2C7654AF-1F9D-41A1-A094-9C6065BEA4FD}" presName="horFlow" presStyleCnt="0"/>
      <dgm:spPr/>
    </dgm:pt>
    <dgm:pt modelId="{568B2A8F-803E-4375-A458-F56FB011FD3A}" type="pres">
      <dgm:prSet presAssocID="{2C7654AF-1F9D-41A1-A094-9C6065BEA4FD}" presName="bigChev" presStyleLbl="node1" presStyleIdx="8" presStyleCnt="9"/>
      <dgm:spPr/>
      <dgm:t>
        <a:bodyPr/>
        <a:lstStyle/>
        <a:p>
          <a:endParaRPr lang="zh-CN" altLang="en-US"/>
        </a:p>
      </dgm:t>
    </dgm:pt>
    <dgm:pt modelId="{185D8C81-E08E-48F1-8F79-B7125A12FB32}" type="pres">
      <dgm:prSet presAssocID="{452CBA47-36A3-406D-99EF-6238A998EE5B}" presName="parTrans" presStyleCnt="0"/>
      <dgm:spPr/>
    </dgm:pt>
    <dgm:pt modelId="{AA757A13-A613-4365-BF78-197CDF6A3945}" type="pres">
      <dgm:prSet presAssocID="{4D5989FB-2E57-42D1-93AC-354E94464EAE}" presName="node" presStyleLbl="alignAccFollowNode1" presStyleIdx="8" presStyleCnt="9" custScaleX="3766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C660339-DF8B-402C-BDC0-8321022E88D5}" srcId="{7E06C32C-5D8E-41AE-8A98-E48986478B85}" destId="{412C121B-0173-4439-B514-E55653E66DC8}" srcOrd="0" destOrd="0" parTransId="{59DAEB80-C5BE-45BD-AE90-246BC38EDEC9}" sibTransId="{C949FA6D-A160-4172-B618-C2A4352A53F3}"/>
    <dgm:cxn modelId="{815D3ECE-27C1-4F06-B408-1BE387D88D78}" type="presOf" srcId="{563B4564-4B6D-49B2-A954-2BCBD45B0188}" destId="{DE9BDEBE-846D-4A84-89E9-8C065FE204B9}" srcOrd="0" destOrd="0" presId="urn:microsoft.com/office/officeart/2005/8/layout/lProcess3"/>
    <dgm:cxn modelId="{E0ADF6C0-5BCF-4A8A-B1D5-7781992C71F2}" srcId="{35EC4F11-A2E0-4540-9511-227722B027A1}" destId="{0310587F-85A2-497F-BA6F-4E72E4F310E7}" srcOrd="0" destOrd="0" parTransId="{F3180ADF-469A-450E-812E-B9AA33848AA0}" sibTransId="{BFAC171D-DE14-4A3D-9A78-D74698AE8220}"/>
    <dgm:cxn modelId="{E01B1756-7A07-4E24-ADE6-CDBA558FDE1D}" type="presOf" srcId="{4D5989FB-2E57-42D1-93AC-354E94464EAE}" destId="{AA757A13-A613-4365-BF78-197CDF6A3945}" srcOrd="0" destOrd="0" presId="urn:microsoft.com/office/officeart/2005/8/layout/lProcess3"/>
    <dgm:cxn modelId="{B1E63FAD-1A10-48F2-8A62-A394F582AC31}" srcId="{80331AB4-EF1E-4520-92A0-2AD282F98A00}" destId="{A0BB914C-B631-43C8-BD71-E334C4BDD82A}" srcOrd="2" destOrd="0" parTransId="{ED7F9E59-1C67-4A75-AB6B-3B74C69BFFC2}" sibTransId="{F226AF2F-B359-415C-9712-058E8722D467}"/>
    <dgm:cxn modelId="{E5F0A17C-6E16-48F8-8152-38A33C9E3B86}" type="presOf" srcId="{674405C4-F9D6-44C5-839B-81E9C685D7B8}" destId="{2FB4F7EE-9865-4DA2-9D64-24F0DF4D87DC}" srcOrd="0" destOrd="0" presId="urn:microsoft.com/office/officeart/2005/8/layout/lProcess3"/>
    <dgm:cxn modelId="{6451676D-53E8-40F6-9B46-2870412911C9}" type="presOf" srcId="{58E374D3-6498-4359-8F3B-ADCB0556AD9C}" destId="{9C788D4F-F44F-48B4-82F0-3849B852A65E}" srcOrd="0" destOrd="0" presId="urn:microsoft.com/office/officeart/2005/8/layout/lProcess3"/>
    <dgm:cxn modelId="{5EA292E7-7897-4191-AE3D-D461D20A55CD}" type="presOf" srcId="{C666684D-B6FC-413A-8B92-ADE68EB6D190}" destId="{F6FED910-4F19-4D73-B09B-A0AD89A43F7D}" srcOrd="0" destOrd="0" presId="urn:microsoft.com/office/officeart/2005/8/layout/lProcess3"/>
    <dgm:cxn modelId="{5EB20B3B-22A0-4972-A9C8-4173D5DAC70B}" srcId="{80331AB4-EF1E-4520-92A0-2AD282F98A00}" destId="{563B4564-4B6D-49B2-A954-2BCBD45B0188}" srcOrd="7" destOrd="0" parTransId="{4F8A11B7-4BD9-4DEE-8582-7FAD56E8C424}" sibTransId="{06C27841-51E5-4A07-B9F5-B0BE3691C5BD}"/>
    <dgm:cxn modelId="{C03A7354-1FE3-411D-B54B-A8B2AEA7E7E4}" type="presOf" srcId="{D759BFFC-0408-4691-9390-D8E88BB86922}" destId="{C31123CD-6AE3-45BB-80B0-150E3C81BF64}" srcOrd="0" destOrd="0" presId="urn:microsoft.com/office/officeart/2005/8/layout/lProcess3"/>
    <dgm:cxn modelId="{1BA7BE3A-F1F6-432E-A3BA-9E5F55157F28}" type="presOf" srcId="{62F87191-702D-4208-B7E3-EF8D2E638B2C}" destId="{81E32EDD-AE7E-477C-B597-0F1046048074}" srcOrd="0" destOrd="0" presId="urn:microsoft.com/office/officeart/2005/8/layout/lProcess3"/>
    <dgm:cxn modelId="{D65B9A00-4FEF-4DC0-9106-4659095C531F}" type="presOf" srcId="{2C7654AF-1F9D-41A1-A094-9C6065BEA4FD}" destId="{568B2A8F-803E-4375-A458-F56FB011FD3A}" srcOrd="0" destOrd="0" presId="urn:microsoft.com/office/officeart/2005/8/layout/lProcess3"/>
    <dgm:cxn modelId="{C3A3C3A9-D72A-43E7-BB97-0BE0041060F3}" srcId="{80331AB4-EF1E-4520-92A0-2AD282F98A00}" destId="{58E374D3-6498-4359-8F3B-ADCB0556AD9C}" srcOrd="6" destOrd="0" parTransId="{117A49DF-4DDD-4CD7-BB51-CDBAFCA6FC78}" sibTransId="{696BDA89-A167-451C-A26E-21624D8223D8}"/>
    <dgm:cxn modelId="{92A27DEF-22FC-416B-B64A-88FCDFA7DC98}" type="presOf" srcId="{A0BB914C-B631-43C8-BD71-E334C4BDD82A}" destId="{74C6C223-E322-436E-86D9-050DC77B2A85}" srcOrd="0" destOrd="0" presId="urn:microsoft.com/office/officeart/2005/8/layout/lProcess3"/>
    <dgm:cxn modelId="{594B3230-952B-470B-8288-05735FB19474}" type="presOf" srcId="{80331AB4-EF1E-4520-92A0-2AD282F98A00}" destId="{12B4E421-BBBE-4E8F-817B-082771C97E46}" srcOrd="0" destOrd="0" presId="urn:microsoft.com/office/officeart/2005/8/layout/lProcess3"/>
    <dgm:cxn modelId="{475C703C-D4FB-4625-88A3-ED3983DC4785}" srcId="{0A391059-295F-4F39-85BB-8DFDB6DB20A1}" destId="{674405C4-F9D6-44C5-839B-81E9C685D7B8}" srcOrd="0" destOrd="0" parTransId="{8BADC4C3-8A0F-4356-8662-68C131B936B0}" sibTransId="{2C323186-C272-427C-9014-FAF24F70E502}"/>
    <dgm:cxn modelId="{488161DB-05A7-4D6E-A492-B24E64612C42}" srcId="{80331AB4-EF1E-4520-92A0-2AD282F98A00}" destId="{62F87191-702D-4208-B7E3-EF8D2E638B2C}" srcOrd="0" destOrd="0" parTransId="{03355655-C154-4E70-98E3-0FCCCB599E0A}" sibTransId="{D6E90B9C-A639-4320-A78A-F5DD8AF972AB}"/>
    <dgm:cxn modelId="{4D032633-9B81-41A5-ABDB-5ABC465266DE}" type="presOf" srcId="{8DC47550-1DC8-4D4A-A886-0A51AB8B7463}" destId="{A0F5977E-AC32-4715-8181-046157688234}" srcOrd="0" destOrd="0" presId="urn:microsoft.com/office/officeart/2005/8/layout/lProcess3"/>
    <dgm:cxn modelId="{803F2819-0B2A-4B43-8332-A85F7AC98726}" srcId="{62F87191-702D-4208-B7E3-EF8D2E638B2C}" destId="{8DC47550-1DC8-4D4A-A886-0A51AB8B7463}" srcOrd="0" destOrd="0" parTransId="{A2C93D61-E772-492B-B9CF-4D2B87796B0D}" sibTransId="{88FDAC5C-E3FE-494D-B0D5-F7B269F57EAE}"/>
    <dgm:cxn modelId="{E2F133BD-0AE5-4B01-981C-BDD1074F343B}" type="presOf" srcId="{0A391059-295F-4F39-85BB-8DFDB6DB20A1}" destId="{14EE5040-D16E-41CB-BA04-838CB2393989}" srcOrd="0" destOrd="0" presId="urn:microsoft.com/office/officeart/2005/8/layout/lProcess3"/>
    <dgm:cxn modelId="{724C3132-FB64-441F-A6FF-BA4AC135599C}" srcId="{2C7654AF-1F9D-41A1-A094-9C6065BEA4FD}" destId="{4D5989FB-2E57-42D1-93AC-354E94464EAE}" srcOrd="0" destOrd="0" parTransId="{452CBA47-36A3-406D-99EF-6238A998EE5B}" sibTransId="{AE9BC151-BF1C-4DCB-874C-D936A875C5FD}"/>
    <dgm:cxn modelId="{9FA35CDA-FAFF-4305-8F26-0E567ED10756}" srcId="{A0BB914C-B631-43C8-BD71-E334C4BDD82A}" destId="{C666684D-B6FC-413A-8B92-ADE68EB6D190}" srcOrd="0" destOrd="0" parTransId="{2D1CDC45-A7B3-4DD4-8940-510B86B0C349}" sibTransId="{3E0B7ACD-6827-464B-AEF7-E7FC811F65B9}"/>
    <dgm:cxn modelId="{48544D53-CA9E-4D00-81D7-BFC506589EFA}" srcId="{80331AB4-EF1E-4520-92A0-2AD282F98A00}" destId="{35EC4F11-A2E0-4540-9511-227722B027A1}" srcOrd="1" destOrd="0" parTransId="{45B662A5-F113-4272-811E-3A8FC8FF4646}" sibTransId="{D1E86E7A-9BBF-4D09-B54F-7B894CC928A7}"/>
    <dgm:cxn modelId="{003F5056-7BA5-48F9-AED8-CE4F77EAC348}" type="presOf" srcId="{C80EF25C-D367-48A3-B6A7-4A4BF50E02E5}" destId="{ADEEBB66-6F86-459B-B340-6FB3B8CD2D51}" srcOrd="0" destOrd="0" presId="urn:microsoft.com/office/officeart/2005/8/layout/lProcess3"/>
    <dgm:cxn modelId="{6DFEEFE9-B161-4210-8077-FD8F32C1B4EB}" type="presOf" srcId="{35EC4F11-A2E0-4540-9511-227722B027A1}" destId="{92224C48-3D4C-4B3E-A049-B2206FA62EB2}" srcOrd="0" destOrd="0" presId="urn:microsoft.com/office/officeart/2005/8/layout/lProcess3"/>
    <dgm:cxn modelId="{C8E04951-BC20-4977-B3F0-CCB109EBDDA1}" type="presOf" srcId="{858D7B8E-5EA8-4D0D-B5A4-7F9DED2C0C08}" destId="{DDD5FEAD-73D3-4C02-9666-3E3312D7C6A5}" srcOrd="0" destOrd="0" presId="urn:microsoft.com/office/officeart/2005/8/layout/lProcess3"/>
    <dgm:cxn modelId="{0C626D0A-511F-4E28-B4AE-0CFD2328AA9F}" type="presOf" srcId="{0310587F-85A2-497F-BA6F-4E72E4F310E7}" destId="{0F72B369-7467-46CB-A70D-8247B8C9221B}" srcOrd="0" destOrd="0" presId="urn:microsoft.com/office/officeart/2005/8/layout/lProcess3"/>
    <dgm:cxn modelId="{E1DAE4DF-242F-4953-8858-5D9783BAA89B}" srcId="{80331AB4-EF1E-4520-92A0-2AD282F98A00}" destId="{7E06C32C-5D8E-41AE-8A98-E48986478B85}" srcOrd="3" destOrd="0" parTransId="{D9176627-DF78-426C-80AE-41DF528A6A99}" sibTransId="{B924C722-EDC4-4628-A94C-28D7A08D5A3F}"/>
    <dgm:cxn modelId="{26A1A65F-73E7-4114-A1FF-1D9F26259DFB}" type="presOf" srcId="{7E06C32C-5D8E-41AE-8A98-E48986478B85}" destId="{802E5BC2-4264-4C4C-B84B-FD8C32AB5948}" srcOrd="0" destOrd="0" presId="urn:microsoft.com/office/officeart/2005/8/layout/lProcess3"/>
    <dgm:cxn modelId="{2014B852-42C0-4F02-ACFB-FEB7ACCB9858}" type="presOf" srcId="{983C43CC-6D3B-4662-97DC-0E67548D8B2E}" destId="{AFDA7AEC-C168-4DE3-B072-2274334170EE}" srcOrd="0" destOrd="0" presId="urn:microsoft.com/office/officeart/2005/8/layout/lProcess3"/>
    <dgm:cxn modelId="{F7172A60-1D2D-4B7B-AEC4-E4D73F214F3A}" srcId="{80331AB4-EF1E-4520-92A0-2AD282F98A00}" destId="{2C7654AF-1F9D-41A1-A094-9C6065BEA4FD}" srcOrd="8" destOrd="0" parTransId="{9E15D8FE-67C5-4B1B-B31B-36FFF25616B8}" sibTransId="{FF0D9A91-1AC4-448D-96AA-178FA63F1710}"/>
    <dgm:cxn modelId="{ABD256EC-E6FF-4F40-8796-0330029CF6CF}" srcId="{80331AB4-EF1E-4520-92A0-2AD282F98A00}" destId="{858D7B8E-5EA8-4D0D-B5A4-7F9DED2C0C08}" srcOrd="4" destOrd="0" parTransId="{3C6B384E-ABC1-47B0-A6B3-EA34A1BC9799}" sibTransId="{304AE0E5-55C2-4A52-941A-5445102D66EB}"/>
    <dgm:cxn modelId="{51D81DD4-97E1-4A42-A3A6-B32BB169F314}" srcId="{58E374D3-6498-4359-8F3B-ADCB0556AD9C}" destId="{D759BFFC-0408-4691-9390-D8E88BB86922}" srcOrd="0" destOrd="0" parTransId="{871716FB-E5E1-458A-9F98-9725BD5E3387}" sibTransId="{EBB3123E-490F-4F82-8BD6-6AE1804FDF8D}"/>
    <dgm:cxn modelId="{1F4DB29B-62DB-47C8-9801-63FAE8281A63}" type="presOf" srcId="{412C121B-0173-4439-B514-E55653E66DC8}" destId="{E012B521-B0A4-44BB-B395-F5A3DC609A25}" srcOrd="0" destOrd="0" presId="urn:microsoft.com/office/officeart/2005/8/layout/lProcess3"/>
    <dgm:cxn modelId="{8EB879F5-D656-4A2E-8E8B-9F8ABE493AFD}" srcId="{563B4564-4B6D-49B2-A954-2BCBD45B0188}" destId="{983C43CC-6D3B-4662-97DC-0E67548D8B2E}" srcOrd="0" destOrd="0" parTransId="{AAA1D341-5CF8-451F-9EA1-9B1A180253EF}" sibTransId="{4A8B41C0-417B-444C-A042-A72EB6A1A6E0}"/>
    <dgm:cxn modelId="{9A223C5A-3F34-41FC-88F7-1C22A5D90C7C}" srcId="{858D7B8E-5EA8-4D0D-B5A4-7F9DED2C0C08}" destId="{C80EF25C-D367-48A3-B6A7-4A4BF50E02E5}" srcOrd="0" destOrd="0" parTransId="{FD885B00-A5FD-49ED-964E-C8999A1C21E3}" sibTransId="{ADB091C3-7BB1-40AE-A9C7-0AC59A3B3D1B}"/>
    <dgm:cxn modelId="{20E919B2-BE55-477A-9EB2-2FAD71F1D14E}" srcId="{80331AB4-EF1E-4520-92A0-2AD282F98A00}" destId="{0A391059-295F-4F39-85BB-8DFDB6DB20A1}" srcOrd="5" destOrd="0" parTransId="{F9B4640A-DC8D-4CFA-B8F6-4F5FCF8D7B73}" sibTransId="{46E7ADEF-6AEF-4513-9FC3-D9F6855409EA}"/>
    <dgm:cxn modelId="{3CA0607F-2A04-4E9A-98E6-3AE49D9EE15A}" type="presParOf" srcId="{12B4E421-BBBE-4E8F-817B-082771C97E46}" destId="{888EF36C-4741-4EC5-8EEB-A4303F2F5770}" srcOrd="0" destOrd="0" presId="urn:microsoft.com/office/officeart/2005/8/layout/lProcess3"/>
    <dgm:cxn modelId="{F0DA5779-FB1C-4BBF-97EC-6EC9DC0DB2F9}" type="presParOf" srcId="{888EF36C-4741-4EC5-8EEB-A4303F2F5770}" destId="{81E32EDD-AE7E-477C-B597-0F1046048074}" srcOrd="0" destOrd="0" presId="urn:microsoft.com/office/officeart/2005/8/layout/lProcess3"/>
    <dgm:cxn modelId="{A473AD38-79C2-4986-ABE6-0E2EAF03B60B}" type="presParOf" srcId="{888EF36C-4741-4EC5-8EEB-A4303F2F5770}" destId="{E01F7DB9-DB50-47B4-AA6A-9307319915FA}" srcOrd="1" destOrd="0" presId="urn:microsoft.com/office/officeart/2005/8/layout/lProcess3"/>
    <dgm:cxn modelId="{D6FD6D6D-D17A-445F-AF03-DA1865AA4995}" type="presParOf" srcId="{888EF36C-4741-4EC5-8EEB-A4303F2F5770}" destId="{A0F5977E-AC32-4715-8181-046157688234}" srcOrd="2" destOrd="0" presId="urn:microsoft.com/office/officeart/2005/8/layout/lProcess3"/>
    <dgm:cxn modelId="{6243A754-742A-4EAA-B511-0C04657CEE72}" type="presParOf" srcId="{12B4E421-BBBE-4E8F-817B-082771C97E46}" destId="{3AB8B709-60B2-4BBC-BCF4-55BCF36A21FE}" srcOrd="1" destOrd="0" presId="urn:microsoft.com/office/officeart/2005/8/layout/lProcess3"/>
    <dgm:cxn modelId="{C3AC89EE-3FDD-4C34-809E-B684A4D22754}" type="presParOf" srcId="{12B4E421-BBBE-4E8F-817B-082771C97E46}" destId="{FC66B057-B2CB-49B2-B6F0-303E0A38EDA2}" srcOrd="2" destOrd="0" presId="urn:microsoft.com/office/officeart/2005/8/layout/lProcess3"/>
    <dgm:cxn modelId="{01B0DAC6-1150-46D9-9917-6B94A278C8F1}" type="presParOf" srcId="{FC66B057-B2CB-49B2-B6F0-303E0A38EDA2}" destId="{92224C48-3D4C-4B3E-A049-B2206FA62EB2}" srcOrd="0" destOrd="0" presId="urn:microsoft.com/office/officeart/2005/8/layout/lProcess3"/>
    <dgm:cxn modelId="{6EFB21A7-5458-4B08-9EB5-BD1645B05378}" type="presParOf" srcId="{FC66B057-B2CB-49B2-B6F0-303E0A38EDA2}" destId="{F1748DB8-66DD-4E52-BC5C-20D29FA72AB3}" srcOrd="1" destOrd="0" presId="urn:microsoft.com/office/officeart/2005/8/layout/lProcess3"/>
    <dgm:cxn modelId="{B6ED89EF-9F6B-45E4-B80B-092682E09991}" type="presParOf" srcId="{FC66B057-B2CB-49B2-B6F0-303E0A38EDA2}" destId="{0F72B369-7467-46CB-A70D-8247B8C9221B}" srcOrd="2" destOrd="0" presId="urn:microsoft.com/office/officeart/2005/8/layout/lProcess3"/>
    <dgm:cxn modelId="{521F3EFC-605E-49E1-82C9-DE5BE384FA73}" type="presParOf" srcId="{12B4E421-BBBE-4E8F-817B-082771C97E46}" destId="{94219234-1C90-4532-B75E-1E722BF37395}" srcOrd="3" destOrd="0" presId="urn:microsoft.com/office/officeart/2005/8/layout/lProcess3"/>
    <dgm:cxn modelId="{5A4B66E7-5EFB-4157-A3AA-14F281BE9510}" type="presParOf" srcId="{12B4E421-BBBE-4E8F-817B-082771C97E46}" destId="{60A296AA-EC93-4F53-AD7C-6305AA6166BE}" srcOrd="4" destOrd="0" presId="urn:microsoft.com/office/officeart/2005/8/layout/lProcess3"/>
    <dgm:cxn modelId="{972E0843-F3A6-4AB6-B57A-AD2AF09A4588}" type="presParOf" srcId="{60A296AA-EC93-4F53-AD7C-6305AA6166BE}" destId="{74C6C223-E322-436E-86D9-050DC77B2A85}" srcOrd="0" destOrd="0" presId="urn:microsoft.com/office/officeart/2005/8/layout/lProcess3"/>
    <dgm:cxn modelId="{6CF0B7DF-F022-487A-9352-975246CA7D4D}" type="presParOf" srcId="{60A296AA-EC93-4F53-AD7C-6305AA6166BE}" destId="{13E8B8A4-5CC1-4A66-BE36-0FE2A81871E9}" srcOrd="1" destOrd="0" presId="urn:microsoft.com/office/officeart/2005/8/layout/lProcess3"/>
    <dgm:cxn modelId="{5A47E953-E01D-4484-A62D-97A78836BA06}" type="presParOf" srcId="{60A296AA-EC93-4F53-AD7C-6305AA6166BE}" destId="{F6FED910-4F19-4D73-B09B-A0AD89A43F7D}" srcOrd="2" destOrd="0" presId="urn:microsoft.com/office/officeart/2005/8/layout/lProcess3"/>
    <dgm:cxn modelId="{CB1D106E-CD54-4980-AD87-E1CEEE787F3C}" type="presParOf" srcId="{12B4E421-BBBE-4E8F-817B-082771C97E46}" destId="{FF873FF1-B896-4BBD-8CAF-BDE4BF5C3947}" srcOrd="5" destOrd="0" presId="urn:microsoft.com/office/officeart/2005/8/layout/lProcess3"/>
    <dgm:cxn modelId="{B36024DF-A30E-44D6-AB7A-4DBA45E178D3}" type="presParOf" srcId="{12B4E421-BBBE-4E8F-817B-082771C97E46}" destId="{4FD9F966-AC89-4DF6-B414-5AB15F827AE5}" srcOrd="6" destOrd="0" presId="urn:microsoft.com/office/officeart/2005/8/layout/lProcess3"/>
    <dgm:cxn modelId="{FB020860-D927-4C5C-BB3F-A7A60990BA16}" type="presParOf" srcId="{4FD9F966-AC89-4DF6-B414-5AB15F827AE5}" destId="{802E5BC2-4264-4C4C-B84B-FD8C32AB5948}" srcOrd="0" destOrd="0" presId="urn:microsoft.com/office/officeart/2005/8/layout/lProcess3"/>
    <dgm:cxn modelId="{1E3DBC72-4EFE-45BD-85AC-EB13DCADE0BC}" type="presParOf" srcId="{4FD9F966-AC89-4DF6-B414-5AB15F827AE5}" destId="{CC72B8F8-81E6-4770-A6FA-E5712B12C137}" srcOrd="1" destOrd="0" presId="urn:microsoft.com/office/officeart/2005/8/layout/lProcess3"/>
    <dgm:cxn modelId="{49AACC86-4B63-4BD3-917C-FEC43CCC9BA7}" type="presParOf" srcId="{4FD9F966-AC89-4DF6-B414-5AB15F827AE5}" destId="{E012B521-B0A4-44BB-B395-F5A3DC609A25}" srcOrd="2" destOrd="0" presId="urn:microsoft.com/office/officeart/2005/8/layout/lProcess3"/>
    <dgm:cxn modelId="{61C6D139-DE2F-4B1E-B523-AD261679105A}" type="presParOf" srcId="{12B4E421-BBBE-4E8F-817B-082771C97E46}" destId="{573DEE9B-C680-4926-9CD4-E4BD1864C038}" srcOrd="7" destOrd="0" presId="urn:microsoft.com/office/officeart/2005/8/layout/lProcess3"/>
    <dgm:cxn modelId="{4436993E-EB17-418E-8D85-ABE7DB23843E}" type="presParOf" srcId="{12B4E421-BBBE-4E8F-817B-082771C97E46}" destId="{33D70F5A-3E6B-42DF-BC6C-8D01FBB15622}" srcOrd="8" destOrd="0" presId="urn:microsoft.com/office/officeart/2005/8/layout/lProcess3"/>
    <dgm:cxn modelId="{B8E59528-FD24-45DF-A761-7C7D89CB38EC}" type="presParOf" srcId="{33D70F5A-3E6B-42DF-BC6C-8D01FBB15622}" destId="{DDD5FEAD-73D3-4C02-9666-3E3312D7C6A5}" srcOrd="0" destOrd="0" presId="urn:microsoft.com/office/officeart/2005/8/layout/lProcess3"/>
    <dgm:cxn modelId="{E920750B-B854-45D3-8C47-358B2A3BEE6E}" type="presParOf" srcId="{33D70F5A-3E6B-42DF-BC6C-8D01FBB15622}" destId="{4F5349AE-6025-4F52-992F-FA34F4EDABCF}" srcOrd="1" destOrd="0" presId="urn:microsoft.com/office/officeart/2005/8/layout/lProcess3"/>
    <dgm:cxn modelId="{21C4A907-9CDE-4410-8A50-D8D07EB08345}" type="presParOf" srcId="{33D70F5A-3E6B-42DF-BC6C-8D01FBB15622}" destId="{ADEEBB66-6F86-459B-B340-6FB3B8CD2D51}" srcOrd="2" destOrd="0" presId="urn:microsoft.com/office/officeart/2005/8/layout/lProcess3"/>
    <dgm:cxn modelId="{19308E26-68C1-46CC-B695-E7A7097D0A0B}" type="presParOf" srcId="{12B4E421-BBBE-4E8F-817B-082771C97E46}" destId="{297510C4-B877-411D-856D-3DF64ADF7BA9}" srcOrd="9" destOrd="0" presId="urn:microsoft.com/office/officeart/2005/8/layout/lProcess3"/>
    <dgm:cxn modelId="{FEBCE643-19A1-49CE-8795-995F5C845E00}" type="presParOf" srcId="{12B4E421-BBBE-4E8F-817B-082771C97E46}" destId="{3ABA7D12-3DF4-4D97-B316-477B13BF2442}" srcOrd="10" destOrd="0" presId="urn:microsoft.com/office/officeart/2005/8/layout/lProcess3"/>
    <dgm:cxn modelId="{8D8DFCDB-AC2B-4397-93AC-3550F099E5D9}" type="presParOf" srcId="{3ABA7D12-3DF4-4D97-B316-477B13BF2442}" destId="{14EE5040-D16E-41CB-BA04-838CB2393989}" srcOrd="0" destOrd="0" presId="urn:microsoft.com/office/officeart/2005/8/layout/lProcess3"/>
    <dgm:cxn modelId="{21F3225D-56F3-491A-8ACB-F7E02FDDAA0F}" type="presParOf" srcId="{3ABA7D12-3DF4-4D97-B316-477B13BF2442}" destId="{90F0F53C-353A-4860-8B6D-21E88166496B}" srcOrd="1" destOrd="0" presId="urn:microsoft.com/office/officeart/2005/8/layout/lProcess3"/>
    <dgm:cxn modelId="{016D1170-40A8-4D5E-BB11-27055FE10106}" type="presParOf" srcId="{3ABA7D12-3DF4-4D97-B316-477B13BF2442}" destId="{2FB4F7EE-9865-4DA2-9D64-24F0DF4D87DC}" srcOrd="2" destOrd="0" presId="urn:microsoft.com/office/officeart/2005/8/layout/lProcess3"/>
    <dgm:cxn modelId="{4FAF2C4D-5844-4A93-9B17-29D7EF7C1FE0}" type="presParOf" srcId="{12B4E421-BBBE-4E8F-817B-082771C97E46}" destId="{F25B1C54-432D-4754-A5C9-63001C4E306B}" srcOrd="11" destOrd="0" presId="urn:microsoft.com/office/officeart/2005/8/layout/lProcess3"/>
    <dgm:cxn modelId="{569F641A-785E-4E81-ACBC-0C21A7D6AAFA}" type="presParOf" srcId="{12B4E421-BBBE-4E8F-817B-082771C97E46}" destId="{26A5756F-9E14-4159-BF81-76CCE7566D0D}" srcOrd="12" destOrd="0" presId="urn:microsoft.com/office/officeart/2005/8/layout/lProcess3"/>
    <dgm:cxn modelId="{0C007539-3603-48EF-BD9A-5366F399BE43}" type="presParOf" srcId="{26A5756F-9E14-4159-BF81-76CCE7566D0D}" destId="{9C788D4F-F44F-48B4-82F0-3849B852A65E}" srcOrd="0" destOrd="0" presId="urn:microsoft.com/office/officeart/2005/8/layout/lProcess3"/>
    <dgm:cxn modelId="{C13964C9-A1FF-4980-BB5F-62CC7318C201}" type="presParOf" srcId="{26A5756F-9E14-4159-BF81-76CCE7566D0D}" destId="{976ED69E-D33A-48E6-BB8A-EF4AE1F242F3}" srcOrd="1" destOrd="0" presId="urn:microsoft.com/office/officeart/2005/8/layout/lProcess3"/>
    <dgm:cxn modelId="{7586BA3E-9796-477C-9D15-EFFE686820A7}" type="presParOf" srcId="{26A5756F-9E14-4159-BF81-76CCE7566D0D}" destId="{C31123CD-6AE3-45BB-80B0-150E3C81BF64}" srcOrd="2" destOrd="0" presId="urn:microsoft.com/office/officeart/2005/8/layout/lProcess3"/>
    <dgm:cxn modelId="{FFBC1462-BCBC-4B27-8F45-8D2D3F7F1806}" type="presParOf" srcId="{12B4E421-BBBE-4E8F-817B-082771C97E46}" destId="{3D466713-6F23-467F-844D-322B224DE5D9}" srcOrd="13" destOrd="0" presId="urn:microsoft.com/office/officeart/2005/8/layout/lProcess3"/>
    <dgm:cxn modelId="{93D588D4-11E6-4EAD-839A-F0365402859B}" type="presParOf" srcId="{12B4E421-BBBE-4E8F-817B-082771C97E46}" destId="{DC654732-9552-4C3E-89DE-5070CC51B1ED}" srcOrd="14" destOrd="0" presId="urn:microsoft.com/office/officeart/2005/8/layout/lProcess3"/>
    <dgm:cxn modelId="{26DA6B11-88FC-4197-9D19-BBC48E1F8625}" type="presParOf" srcId="{DC654732-9552-4C3E-89DE-5070CC51B1ED}" destId="{DE9BDEBE-846D-4A84-89E9-8C065FE204B9}" srcOrd="0" destOrd="0" presId="urn:microsoft.com/office/officeart/2005/8/layout/lProcess3"/>
    <dgm:cxn modelId="{2F1B2D44-9664-4874-99F6-A70FBF81A9F7}" type="presParOf" srcId="{DC654732-9552-4C3E-89DE-5070CC51B1ED}" destId="{9E490D32-F4F0-4EB0-8530-B7D5837DBC77}" srcOrd="1" destOrd="0" presId="urn:microsoft.com/office/officeart/2005/8/layout/lProcess3"/>
    <dgm:cxn modelId="{3D1602C4-2CDB-4107-AFA9-195B2656E064}" type="presParOf" srcId="{DC654732-9552-4C3E-89DE-5070CC51B1ED}" destId="{AFDA7AEC-C168-4DE3-B072-2274334170EE}" srcOrd="2" destOrd="0" presId="urn:microsoft.com/office/officeart/2005/8/layout/lProcess3"/>
    <dgm:cxn modelId="{18908084-83F4-4495-B609-5DAA3D2610B6}" type="presParOf" srcId="{12B4E421-BBBE-4E8F-817B-082771C97E46}" destId="{0B1B0A1A-DF16-42CE-B1EB-3A4FBDC799FA}" srcOrd="15" destOrd="0" presId="urn:microsoft.com/office/officeart/2005/8/layout/lProcess3"/>
    <dgm:cxn modelId="{763A3435-3799-49E3-BE64-4E9BACD7B18D}" type="presParOf" srcId="{12B4E421-BBBE-4E8F-817B-082771C97E46}" destId="{EE3AB1B4-F6F1-48F0-B29A-B96FC9C4B9DD}" srcOrd="16" destOrd="0" presId="urn:microsoft.com/office/officeart/2005/8/layout/lProcess3"/>
    <dgm:cxn modelId="{6CAC3E43-DE89-4F00-BC40-F540C10B461F}" type="presParOf" srcId="{EE3AB1B4-F6F1-48F0-B29A-B96FC9C4B9DD}" destId="{568B2A8F-803E-4375-A458-F56FB011FD3A}" srcOrd="0" destOrd="0" presId="urn:microsoft.com/office/officeart/2005/8/layout/lProcess3"/>
    <dgm:cxn modelId="{7E663060-3124-47D0-A169-5E50D4030009}" type="presParOf" srcId="{EE3AB1B4-F6F1-48F0-B29A-B96FC9C4B9DD}" destId="{185D8C81-E08E-48F1-8F79-B7125A12FB32}" srcOrd="1" destOrd="0" presId="urn:microsoft.com/office/officeart/2005/8/layout/lProcess3"/>
    <dgm:cxn modelId="{A93DA7DD-1EA2-44D6-A414-B78800AD3BC7}" type="presParOf" srcId="{EE3AB1B4-F6F1-48F0-B29A-B96FC9C4B9DD}" destId="{AA757A13-A613-4365-BF78-197CDF6A3945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07D696E-5998-48D3-B500-362EBB3DAE77}" type="doc">
      <dgm:prSet loTypeId="urn:microsoft.com/office/officeart/2005/8/layout/hierarchy2" loCatId="hierarchy" qsTypeId="urn:microsoft.com/office/officeart/2005/8/quickstyle/simple4" qsCatId="simple" csTypeId="urn:microsoft.com/office/officeart/2005/8/colors/accent2_3" csCatId="accent2" phldr="1"/>
      <dgm:spPr/>
      <dgm:t>
        <a:bodyPr/>
        <a:lstStyle/>
        <a:p>
          <a:endParaRPr lang="zh-CN" altLang="en-US"/>
        </a:p>
      </dgm:t>
    </dgm:pt>
    <dgm:pt modelId="{CE8B8797-B055-4B8B-A451-386470276C8C}">
      <dgm:prSet phldrT="[文本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18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直辖市</a:t>
          </a:r>
          <a:endParaRPr lang="en-US" altLang="zh-CN" sz="1800" b="1" smtClean="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18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科协汇总</a:t>
          </a:r>
          <a:endParaRPr lang="zh-CN" altLang="en-US" sz="18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CADC4C8A-E5BF-4534-B0C4-A65F1EDDF342}" type="parTrans" cxnId="{126978AF-53DD-4152-846F-6D6A70F29480}">
      <dgm:prSet custT="1">
        <dgm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endParaRPr lang="zh-CN" altLang="en-US" sz="4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300FC1FE-7B81-4F6D-B7F5-8E109C5D1F22}" type="sibTrans" cxnId="{126978AF-53DD-4152-846F-6D6A70F29480}">
      <dgm:prSet/>
      <dgm:spPr/>
      <dgm:t>
        <a:bodyPr/>
        <a:lstStyle/>
        <a:p>
          <a:pPr>
            <a:lnSpc>
              <a:spcPct val="100000"/>
            </a:lnSpc>
          </a:pPr>
          <a:endParaRPr lang="zh-CN" altLang="en-US" sz="4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26CBB6DF-6A94-4D2A-9800-1B86CC4B153C}">
      <dgm:prSet phldrT="[文本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18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直辖市</a:t>
          </a:r>
          <a:endParaRPr lang="en-US" altLang="zh-CN" sz="1800" b="1" smtClean="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18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本级科协汇总</a:t>
          </a:r>
          <a:endParaRPr lang="zh-CN" altLang="en-US" sz="18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5B4A7B12-931C-4E4F-941A-F7B14AA4F75F}" type="parTrans" cxnId="{901BF4F7-1134-4315-A386-16D0409A14C2}">
      <dgm:prSet custT="1"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endParaRPr lang="zh-CN" altLang="en-US" sz="4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AA03D1CA-E0B8-4718-AB13-DCCC94797BF2}" type="sibTrans" cxnId="{901BF4F7-1134-4315-A386-16D0409A14C2}">
      <dgm:prSet/>
      <dgm:spPr/>
      <dgm:t>
        <a:bodyPr/>
        <a:lstStyle/>
        <a:p>
          <a:pPr>
            <a:lnSpc>
              <a:spcPct val="100000"/>
            </a:lnSpc>
          </a:pPr>
          <a:endParaRPr lang="zh-CN" altLang="en-US" sz="4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B27B3A17-2C37-4DF4-BFED-03245D30B41B}">
      <dgm:prSet phldrT="[文本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18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直辖市科协机关</a:t>
          </a:r>
          <a:endParaRPr lang="zh-CN" altLang="en-US" sz="18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976527AA-7077-4C3F-97B6-4F42DDF2BA6F}" type="parTrans" cxnId="{A98DE227-F44B-4BE1-9AB2-6D71D07AE36F}">
      <dgm:prSet custT="1"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endParaRPr lang="zh-CN" altLang="en-US" sz="4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647E4543-ED1E-4DF6-85A8-69661DA3E264}" type="sibTrans" cxnId="{A98DE227-F44B-4BE1-9AB2-6D71D07AE36F}">
      <dgm:prSet/>
      <dgm:spPr/>
      <dgm:t>
        <a:bodyPr/>
        <a:lstStyle/>
        <a:p>
          <a:pPr>
            <a:lnSpc>
              <a:spcPct val="100000"/>
            </a:lnSpc>
          </a:pPr>
          <a:endParaRPr lang="zh-CN" altLang="en-US" sz="4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5F4D8674-1D2F-4A01-AEB1-36184DA5AA43}">
      <dgm:prSet phldrT="[文本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18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直辖市事业单位</a:t>
          </a:r>
          <a:endParaRPr lang="zh-CN" altLang="en-US" sz="18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D7EB9C5C-872B-4B18-B892-F179C796A791}" type="parTrans" cxnId="{584820CE-3CB2-41BF-9B48-DC18E5DB7E65}">
      <dgm:prSet custT="1"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endParaRPr lang="zh-CN" altLang="en-US" sz="4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D019F6C0-870D-4586-89E7-934D39DC55B9}" type="sibTrans" cxnId="{584820CE-3CB2-41BF-9B48-DC18E5DB7E65}">
      <dgm:prSet/>
      <dgm:spPr/>
      <dgm:t>
        <a:bodyPr/>
        <a:lstStyle/>
        <a:p>
          <a:pPr>
            <a:lnSpc>
              <a:spcPct val="100000"/>
            </a:lnSpc>
          </a:pPr>
          <a:endParaRPr lang="zh-CN" altLang="en-US" sz="4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6FF4737F-7DAE-4CCB-BF80-2426936ED9BD}">
      <dgm:prSet phldrT="[文本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18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直辖市</a:t>
          </a:r>
          <a:endParaRPr lang="en-US" altLang="zh-CN" sz="1800" b="1" smtClean="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18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县级科协汇总</a:t>
          </a:r>
          <a:endParaRPr lang="zh-CN" altLang="en-US" sz="18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D02C1922-5811-41CC-A654-AA1A9E769DA0}" type="parTrans" cxnId="{7B66BA82-BEE5-4BD8-AEAB-3A4D55FA9EC4}">
      <dgm:prSet custT="1"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endParaRPr lang="zh-CN" altLang="en-US" sz="4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35859A9A-464A-43D4-BD07-02E09A91AEDD}" type="sibTrans" cxnId="{7B66BA82-BEE5-4BD8-AEAB-3A4D55FA9EC4}">
      <dgm:prSet/>
      <dgm:spPr/>
      <dgm:t>
        <a:bodyPr/>
        <a:lstStyle/>
        <a:p>
          <a:pPr>
            <a:lnSpc>
              <a:spcPct val="100000"/>
            </a:lnSpc>
          </a:pPr>
          <a:endParaRPr lang="zh-CN" altLang="en-US" sz="4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6F05A45C-5E9A-408E-99E6-63F15FEC7851}">
      <dgm:prSet phldrT="[文本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18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直辖市县级科协机关</a:t>
          </a:r>
          <a:endParaRPr lang="zh-CN" altLang="en-US" sz="18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E474B1B3-77C4-4853-8B59-65C161EA9A73}" type="parTrans" cxnId="{E1491338-C4EB-44AB-AB51-C097D85734EB}">
      <dgm:prSet custT="1"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endParaRPr lang="zh-CN" altLang="en-US" sz="4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3B6C990E-6CBD-4ABA-BD84-B03DF805CDCE}" type="sibTrans" cxnId="{E1491338-C4EB-44AB-AB51-C097D85734EB}">
      <dgm:prSet/>
      <dgm:spPr/>
      <dgm:t>
        <a:bodyPr/>
        <a:lstStyle/>
        <a:p>
          <a:pPr>
            <a:lnSpc>
              <a:spcPct val="100000"/>
            </a:lnSpc>
          </a:pPr>
          <a:endParaRPr lang="zh-CN" altLang="en-US" sz="4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6001D1CA-C343-4D23-BFBE-DC0F12164A87}">
      <dgm:prSet phldrT="[文本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18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中国</a:t>
          </a:r>
          <a:endParaRPr lang="en-US" altLang="zh-CN" sz="1800" b="1" smtClean="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18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科协</a:t>
          </a:r>
          <a:endParaRPr lang="en-US" altLang="zh-CN" sz="1800" b="1" smtClean="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18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汇总</a:t>
          </a:r>
          <a:endParaRPr lang="zh-CN" altLang="en-US" sz="18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311BCE13-FC95-411F-A63F-2EE7C6E4B912}" type="parTrans" cxnId="{C0906AF0-FB4F-48B3-AADE-8B34870D51F8}">
      <dgm:prSet/>
      <dgm:spPr/>
      <dgm:t>
        <a:bodyPr/>
        <a:lstStyle/>
        <a:p>
          <a:pPr>
            <a:lnSpc>
              <a:spcPct val="100000"/>
            </a:lnSpc>
          </a:pPr>
          <a:endParaRPr lang="zh-CN" altLang="en-US" sz="4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6DB4DF44-60D5-4E9B-98E6-4437F7BC9B07}" type="sibTrans" cxnId="{C0906AF0-FB4F-48B3-AADE-8B34870D51F8}">
      <dgm:prSet/>
      <dgm:spPr/>
      <dgm:t>
        <a:bodyPr/>
        <a:lstStyle/>
        <a:p>
          <a:pPr>
            <a:lnSpc>
              <a:spcPct val="100000"/>
            </a:lnSpc>
          </a:pPr>
          <a:endParaRPr lang="zh-CN" altLang="en-US" sz="4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203492E8-A638-4E68-9BD6-D51C2D5F3B62}">
      <dgm:prSet phldrT="[文本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18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省（自治区）</a:t>
          </a:r>
          <a:endParaRPr lang="en-US" altLang="zh-CN" sz="1800" b="1" smtClean="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18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科协汇总</a:t>
          </a:r>
          <a:endParaRPr lang="zh-CN" altLang="en-US" sz="18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55047173-D2A1-4E54-9706-1B7F4B57C2ED}" type="parTrans" cxnId="{2EE457D8-EA06-4007-9C99-3AD6B0A5D55C}">
      <dgm:prSet custT="1">
        <dgm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endParaRPr lang="zh-CN" altLang="en-US" sz="4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97A9A08A-F839-40F6-8DB6-5FFFD6AC1386}" type="sibTrans" cxnId="{2EE457D8-EA06-4007-9C99-3AD6B0A5D55C}">
      <dgm:prSet/>
      <dgm:spPr/>
      <dgm:t>
        <a:bodyPr/>
        <a:lstStyle/>
        <a:p>
          <a:pPr>
            <a:lnSpc>
              <a:spcPct val="100000"/>
            </a:lnSpc>
          </a:pPr>
          <a:endParaRPr lang="zh-CN" altLang="en-US" sz="4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43CC74D5-D200-4F50-BF85-019710B77298}">
      <dgm:prSet phldrT="[文本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18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省（自治区）</a:t>
          </a:r>
          <a:endParaRPr lang="en-US" altLang="zh-CN" sz="1800" b="1" smtClean="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18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本级科协汇总</a:t>
          </a:r>
          <a:endParaRPr lang="zh-CN" altLang="en-US" sz="18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6F02F656-55F0-4D02-B5E7-FE61088B0165}" type="parTrans" cxnId="{5FA68BE2-CA7E-4D3F-8EB8-BBEA76861826}">
      <dgm:prSet custT="1"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endParaRPr lang="zh-CN" altLang="en-US" sz="4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A689112C-B231-487C-BA79-8095DBE754A8}" type="sibTrans" cxnId="{5FA68BE2-CA7E-4D3F-8EB8-BBEA76861826}">
      <dgm:prSet/>
      <dgm:spPr/>
      <dgm:t>
        <a:bodyPr/>
        <a:lstStyle/>
        <a:p>
          <a:pPr>
            <a:lnSpc>
              <a:spcPct val="100000"/>
            </a:lnSpc>
          </a:pPr>
          <a:endParaRPr lang="zh-CN" altLang="en-US" sz="4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4C56F771-76E3-4844-98B5-462867112023}">
      <dgm:prSet phldrT="[文本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18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地市级</a:t>
          </a:r>
          <a:endParaRPr lang="en-US" altLang="zh-CN" sz="1800" b="1" smtClean="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18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科协汇总</a:t>
          </a:r>
          <a:endParaRPr lang="zh-CN" altLang="en-US" sz="18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24ABF13D-0621-4D76-A46A-1A638F76A812}" type="parTrans" cxnId="{B178E1C7-AC0D-48DE-9ADB-8E70CAA130B8}">
      <dgm:prSet custT="1"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endParaRPr lang="zh-CN" altLang="en-US" sz="4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450AD9E8-E075-43A6-97F3-1D9B55F80B0A}" type="sibTrans" cxnId="{B178E1C7-AC0D-48DE-9ADB-8E70CAA130B8}">
      <dgm:prSet/>
      <dgm:spPr/>
      <dgm:t>
        <a:bodyPr/>
        <a:lstStyle/>
        <a:p>
          <a:pPr>
            <a:lnSpc>
              <a:spcPct val="100000"/>
            </a:lnSpc>
          </a:pPr>
          <a:endParaRPr lang="zh-CN" altLang="en-US" sz="4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1B7237C7-DB12-4C4C-A323-D74C3630FE07}">
      <dgm:prSet phldrT="[文本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18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省（自治区）科协机关</a:t>
          </a:r>
          <a:endParaRPr lang="zh-CN" altLang="en-US" sz="18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65D7B10B-22D8-45DD-91D6-B564E512FB01}" type="parTrans" cxnId="{882C7DF5-1FB6-44DD-B182-D042BE371AF3}">
      <dgm:prSet custT="1"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endParaRPr lang="zh-CN" altLang="en-US" sz="4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2FDD9024-D471-4F6B-B3DB-B84F3FC45960}" type="sibTrans" cxnId="{882C7DF5-1FB6-44DD-B182-D042BE371AF3}">
      <dgm:prSet/>
      <dgm:spPr/>
      <dgm:t>
        <a:bodyPr/>
        <a:lstStyle/>
        <a:p>
          <a:pPr>
            <a:lnSpc>
              <a:spcPct val="100000"/>
            </a:lnSpc>
          </a:pPr>
          <a:endParaRPr lang="zh-CN" altLang="en-US" sz="4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5821BB73-2294-47E6-875A-AE5CD24BA86B}">
      <dgm:prSet phldrT="[文本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18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省（自治区）事业单位</a:t>
          </a:r>
          <a:endParaRPr lang="zh-CN" altLang="en-US" sz="18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F4E6BF42-58E0-4900-9ADE-4AFDB5A095A1}" type="parTrans" cxnId="{8D7A8707-32E5-41A1-AA0B-80E1EB3D30A2}">
      <dgm:prSet custT="1"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endParaRPr lang="zh-CN" altLang="en-US" sz="4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0B60E60B-F0C1-4DA2-BD26-443FFB6BFF00}" type="sibTrans" cxnId="{8D7A8707-32E5-41A1-AA0B-80E1EB3D30A2}">
      <dgm:prSet/>
      <dgm:spPr/>
      <dgm:t>
        <a:bodyPr/>
        <a:lstStyle/>
        <a:p>
          <a:pPr>
            <a:lnSpc>
              <a:spcPct val="100000"/>
            </a:lnSpc>
          </a:pPr>
          <a:endParaRPr lang="zh-CN" altLang="en-US" sz="4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0D4A3FFF-13AC-4C5E-9F46-71ADFA095D81}">
      <dgm:prSet phldrT="[文本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18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地市级科协机关</a:t>
          </a:r>
          <a:endParaRPr lang="zh-CN" altLang="en-US" sz="18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395FC884-FA2E-4404-9C01-8B27CAF83121}" type="parTrans" cxnId="{FCB5664C-9A19-4382-87B4-A088BE5E43B5}">
      <dgm:prSet custT="1"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endParaRPr lang="zh-CN" altLang="en-US" sz="4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1F640DD3-894F-4421-B244-F0EFBAD692F9}" type="sibTrans" cxnId="{FCB5664C-9A19-4382-87B4-A088BE5E43B5}">
      <dgm:prSet/>
      <dgm:spPr/>
      <dgm:t>
        <a:bodyPr/>
        <a:lstStyle/>
        <a:p>
          <a:pPr>
            <a:lnSpc>
              <a:spcPct val="100000"/>
            </a:lnSpc>
          </a:pPr>
          <a:endParaRPr lang="zh-CN" altLang="en-US" sz="4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2D94BF6A-9399-44A5-9420-CF13E06F9754}">
      <dgm:prSet phldrT="[文本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18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地市级事业单位</a:t>
          </a:r>
          <a:endParaRPr lang="zh-CN" altLang="en-US" sz="18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9A0A82E7-28F9-49B6-B9F7-E74271B766C3}" type="parTrans" cxnId="{061B5C41-420C-4C9E-AFDD-F6F44DF48FB9}">
      <dgm:prSet custT="1"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endParaRPr lang="zh-CN" altLang="en-US" sz="4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FDF14CFC-711C-473A-9858-776681CBBB38}" type="sibTrans" cxnId="{061B5C41-420C-4C9E-AFDD-F6F44DF48FB9}">
      <dgm:prSet/>
      <dgm:spPr/>
      <dgm:t>
        <a:bodyPr/>
        <a:lstStyle/>
        <a:p>
          <a:pPr>
            <a:lnSpc>
              <a:spcPct val="100000"/>
            </a:lnSpc>
          </a:pPr>
          <a:endParaRPr lang="zh-CN" altLang="en-US" sz="4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D1A5E5CF-C9F2-427C-A207-528BC145BBB2}">
      <dgm:prSet phldrT="[文本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1800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县级科协机关</a:t>
          </a:r>
          <a:endParaRPr lang="zh-CN" altLang="en-US" sz="18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1630A769-DA42-482D-92D6-B6A498470DD4}" type="parTrans" cxnId="{D130CD4A-7D4E-40A6-A37E-8D26767F5F19}">
      <dgm:prSet custT="1"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endParaRPr lang="zh-CN" altLang="en-US" sz="4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F53B5B7D-368F-40A6-9D65-9EB271DDE4DC}" type="sibTrans" cxnId="{D130CD4A-7D4E-40A6-A37E-8D26767F5F19}">
      <dgm:prSet/>
      <dgm:spPr/>
      <dgm:t>
        <a:bodyPr/>
        <a:lstStyle/>
        <a:p>
          <a:pPr>
            <a:lnSpc>
              <a:spcPct val="100000"/>
            </a:lnSpc>
          </a:pPr>
          <a:endParaRPr lang="zh-CN" altLang="en-US" sz="4000" b="1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gm:t>
    </dgm:pt>
    <dgm:pt modelId="{36C147DC-71DD-444D-8DB1-18D6BB7CE291}" type="pres">
      <dgm:prSet presAssocID="{D07D696E-5998-48D3-B500-362EBB3DAE7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623779F7-994F-45BC-A140-5173CBAE0583}" type="pres">
      <dgm:prSet presAssocID="{6001D1CA-C343-4D23-BFBE-DC0F12164A87}" presName="root1" presStyleCnt="0"/>
      <dgm:spPr/>
    </dgm:pt>
    <dgm:pt modelId="{82F30A25-87E3-4B3B-A445-8863D7396B69}" type="pres">
      <dgm:prSet presAssocID="{6001D1CA-C343-4D23-BFBE-DC0F12164A87}" presName="LevelOneTextNode" presStyleLbl="node0" presStyleIdx="0" presStyleCnt="1" custScaleX="43965" custScaleY="16750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AAC9389-E606-4983-B697-45F1032BED73}" type="pres">
      <dgm:prSet presAssocID="{6001D1CA-C343-4D23-BFBE-DC0F12164A87}" presName="level2hierChild" presStyleCnt="0"/>
      <dgm:spPr/>
    </dgm:pt>
    <dgm:pt modelId="{4EC932CA-FC2E-48B5-AB6B-5DDC55B3A35F}" type="pres">
      <dgm:prSet presAssocID="{CADC4C8A-E5BF-4534-B0C4-A65F1EDDF342}" presName="conn2-1" presStyleLbl="parChTrans1D2" presStyleIdx="0" presStyleCnt="2"/>
      <dgm:spPr/>
      <dgm:t>
        <a:bodyPr/>
        <a:lstStyle/>
        <a:p>
          <a:endParaRPr lang="zh-CN" altLang="en-US"/>
        </a:p>
      </dgm:t>
    </dgm:pt>
    <dgm:pt modelId="{6BEAB063-9C16-4D2A-BEF1-598091FC3A31}" type="pres">
      <dgm:prSet presAssocID="{CADC4C8A-E5BF-4534-B0C4-A65F1EDDF342}" presName="connTx" presStyleLbl="parChTrans1D2" presStyleIdx="0" presStyleCnt="2"/>
      <dgm:spPr/>
      <dgm:t>
        <a:bodyPr/>
        <a:lstStyle/>
        <a:p>
          <a:endParaRPr lang="zh-CN" altLang="en-US"/>
        </a:p>
      </dgm:t>
    </dgm:pt>
    <dgm:pt modelId="{87AFCE57-2483-4E58-8C16-60DF735EAD66}" type="pres">
      <dgm:prSet presAssocID="{CE8B8797-B055-4B8B-A451-386470276C8C}" presName="root2" presStyleCnt="0"/>
      <dgm:spPr/>
    </dgm:pt>
    <dgm:pt modelId="{DF63EB22-9589-4096-A2FF-DEAD3EE70153}" type="pres">
      <dgm:prSet presAssocID="{CE8B8797-B055-4B8B-A451-386470276C8C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2A07D0DC-07BC-4EC1-9DE4-C28021A283DC}" type="pres">
      <dgm:prSet presAssocID="{CE8B8797-B055-4B8B-A451-386470276C8C}" presName="level3hierChild" presStyleCnt="0"/>
      <dgm:spPr/>
    </dgm:pt>
    <dgm:pt modelId="{AA74FF23-418E-4204-A366-8A7A8972FBCF}" type="pres">
      <dgm:prSet presAssocID="{5B4A7B12-931C-4E4F-941A-F7B14AA4F75F}" presName="conn2-1" presStyleLbl="parChTrans1D3" presStyleIdx="0" presStyleCnt="4"/>
      <dgm:spPr/>
      <dgm:t>
        <a:bodyPr/>
        <a:lstStyle/>
        <a:p>
          <a:endParaRPr lang="zh-CN" altLang="en-US"/>
        </a:p>
      </dgm:t>
    </dgm:pt>
    <dgm:pt modelId="{FB92051D-F574-4BEF-98AA-54F5AA5324D4}" type="pres">
      <dgm:prSet presAssocID="{5B4A7B12-931C-4E4F-941A-F7B14AA4F75F}" presName="connTx" presStyleLbl="parChTrans1D3" presStyleIdx="0" presStyleCnt="4"/>
      <dgm:spPr/>
      <dgm:t>
        <a:bodyPr/>
        <a:lstStyle/>
        <a:p>
          <a:endParaRPr lang="zh-CN" altLang="en-US"/>
        </a:p>
      </dgm:t>
    </dgm:pt>
    <dgm:pt modelId="{3AA14A6A-426E-4F78-AD5A-89A785303314}" type="pres">
      <dgm:prSet presAssocID="{26CBB6DF-6A94-4D2A-9800-1B86CC4B153C}" presName="root2" presStyleCnt="0"/>
      <dgm:spPr/>
    </dgm:pt>
    <dgm:pt modelId="{8757F317-29CD-4092-A04B-AAA8660A188D}" type="pres">
      <dgm:prSet presAssocID="{26CBB6DF-6A94-4D2A-9800-1B86CC4B153C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FD53202-5E9E-4A51-8F9F-864590C40FA0}" type="pres">
      <dgm:prSet presAssocID="{26CBB6DF-6A94-4D2A-9800-1B86CC4B153C}" presName="level3hierChild" presStyleCnt="0"/>
      <dgm:spPr/>
    </dgm:pt>
    <dgm:pt modelId="{5BDDF633-7CDC-4204-A6D3-5131CB2D4ED0}" type="pres">
      <dgm:prSet presAssocID="{976527AA-7077-4C3F-97B6-4F42DDF2BA6F}" presName="conn2-1" presStyleLbl="parChTrans1D4" presStyleIdx="0" presStyleCnt="8"/>
      <dgm:spPr/>
      <dgm:t>
        <a:bodyPr/>
        <a:lstStyle/>
        <a:p>
          <a:endParaRPr lang="zh-CN" altLang="en-US"/>
        </a:p>
      </dgm:t>
    </dgm:pt>
    <dgm:pt modelId="{36C3BFAE-4D00-44E2-B831-02558517E85C}" type="pres">
      <dgm:prSet presAssocID="{976527AA-7077-4C3F-97B6-4F42DDF2BA6F}" presName="connTx" presStyleLbl="parChTrans1D4" presStyleIdx="0" presStyleCnt="8"/>
      <dgm:spPr/>
      <dgm:t>
        <a:bodyPr/>
        <a:lstStyle/>
        <a:p>
          <a:endParaRPr lang="zh-CN" altLang="en-US"/>
        </a:p>
      </dgm:t>
    </dgm:pt>
    <dgm:pt modelId="{E7433B2E-02D8-4A21-A278-CC9113E8B3BC}" type="pres">
      <dgm:prSet presAssocID="{B27B3A17-2C37-4DF4-BFED-03245D30B41B}" presName="root2" presStyleCnt="0"/>
      <dgm:spPr/>
    </dgm:pt>
    <dgm:pt modelId="{582EDEFA-411F-4A9D-BDEE-D82D99FF579B}" type="pres">
      <dgm:prSet presAssocID="{B27B3A17-2C37-4DF4-BFED-03245D30B41B}" presName="LevelTwoTextNode" presStyleLbl="node4" presStyleIdx="0" presStyleCnt="8" custScaleX="172986" custScaleY="4698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3869A73-9618-4882-998B-D02698525E30}" type="pres">
      <dgm:prSet presAssocID="{B27B3A17-2C37-4DF4-BFED-03245D30B41B}" presName="level3hierChild" presStyleCnt="0"/>
      <dgm:spPr/>
    </dgm:pt>
    <dgm:pt modelId="{13E19E6C-6B76-4D5F-A940-04A9AA3ED86E}" type="pres">
      <dgm:prSet presAssocID="{D7EB9C5C-872B-4B18-B892-F179C796A791}" presName="conn2-1" presStyleLbl="parChTrans1D4" presStyleIdx="1" presStyleCnt="8"/>
      <dgm:spPr/>
      <dgm:t>
        <a:bodyPr/>
        <a:lstStyle/>
        <a:p>
          <a:endParaRPr lang="zh-CN" altLang="en-US"/>
        </a:p>
      </dgm:t>
    </dgm:pt>
    <dgm:pt modelId="{F3F31645-38F0-4FEE-8FBC-0ACF00C3297C}" type="pres">
      <dgm:prSet presAssocID="{D7EB9C5C-872B-4B18-B892-F179C796A791}" presName="connTx" presStyleLbl="parChTrans1D4" presStyleIdx="1" presStyleCnt="8"/>
      <dgm:spPr/>
      <dgm:t>
        <a:bodyPr/>
        <a:lstStyle/>
        <a:p>
          <a:endParaRPr lang="zh-CN" altLang="en-US"/>
        </a:p>
      </dgm:t>
    </dgm:pt>
    <dgm:pt modelId="{72CB6172-174C-474B-A9D2-A690E9F47861}" type="pres">
      <dgm:prSet presAssocID="{5F4D8674-1D2F-4A01-AEB1-36184DA5AA43}" presName="root2" presStyleCnt="0"/>
      <dgm:spPr/>
    </dgm:pt>
    <dgm:pt modelId="{E1C07F85-362E-4166-8930-09A171929980}" type="pres">
      <dgm:prSet presAssocID="{5F4D8674-1D2F-4A01-AEB1-36184DA5AA43}" presName="LevelTwoTextNode" presStyleLbl="node4" presStyleIdx="1" presStyleCnt="8" custScaleX="172986" custScaleY="4698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7989ECBC-C9C6-483F-A27F-EE2E77BF5317}" type="pres">
      <dgm:prSet presAssocID="{5F4D8674-1D2F-4A01-AEB1-36184DA5AA43}" presName="level3hierChild" presStyleCnt="0"/>
      <dgm:spPr/>
    </dgm:pt>
    <dgm:pt modelId="{6C4AE302-59D4-48FD-8F69-373B887C92D1}" type="pres">
      <dgm:prSet presAssocID="{D02C1922-5811-41CC-A654-AA1A9E769DA0}" presName="conn2-1" presStyleLbl="parChTrans1D3" presStyleIdx="1" presStyleCnt="4"/>
      <dgm:spPr/>
      <dgm:t>
        <a:bodyPr/>
        <a:lstStyle/>
        <a:p>
          <a:endParaRPr lang="zh-CN" altLang="en-US"/>
        </a:p>
      </dgm:t>
    </dgm:pt>
    <dgm:pt modelId="{B114DCBC-3F77-4D80-AC81-14A078EB00AC}" type="pres">
      <dgm:prSet presAssocID="{D02C1922-5811-41CC-A654-AA1A9E769DA0}" presName="connTx" presStyleLbl="parChTrans1D3" presStyleIdx="1" presStyleCnt="4"/>
      <dgm:spPr/>
      <dgm:t>
        <a:bodyPr/>
        <a:lstStyle/>
        <a:p>
          <a:endParaRPr lang="zh-CN" altLang="en-US"/>
        </a:p>
      </dgm:t>
    </dgm:pt>
    <dgm:pt modelId="{3E23B2DA-857C-4004-8E7B-C8B68903FD7A}" type="pres">
      <dgm:prSet presAssocID="{6FF4737F-7DAE-4CCB-BF80-2426936ED9BD}" presName="root2" presStyleCnt="0"/>
      <dgm:spPr/>
    </dgm:pt>
    <dgm:pt modelId="{6F3E7EA0-28D6-4FC1-A450-3425EED0D07B}" type="pres">
      <dgm:prSet presAssocID="{6FF4737F-7DAE-4CCB-BF80-2426936ED9BD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3DB7759-75A3-4594-9B1E-F9F6604AD4BB}" type="pres">
      <dgm:prSet presAssocID="{6FF4737F-7DAE-4CCB-BF80-2426936ED9BD}" presName="level3hierChild" presStyleCnt="0"/>
      <dgm:spPr/>
    </dgm:pt>
    <dgm:pt modelId="{B66D2339-BDF3-41B0-B3E8-2252258A025C}" type="pres">
      <dgm:prSet presAssocID="{E474B1B3-77C4-4853-8B59-65C161EA9A73}" presName="conn2-1" presStyleLbl="parChTrans1D4" presStyleIdx="2" presStyleCnt="8"/>
      <dgm:spPr/>
      <dgm:t>
        <a:bodyPr/>
        <a:lstStyle/>
        <a:p>
          <a:endParaRPr lang="zh-CN" altLang="en-US"/>
        </a:p>
      </dgm:t>
    </dgm:pt>
    <dgm:pt modelId="{D2B4760F-7D26-4223-A153-3AD04D613E82}" type="pres">
      <dgm:prSet presAssocID="{E474B1B3-77C4-4853-8B59-65C161EA9A73}" presName="connTx" presStyleLbl="parChTrans1D4" presStyleIdx="2" presStyleCnt="8"/>
      <dgm:spPr/>
      <dgm:t>
        <a:bodyPr/>
        <a:lstStyle/>
        <a:p>
          <a:endParaRPr lang="zh-CN" altLang="en-US"/>
        </a:p>
      </dgm:t>
    </dgm:pt>
    <dgm:pt modelId="{D6331294-B1B4-4C89-8A47-74D3512E74FD}" type="pres">
      <dgm:prSet presAssocID="{6F05A45C-5E9A-408E-99E6-63F15FEC7851}" presName="root2" presStyleCnt="0"/>
      <dgm:spPr/>
    </dgm:pt>
    <dgm:pt modelId="{DF8B3221-0431-42C1-8553-78346BE7896D}" type="pres">
      <dgm:prSet presAssocID="{6F05A45C-5E9A-408E-99E6-63F15FEC7851}" presName="LevelTwoTextNode" presStyleLbl="node4" presStyleIdx="2" presStyleCnt="8" custScaleX="172986" custScaleY="4698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46A02377-4DCC-431B-8EF8-544AFC0A7F7B}" type="pres">
      <dgm:prSet presAssocID="{6F05A45C-5E9A-408E-99E6-63F15FEC7851}" presName="level3hierChild" presStyleCnt="0"/>
      <dgm:spPr/>
    </dgm:pt>
    <dgm:pt modelId="{19C00CB3-5E49-43FE-960B-BAF21766DF3B}" type="pres">
      <dgm:prSet presAssocID="{55047173-D2A1-4E54-9706-1B7F4B57C2ED}" presName="conn2-1" presStyleLbl="parChTrans1D2" presStyleIdx="1" presStyleCnt="2"/>
      <dgm:spPr/>
      <dgm:t>
        <a:bodyPr/>
        <a:lstStyle/>
        <a:p>
          <a:endParaRPr lang="zh-CN" altLang="en-US"/>
        </a:p>
      </dgm:t>
    </dgm:pt>
    <dgm:pt modelId="{61A55AC9-70D1-42DE-B53F-DB56E1A87E50}" type="pres">
      <dgm:prSet presAssocID="{55047173-D2A1-4E54-9706-1B7F4B57C2ED}" presName="connTx" presStyleLbl="parChTrans1D2" presStyleIdx="1" presStyleCnt="2"/>
      <dgm:spPr/>
      <dgm:t>
        <a:bodyPr/>
        <a:lstStyle/>
        <a:p>
          <a:endParaRPr lang="zh-CN" altLang="en-US"/>
        </a:p>
      </dgm:t>
    </dgm:pt>
    <dgm:pt modelId="{BD98B93F-DB4A-4344-830C-4757627C3F1E}" type="pres">
      <dgm:prSet presAssocID="{203492E8-A638-4E68-9BD6-D51C2D5F3B62}" presName="root2" presStyleCnt="0"/>
      <dgm:spPr/>
    </dgm:pt>
    <dgm:pt modelId="{3E1E74AB-0CE1-400C-A8CB-8FE8D170F0FF}" type="pres">
      <dgm:prSet presAssocID="{203492E8-A638-4E68-9BD6-D51C2D5F3B62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6A1D6A1-CF62-4ED4-BED2-2F80B368D165}" type="pres">
      <dgm:prSet presAssocID="{203492E8-A638-4E68-9BD6-D51C2D5F3B62}" presName="level3hierChild" presStyleCnt="0"/>
      <dgm:spPr/>
    </dgm:pt>
    <dgm:pt modelId="{AAFA9500-B44F-4B6B-B64E-382549ED4FF2}" type="pres">
      <dgm:prSet presAssocID="{6F02F656-55F0-4D02-B5E7-FE61088B0165}" presName="conn2-1" presStyleLbl="parChTrans1D3" presStyleIdx="2" presStyleCnt="4"/>
      <dgm:spPr/>
      <dgm:t>
        <a:bodyPr/>
        <a:lstStyle/>
        <a:p>
          <a:endParaRPr lang="zh-CN" altLang="en-US"/>
        </a:p>
      </dgm:t>
    </dgm:pt>
    <dgm:pt modelId="{F2FE561A-D23B-4BF3-A0B8-B8F8A781B6A3}" type="pres">
      <dgm:prSet presAssocID="{6F02F656-55F0-4D02-B5E7-FE61088B0165}" presName="connTx" presStyleLbl="parChTrans1D3" presStyleIdx="2" presStyleCnt="4"/>
      <dgm:spPr/>
      <dgm:t>
        <a:bodyPr/>
        <a:lstStyle/>
        <a:p>
          <a:endParaRPr lang="zh-CN" altLang="en-US"/>
        </a:p>
      </dgm:t>
    </dgm:pt>
    <dgm:pt modelId="{47293120-BDE6-4FF3-939F-19D900E84E56}" type="pres">
      <dgm:prSet presAssocID="{43CC74D5-D200-4F50-BF85-019710B77298}" presName="root2" presStyleCnt="0"/>
      <dgm:spPr/>
    </dgm:pt>
    <dgm:pt modelId="{F43856AC-B629-4815-A028-A07ABE10F936}" type="pres">
      <dgm:prSet presAssocID="{43CC74D5-D200-4F50-BF85-019710B77298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9CBAE0A-0A22-4E57-B396-EE97BAFDE15D}" type="pres">
      <dgm:prSet presAssocID="{43CC74D5-D200-4F50-BF85-019710B77298}" presName="level3hierChild" presStyleCnt="0"/>
      <dgm:spPr/>
    </dgm:pt>
    <dgm:pt modelId="{821FEA8B-D47F-4BF3-AABA-43765D2FC4E6}" type="pres">
      <dgm:prSet presAssocID="{65D7B10B-22D8-45DD-91D6-B564E512FB01}" presName="conn2-1" presStyleLbl="parChTrans1D4" presStyleIdx="3" presStyleCnt="8"/>
      <dgm:spPr/>
      <dgm:t>
        <a:bodyPr/>
        <a:lstStyle/>
        <a:p>
          <a:endParaRPr lang="zh-CN" altLang="en-US"/>
        </a:p>
      </dgm:t>
    </dgm:pt>
    <dgm:pt modelId="{7D3E390C-9ABF-4730-AC84-E7F178A1E842}" type="pres">
      <dgm:prSet presAssocID="{65D7B10B-22D8-45DD-91D6-B564E512FB01}" presName="connTx" presStyleLbl="parChTrans1D4" presStyleIdx="3" presStyleCnt="8"/>
      <dgm:spPr/>
      <dgm:t>
        <a:bodyPr/>
        <a:lstStyle/>
        <a:p>
          <a:endParaRPr lang="zh-CN" altLang="en-US"/>
        </a:p>
      </dgm:t>
    </dgm:pt>
    <dgm:pt modelId="{45A61023-5A14-40ED-B679-D7489FA646B5}" type="pres">
      <dgm:prSet presAssocID="{1B7237C7-DB12-4C4C-A323-D74C3630FE07}" presName="root2" presStyleCnt="0"/>
      <dgm:spPr/>
    </dgm:pt>
    <dgm:pt modelId="{0BDC85FB-E618-45CD-98C5-A8A9CAA3AC14}" type="pres">
      <dgm:prSet presAssocID="{1B7237C7-DB12-4C4C-A323-D74C3630FE07}" presName="LevelTwoTextNode" presStyleLbl="node4" presStyleIdx="3" presStyleCnt="8" custScaleX="172986" custScaleY="4698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0F71854D-9968-45E6-AD23-8AA68BB9DEEC}" type="pres">
      <dgm:prSet presAssocID="{1B7237C7-DB12-4C4C-A323-D74C3630FE07}" presName="level3hierChild" presStyleCnt="0"/>
      <dgm:spPr/>
    </dgm:pt>
    <dgm:pt modelId="{5370DFA9-9C12-4863-9EE9-791A4732673E}" type="pres">
      <dgm:prSet presAssocID="{F4E6BF42-58E0-4900-9ADE-4AFDB5A095A1}" presName="conn2-1" presStyleLbl="parChTrans1D4" presStyleIdx="4" presStyleCnt="8"/>
      <dgm:spPr/>
      <dgm:t>
        <a:bodyPr/>
        <a:lstStyle/>
        <a:p>
          <a:endParaRPr lang="zh-CN" altLang="en-US"/>
        </a:p>
      </dgm:t>
    </dgm:pt>
    <dgm:pt modelId="{3D29D310-E68F-4695-90D6-15F3465F4A0D}" type="pres">
      <dgm:prSet presAssocID="{F4E6BF42-58E0-4900-9ADE-4AFDB5A095A1}" presName="connTx" presStyleLbl="parChTrans1D4" presStyleIdx="4" presStyleCnt="8"/>
      <dgm:spPr/>
      <dgm:t>
        <a:bodyPr/>
        <a:lstStyle/>
        <a:p>
          <a:endParaRPr lang="zh-CN" altLang="en-US"/>
        </a:p>
      </dgm:t>
    </dgm:pt>
    <dgm:pt modelId="{4CE54D30-C5D2-4597-9C02-873C892F6FF0}" type="pres">
      <dgm:prSet presAssocID="{5821BB73-2294-47E6-875A-AE5CD24BA86B}" presName="root2" presStyleCnt="0"/>
      <dgm:spPr/>
    </dgm:pt>
    <dgm:pt modelId="{5BC54E29-ABFF-4DEB-8D1B-7C43A2AE12E7}" type="pres">
      <dgm:prSet presAssocID="{5821BB73-2294-47E6-875A-AE5CD24BA86B}" presName="LevelTwoTextNode" presStyleLbl="node4" presStyleIdx="4" presStyleCnt="8" custScaleX="172986" custScaleY="4698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00110E63-D3C9-467E-9E17-D7DA8AF39B48}" type="pres">
      <dgm:prSet presAssocID="{5821BB73-2294-47E6-875A-AE5CD24BA86B}" presName="level3hierChild" presStyleCnt="0"/>
      <dgm:spPr/>
    </dgm:pt>
    <dgm:pt modelId="{7A713058-AD03-4B6C-92C3-71A69F79C30B}" type="pres">
      <dgm:prSet presAssocID="{24ABF13D-0621-4D76-A46A-1A638F76A812}" presName="conn2-1" presStyleLbl="parChTrans1D3" presStyleIdx="3" presStyleCnt="4"/>
      <dgm:spPr/>
      <dgm:t>
        <a:bodyPr/>
        <a:lstStyle/>
        <a:p>
          <a:endParaRPr lang="zh-CN" altLang="en-US"/>
        </a:p>
      </dgm:t>
    </dgm:pt>
    <dgm:pt modelId="{B22C3014-85C0-4A4D-97B9-DFC289374930}" type="pres">
      <dgm:prSet presAssocID="{24ABF13D-0621-4D76-A46A-1A638F76A812}" presName="connTx" presStyleLbl="parChTrans1D3" presStyleIdx="3" presStyleCnt="4"/>
      <dgm:spPr/>
      <dgm:t>
        <a:bodyPr/>
        <a:lstStyle/>
        <a:p>
          <a:endParaRPr lang="zh-CN" altLang="en-US"/>
        </a:p>
      </dgm:t>
    </dgm:pt>
    <dgm:pt modelId="{B3C53863-C393-4CCA-B1FC-CA5B2A9D955C}" type="pres">
      <dgm:prSet presAssocID="{4C56F771-76E3-4844-98B5-462867112023}" presName="root2" presStyleCnt="0"/>
      <dgm:spPr/>
    </dgm:pt>
    <dgm:pt modelId="{F487B6BC-0E25-4E82-96FF-09BB58642543}" type="pres">
      <dgm:prSet presAssocID="{4C56F771-76E3-4844-98B5-462867112023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60EFCD1-EE0C-4363-9C37-D47FD464F0D7}" type="pres">
      <dgm:prSet presAssocID="{4C56F771-76E3-4844-98B5-462867112023}" presName="level3hierChild" presStyleCnt="0"/>
      <dgm:spPr/>
    </dgm:pt>
    <dgm:pt modelId="{6364C638-74D7-4E4C-BAB2-E095AEBB41BD}" type="pres">
      <dgm:prSet presAssocID="{395FC884-FA2E-4404-9C01-8B27CAF83121}" presName="conn2-1" presStyleLbl="parChTrans1D4" presStyleIdx="5" presStyleCnt="8"/>
      <dgm:spPr/>
      <dgm:t>
        <a:bodyPr/>
        <a:lstStyle/>
        <a:p>
          <a:endParaRPr lang="zh-CN" altLang="en-US"/>
        </a:p>
      </dgm:t>
    </dgm:pt>
    <dgm:pt modelId="{012033B5-975A-460D-859F-544441DD4D87}" type="pres">
      <dgm:prSet presAssocID="{395FC884-FA2E-4404-9C01-8B27CAF83121}" presName="connTx" presStyleLbl="parChTrans1D4" presStyleIdx="5" presStyleCnt="8"/>
      <dgm:spPr/>
      <dgm:t>
        <a:bodyPr/>
        <a:lstStyle/>
        <a:p>
          <a:endParaRPr lang="zh-CN" altLang="en-US"/>
        </a:p>
      </dgm:t>
    </dgm:pt>
    <dgm:pt modelId="{23BF7417-1331-414D-B3C1-15EC9B6394D9}" type="pres">
      <dgm:prSet presAssocID="{0D4A3FFF-13AC-4C5E-9F46-71ADFA095D81}" presName="root2" presStyleCnt="0"/>
      <dgm:spPr/>
    </dgm:pt>
    <dgm:pt modelId="{035F9C29-AB55-4DB8-A7D9-B6FC00B9ECA8}" type="pres">
      <dgm:prSet presAssocID="{0D4A3FFF-13AC-4C5E-9F46-71ADFA095D81}" presName="LevelTwoTextNode" presStyleLbl="node4" presStyleIdx="5" presStyleCnt="8" custScaleX="172986" custScaleY="4698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79E4DE45-42BE-4E78-9291-2D32A7CA33FD}" type="pres">
      <dgm:prSet presAssocID="{0D4A3FFF-13AC-4C5E-9F46-71ADFA095D81}" presName="level3hierChild" presStyleCnt="0"/>
      <dgm:spPr/>
    </dgm:pt>
    <dgm:pt modelId="{33BB5C48-AAD6-4313-B3CE-FA0E5297761A}" type="pres">
      <dgm:prSet presAssocID="{9A0A82E7-28F9-49B6-B9F7-E74271B766C3}" presName="conn2-1" presStyleLbl="parChTrans1D4" presStyleIdx="6" presStyleCnt="8"/>
      <dgm:spPr/>
      <dgm:t>
        <a:bodyPr/>
        <a:lstStyle/>
        <a:p>
          <a:endParaRPr lang="zh-CN" altLang="en-US"/>
        </a:p>
      </dgm:t>
    </dgm:pt>
    <dgm:pt modelId="{353D9D20-1739-49F0-8D6B-5D68AC600D5E}" type="pres">
      <dgm:prSet presAssocID="{9A0A82E7-28F9-49B6-B9F7-E74271B766C3}" presName="connTx" presStyleLbl="parChTrans1D4" presStyleIdx="6" presStyleCnt="8"/>
      <dgm:spPr/>
      <dgm:t>
        <a:bodyPr/>
        <a:lstStyle/>
        <a:p>
          <a:endParaRPr lang="zh-CN" altLang="en-US"/>
        </a:p>
      </dgm:t>
    </dgm:pt>
    <dgm:pt modelId="{016E540D-8BAB-4778-A7B7-AE1CC88779FB}" type="pres">
      <dgm:prSet presAssocID="{2D94BF6A-9399-44A5-9420-CF13E06F9754}" presName="root2" presStyleCnt="0"/>
      <dgm:spPr/>
    </dgm:pt>
    <dgm:pt modelId="{CBE0CC95-2255-4C27-B4D7-25838922941D}" type="pres">
      <dgm:prSet presAssocID="{2D94BF6A-9399-44A5-9420-CF13E06F9754}" presName="LevelTwoTextNode" presStyleLbl="node4" presStyleIdx="6" presStyleCnt="8" custScaleX="172986" custScaleY="4698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B8D2A98-D6A0-4B5F-9D1D-454CF1326779}" type="pres">
      <dgm:prSet presAssocID="{2D94BF6A-9399-44A5-9420-CF13E06F9754}" presName="level3hierChild" presStyleCnt="0"/>
      <dgm:spPr/>
    </dgm:pt>
    <dgm:pt modelId="{03845005-9FD1-413C-8806-A39727E77EFC}" type="pres">
      <dgm:prSet presAssocID="{1630A769-DA42-482D-92D6-B6A498470DD4}" presName="conn2-1" presStyleLbl="parChTrans1D4" presStyleIdx="7" presStyleCnt="8"/>
      <dgm:spPr/>
      <dgm:t>
        <a:bodyPr/>
        <a:lstStyle/>
        <a:p>
          <a:endParaRPr lang="zh-CN" altLang="en-US"/>
        </a:p>
      </dgm:t>
    </dgm:pt>
    <dgm:pt modelId="{50C2ACB4-AF2E-4673-8E37-897CFFE1E3DD}" type="pres">
      <dgm:prSet presAssocID="{1630A769-DA42-482D-92D6-B6A498470DD4}" presName="connTx" presStyleLbl="parChTrans1D4" presStyleIdx="7" presStyleCnt="8"/>
      <dgm:spPr/>
      <dgm:t>
        <a:bodyPr/>
        <a:lstStyle/>
        <a:p>
          <a:endParaRPr lang="zh-CN" altLang="en-US"/>
        </a:p>
      </dgm:t>
    </dgm:pt>
    <dgm:pt modelId="{679EF1A8-3814-4A8D-A566-A1B694A1272F}" type="pres">
      <dgm:prSet presAssocID="{D1A5E5CF-C9F2-427C-A207-528BC145BBB2}" presName="root2" presStyleCnt="0"/>
      <dgm:spPr/>
    </dgm:pt>
    <dgm:pt modelId="{AACD4C3C-51F8-471D-8AE3-41A6911AD0AA}" type="pres">
      <dgm:prSet presAssocID="{D1A5E5CF-C9F2-427C-A207-528BC145BBB2}" presName="LevelTwoTextNode" presStyleLbl="node4" presStyleIdx="7" presStyleCnt="8" custScaleX="172986" custScaleY="4698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3D2D35B-C9AA-41E8-9622-CCBF7E68B998}" type="pres">
      <dgm:prSet presAssocID="{D1A5E5CF-C9F2-427C-A207-528BC145BBB2}" presName="level3hierChild" presStyleCnt="0"/>
      <dgm:spPr/>
    </dgm:pt>
  </dgm:ptLst>
  <dgm:cxnLst>
    <dgm:cxn modelId="{126978AF-53DD-4152-846F-6D6A70F29480}" srcId="{6001D1CA-C343-4D23-BFBE-DC0F12164A87}" destId="{CE8B8797-B055-4B8B-A451-386470276C8C}" srcOrd="0" destOrd="0" parTransId="{CADC4C8A-E5BF-4534-B0C4-A65F1EDDF342}" sibTransId="{300FC1FE-7B81-4F6D-B7F5-8E109C5D1F22}"/>
    <dgm:cxn modelId="{A9DE4DE7-317D-4049-8571-3A38A2DDE410}" type="presOf" srcId="{43CC74D5-D200-4F50-BF85-019710B77298}" destId="{F43856AC-B629-4815-A028-A07ABE10F936}" srcOrd="0" destOrd="0" presId="urn:microsoft.com/office/officeart/2005/8/layout/hierarchy2"/>
    <dgm:cxn modelId="{061B5C41-420C-4C9E-AFDD-F6F44DF48FB9}" srcId="{4C56F771-76E3-4844-98B5-462867112023}" destId="{2D94BF6A-9399-44A5-9420-CF13E06F9754}" srcOrd="1" destOrd="0" parTransId="{9A0A82E7-28F9-49B6-B9F7-E74271B766C3}" sibTransId="{FDF14CFC-711C-473A-9858-776681CBBB38}"/>
    <dgm:cxn modelId="{5ACBE179-5720-432C-94A4-E65E33B1E8A8}" type="presOf" srcId="{9A0A82E7-28F9-49B6-B9F7-E74271B766C3}" destId="{353D9D20-1739-49F0-8D6B-5D68AC600D5E}" srcOrd="1" destOrd="0" presId="urn:microsoft.com/office/officeart/2005/8/layout/hierarchy2"/>
    <dgm:cxn modelId="{3718C2D7-D464-4D09-8835-BF87B152F81E}" type="presOf" srcId="{6FF4737F-7DAE-4CCB-BF80-2426936ED9BD}" destId="{6F3E7EA0-28D6-4FC1-A450-3425EED0D07B}" srcOrd="0" destOrd="0" presId="urn:microsoft.com/office/officeart/2005/8/layout/hierarchy2"/>
    <dgm:cxn modelId="{9518133B-E0E1-43C6-9777-36B4EF58162B}" type="presOf" srcId="{6F02F656-55F0-4D02-B5E7-FE61088B0165}" destId="{AAFA9500-B44F-4B6B-B64E-382549ED4FF2}" srcOrd="0" destOrd="0" presId="urn:microsoft.com/office/officeart/2005/8/layout/hierarchy2"/>
    <dgm:cxn modelId="{8E2145BE-2BDE-4BD9-B5BF-716D6EF80688}" type="presOf" srcId="{976527AA-7077-4C3F-97B6-4F42DDF2BA6F}" destId="{5BDDF633-7CDC-4204-A6D3-5131CB2D4ED0}" srcOrd="0" destOrd="0" presId="urn:microsoft.com/office/officeart/2005/8/layout/hierarchy2"/>
    <dgm:cxn modelId="{0FB7A6DA-EF88-444D-9347-463568A26128}" type="presOf" srcId="{395FC884-FA2E-4404-9C01-8B27CAF83121}" destId="{012033B5-975A-460D-859F-544441DD4D87}" srcOrd="1" destOrd="0" presId="urn:microsoft.com/office/officeart/2005/8/layout/hierarchy2"/>
    <dgm:cxn modelId="{988A8EBB-553F-497A-A569-089805FB4237}" type="presOf" srcId="{0D4A3FFF-13AC-4C5E-9F46-71ADFA095D81}" destId="{035F9C29-AB55-4DB8-A7D9-B6FC00B9ECA8}" srcOrd="0" destOrd="0" presId="urn:microsoft.com/office/officeart/2005/8/layout/hierarchy2"/>
    <dgm:cxn modelId="{A2FBB861-D2A5-4052-BB4C-3376086FBD9B}" type="presOf" srcId="{976527AA-7077-4C3F-97B6-4F42DDF2BA6F}" destId="{36C3BFAE-4D00-44E2-B831-02558517E85C}" srcOrd="1" destOrd="0" presId="urn:microsoft.com/office/officeart/2005/8/layout/hierarchy2"/>
    <dgm:cxn modelId="{C0906AF0-FB4F-48B3-AADE-8B34870D51F8}" srcId="{D07D696E-5998-48D3-B500-362EBB3DAE77}" destId="{6001D1CA-C343-4D23-BFBE-DC0F12164A87}" srcOrd="0" destOrd="0" parTransId="{311BCE13-FC95-411F-A63F-2EE7C6E4B912}" sibTransId="{6DB4DF44-60D5-4E9B-98E6-4437F7BC9B07}"/>
    <dgm:cxn modelId="{D5D61E31-6863-4025-AC82-58CF6CD1C8F6}" type="presOf" srcId="{D1A5E5CF-C9F2-427C-A207-528BC145BBB2}" destId="{AACD4C3C-51F8-471D-8AE3-41A6911AD0AA}" srcOrd="0" destOrd="0" presId="urn:microsoft.com/office/officeart/2005/8/layout/hierarchy2"/>
    <dgm:cxn modelId="{4B0AE1CC-7B7F-403F-8F65-7187E7C2AC8F}" type="presOf" srcId="{B27B3A17-2C37-4DF4-BFED-03245D30B41B}" destId="{582EDEFA-411F-4A9D-BDEE-D82D99FF579B}" srcOrd="0" destOrd="0" presId="urn:microsoft.com/office/officeart/2005/8/layout/hierarchy2"/>
    <dgm:cxn modelId="{882C7DF5-1FB6-44DD-B182-D042BE371AF3}" srcId="{43CC74D5-D200-4F50-BF85-019710B77298}" destId="{1B7237C7-DB12-4C4C-A323-D74C3630FE07}" srcOrd="0" destOrd="0" parTransId="{65D7B10B-22D8-45DD-91D6-B564E512FB01}" sibTransId="{2FDD9024-D471-4F6B-B3DB-B84F3FC45960}"/>
    <dgm:cxn modelId="{FCB5664C-9A19-4382-87B4-A088BE5E43B5}" srcId="{4C56F771-76E3-4844-98B5-462867112023}" destId="{0D4A3FFF-13AC-4C5E-9F46-71ADFA095D81}" srcOrd="0" destOrd="0" parTransId="{395FC884-FA2E-4404-9C01-8B27CAF83121}" sibTransId="{1F640DD3-894F-4421-B244-F0EFBAD692F9}"/>
    <dgm:cxn modelId="{1C7A7797-ED24-4B0D-AA2F-00F9F8558BEE}" type="presOf" srcId="{D07D696E-5998-48D3-B500-362EBB3DAE77}" destId="{36C147DC-71DD-444D-8DB1-18D6BB7CE291}" srcOrd="0" destOrd="0" presId="urn:microsoft.com/office/officeart/2005/8/layout/hierarchy2"/>
    <dgm:cxn modelId="{A98DE227-F44B-4BE1-9AB2-6D71D07AE36F}" srcId="{26CBB6DF-6A94-4D2A-9800-1B86CC4B153C}" destId="{B27B3A17-2C37-4DF4-BFED-03245D30B41B}" srcOrd="0" destOrd="0" parTransId="{976527AA-7077-4C3F-97B6-4F42DDF2BA6F}" sibTransId="{647E4543-ED1E-4DF6-85A8-69661DA3E264}"/>
    <dgm:cxn modelId="{F6919DA6-2709-4AA0-B87B-7AE690FB8856}" type="presOf" srcId="{1630A769-DA42-482D-92D6-B6A498470DD4}" destId="{50C2ACB4-AF2E-4673-8E37-897CFFE1E3DD}" srcOrd="1" destOrd="0" presId="urn:microsoft.com/office/officeart/2005/8/layout/hierarchy2"/>
    <dgm:cxn modelId="{B4898AB6-5B59-4FD4-B617-6E20FF3A7F49}" type="presOf" srcId="{D7EB9C5C-872B-4B18-B892-F179C796A791}" destId="{F3F31645-38F0-4FEE-8FBC-0ACF00C3297C}" srcOrd="1" destOrd="0" presId="urn:microsoft.com/office/officeart/2005/8/layout/hierarchy2"/>
    <dgm:cxn modelId="{D130CD4A-7D4E-40A6-A37E-8D26767F5F19}" srcId="{4C56F771-76E3-4844-98B5-462867112023}" destId="{D1A5E5CF-C9F2-427C-A207-528BC145BBB2}" srcOrd="2" destOrd="0" parTransId="{1630A769-DA42-482D-92D6-B6A498470DD4}" sibTransId="{F53B5B7D-368F-40A6-9D65-9EB271DDE4DC}"/>
    <dgm:cxn modelId="{70622C69-A108-4BA9-A50F-8DBB78816DBF}" type="presOf" srcId="{D7EB9C5C-872B-4B18-B892-F179C796A791}" destId="{13E19E6C-6B76-4D5F-A940-04A9AA3ED86E}" srcOrd="0" destOrd="0" presId="urn:microsoft.com/office/officeart/2005/8/layout/hierarchy2"/>
    <dgm:cxn modelId="{74C9B25C-F533-4B99-9F4F-80FCB66797DD}" type="presOf" srcId="{24ABF13D-0621-4D76-A46A-1A638F76A812}" destId="{7A713058-AD03-4B6C-92C3-71A69F79C30B}" srcOrd="0" destOrd="0" presId="urn:microsoft.com/office/officeart/2005/8/layout/hierarchy2"/>
    <dgm:cxn modelId="{7D69E3C3-39A1-4BB3-9300-10833F09943B}" type="presOf" srcId="{5821BB73-2294-47E6-875A-AE5CD24BA86B}" destId="{5BC54E29-ABFF-4DEB-8D1B-7C43A2AE12E7}" srcOrd="0" destOrd="0" presId="urn:microsoft.com/office/officeart/2005/8/layout/hierarchy2"/>
    <dgm:cxn modelId="{409D49EA-E25F-400E-97D6-E7D6F1F7621D}" type="presOf" srcId="{D02C1922-5811-41CC-A654-AA1A9E769DA0}" destId="{6C4AE302-59D4-48FD-8F69-373B887C92D1}" srcOrd="0" destOrd="0" presId="urn:microsoft.com/office/officeart/2005/8/layout/hierarchy2"/>
    <dgm:cxn modelId="{4319A80B-9CEF-4E81-8484-9895FCAD1831}" type="presOf" srcId="{6F05A45C-5E9A-408E-99E6-63F15FEC7851}" destId="{DF8B3221-0431-42C1-8553-78346BE7896D}" srcOrd="0" destOrd="0" presId="urn:microsoft.com/office/officeart/2005/8/layout/hierarchy2"/>
    <dgm:cxn modelId="{97130B4E-6D07-4B6D-9286-5D905FFBEE57}" type="presOf" srcId="{55047173-D2A1-4E54-9706-1B7F4B57C2ED}" destId="{19C00CB3-5E49-43FE-960B-BAF21766DF3B}" srcOrd="0" destOrd="0" presId="urn:microsoft.com/office/officeart/2005/8/layout/hierarchy2"/>
    <dgm:cxn modelId="{47DA61CB-424C-496D-82FB-D516FDF8634E}" type="presOf" srcId="{6001D1CA-C343-4D23-BFBE-DC0F12164A87}" destId="{82F30A25-87E3-4B3B-A445-8863D7396B69}" srcOrd="0" destOrd="0" presId="urn:microsoft.com/office/officeart/2005/8/layout/hierarchy2"/>
    <dgm:cxn modelId="{E1491338-C4EB-44AB-AB51-C097D85734EB}" srcId="{6FF4737F-7DAE-4CCB-BF80-2426936ED9BD}" destId="{6F05A45C-5E9A-408E-99E6-63F15FEC7851}" srcOrd="0" destOrd="0" parTransId="{E474B1B3-77C4-4853-8B59-65C161EA9A73}" sibTransId="{3B6C990E-6CBD-4ABA-BD84-B03DF805CDCE}"/>
    <dgm:cxn modelId="{14ED046F-AA3C-46F7-80EF-4410D1F68817}" type="presOf" srcId="{E474B1B3-77C4-4853-8B59-65C161EA9A73}" destId="{B66D2339-BDF3-41B0-B3E8-2252258A025C}" srcOrd="0" destOrd="0" presId="urn:microsoft.com/office/officeart/2005/8/layout/hierarchy2"/>
    <dgm:cxn modelId="{5FA68BE2-CA7E-4D3F-8EB8-BBEA76861826}" srcId="{203492E8-A638-4E68-9BD6-D51C2D5F3B62}" destId="{43CC74D5-D200-4F50-BF85-019710B77298}" srcOrd="0" destOrd="0" parTransId="{6F02F656-55F0-4D02-B5E7-FE61088B0165}" sibTransId="{A689112C-B231-487C-BA79-8095DBE754A8}"/>
    <dgm:cxn modelId="{E0E13A61-2630-4480-B6BD-13D511B26F9C}" type="presOf" srcId="{CE8B8797-B055-4B8B-A451-386470276C8C}" destId="{DF63EB22-9589-4096-A2FF-DEAD3EE70153}" srcOrd="0" destOrd="0" presId="urn:microsoft.com/office/officeart/2005/8/layout/hierarchy2"/>
    <dgm:cxn modelId="{BE95BC57-7BBC-4E29-8D44-AD9CA7E9DB1E}" type="presOf" srcId="{CADC4C8A-E5BF-4534-B0C4-A65F1EDDF342}" destId="{6BEAB063-9C16-4D2A-BEF1-598091FC3A31}" srcOrd="1" destOrd="0" presId="urn:microsoft.com/office/officeart/2005/8/layout/hierarchy2"/>
    <dgm:cxn modelId="{42879C46-0189-48C8-8DBE-B980AFD9A950}" type="presOf" srcId="{5F4D8674-1D2F-4A01-AEB1-36184DA5AA43}" destId="{E1C07F85-362E-4166-8930-09A171929980}" srcOrd="0" destOrd="0" presId="urn:microsoft.com/office/officeart/2005/8/layout/hierarchy2"/>
    <dgm:cxn modelId="{B178E1C7-AC0D-48DE-9ADB-8E70CAA130B8}" srcId="{203492E8-A638-4E68-9BD6-D51C2D5F3B62}" destId="{4C56F771-76E3-4844-98B5-462867112023}" srcOrd="1" destOrd="0" parTransId="{24ABF13D-0621-4D76-A46A-1A638F76A812}" sibTransId="{450AD9E8-E075-43A6-97F3-1D9B55F80B0A}"/>
    <dgm:cxn modelId="{370E85D0-7A5E-45B7-881A-3B5B278546FB}" type="presOf" srcId="{4C56F771-76E3-4844-98B5-462867112023}" destId="{F487B6BC-0E25-4E82-96FF-09BB58642543}" srcOrd="0" destOrd="0" presId="urn:microsoft.com/office/officeart/2005/8/layout/hierarchy2"/>
    <dgm:cxn modelId="{A783BBE6-2B1B-4372-B2C1-744753425542}" type="presOf" srcId="{6F02F656-55F0-4D02-B5E7-FE61088B0165}" destId="{F2FE561A-D23B-4BF3-A0B8-B8F8A781B6A3}" srcOrd="1" destOrd="0" presId="urn:microsoft.com/office/officeart/2005/8/layout/hierarchy2"/>
    <dgm:cxn modelId="{11B74CF7-E25F-4A04-95CE-8392C2357127}" type="presOf" srcId="{395FC884-FA2E-4404-9C01-8B27CAF83121}" destId="{6364C638-74D7-4E4C-BAB2-E095AEBB41BD}" srcOrd="0" destOrd="0" presId="urn:microsoft.com/office/officeart/2005/8/layout/hierarchy2"/>
    <dgm:cxn modelId="{5781D7CB-421D-45DC-B8F3-09C2B757C39B}" type="presOf" srcId="{CADC4C8A-E5BF-4534-B0C4-A65F1EDDF342}" destId="{4EC932CA-FC2E-48B5-AB6B-5DDC55B3A35F}" srcOrd="0" destOrd="0" presId="urn:microsoft.com/office/officeart/2005/8/layout/hierarchy2"/>
    <dgm:cxn modelId="{21C99FDC-01A6-4B7E-B209-11F279B56856}" type="presOf" srcId="{5B4A7B12-931C-4E4F-941A-F7B14AA4F75F}" destId="{FB92051D-F574-4BEF-98AA-54F5AA5324D4}" srcOrd="1" destOrd="0" presId="urn:microsoft.com/office/officeart/2005/8/layout/hierarchy2"/>
    <dgm:cxn modelId="{A985572C-9A98-4382-BAA7-8C966E56914F}" type="presOf" srcId="{1630A769-DA42-482D-92D6-B6A498470DD4}" destId="{03845005-9FD1-413C-8806-A39727E77EFC}" srcOrd="0" destOrd="0" presId="urn:microsoft.com/office/officeart/2005/8/layout/hierarchy2"/>
    <dgm:cxn modelId="{E7AEB9D1-3C32-48D3-9DA1-3F5DF0B296B1}" type="presOf" srcId="{E474B1B3-77C4-4853-8B59-65C161EA9A73}" destId="{D2B4760F-7D26-4223-A153-3AD04D613E82}" srcOrd="1" destOrd="0" presId="urn:microsoft.com/office/officeart/2005/8/layout/hierarchy2"/>
    <dgm:cxn modelId="{B06E7923-C3D6-437E-963F-0968B4D59687}" type="presOf" srcId="{2D94BF6A-9399-44A5-9420-CF13E06F9754}" destId="{CBE0CC95-2255-4C27-B4D7-25838922941D}" srcOrd="0" destOrd="0" presId="urn:microsoft.com/office/officeart/2005/8/layout/hierarchy2"/>
    <dgm:cxn modelId="{B5A0259D-FE7C-4A2C-9129-A090C6A9701F}" type="presOf" srcId="{5B4A7B12-931C-4E4F-941A-F7B14AA4F75F}" destId="{AA74FF23-418E-4204-A366-8A7A8972FBCF}" srcOrd="0" destOrd="0" presId="urn:microsoft.com/office/officeart/2005/8/layout/hierarchy2"/>
    <dgm:cxn modelId="{7B66BA82-BEE5-4BD8-AEAB-3A4D55FA9EC4}" srcId="{CE8B8797-B055-4B8B-A451-386470276C8C}" destId="{6FF4737F-7DAE-4CCB-BF80-2426936ED9BD}" srcOrd="1" destOrd="0" parTransId="{D02C1922-5811-41CC-A654-AA1A9E769DA0}" sibTransId="{35859A9A-464A-43D4-BD07-02E09A91AEDD}"/>
    <dgm:cxn modelId="{8D7A8707-32E5-41A1-AA0B-80E1EB3D30A2}" srcId="{43CC74D5-D200-4F50-BF85-019710B77298}" destId="{5821BB73-2294-47E6-875A-AE5CD24BA86B}" srcOrd="1" destOrd="0" parTransId="{F4E6BF42-58E0-4900-9ADE-4AFDB5A095A1}" sibTransId="{0B60E60B-F0C1-4DA2-BD26-443FFB6BFF00}"/>
    <dgm:cxn modelId="{701B3271-7327-4118-9A26-8C290046780F}" type="presOf" srcId="{F4E6BF42-58E0-4900-9ADE-4AFDB5A095A1}" destId="{5370DFA9-9C12-4863-9EE9-791A4732673E}" srcOrd="0" destOrd="0" presId="urn:microsoft.com/office/officeart/2005/8/layout/hierarchy2"/>
    <dgm:cxn modelId="{3CFB16EE-F79E-44B5-AD0B-221CFD6463FC}" type="presOf" srcId="{F4E6BF42-58E0-4900-9ADE-4AFDB5A095A1}" destId="{3D29D310-E68F-4695-90D6-15F3465F4A0D}" srcOrd="1" destOrd="0" presId="urn:microsoft.com/office/officeart/2005/8/layout/hierarchy2"/>
    <dgm:cxn modelId="{439902A8-97FD-4F75-A49F-80075942BDB8}" type="presOf" srcId="{65D7B10B-22D8-45DD-91D6-B564E512FB01}" destId="{821FEA8B-D47F-4BF3-AABA-43765D2FC4E6}" srcOrd="0" destOrd="0" presId="urn:microsoft.com/office/officeart/2005/8/layout/hierarchy2"/>
    <dgm:cxn modelId="{A943C616-C378-4961-85E7-B286B0217B53}" type="presOf" srcId="{55047173-D2A1-4E54-9706-1B7F4B57C2ED}" destId="{61A55AC9-70D1-42DE-B53F-DB56E1A87E50}" srcOrd="1" destOrd="0" presId="urn:microsoft.com/office/officeart/2005/8/layout/hierarchy2"/>
    <dgm:cxn modelId="{F78A68AC-99C0-4DD9-B6E9-AD9117ADCAD2}" type="presOf" srcId="{D02C1922-5811-41CC-A654-AA1A9E769DA0}" destId="{B114DCBC-3F77-4D80-AC81-14A078EB00AC}" srcOrd="1" destOrd="0" presId="urn:microsoft.com/office/officeart/2005/8/layout/hierarchy2"/>
    <dgm:cxn modelId="{ED93604B-8226-437C-BBC4-B30FFAF19B8C}" type="presOf" srcId="{26CBB6DF-6A94-4D2A-9800-1B86CC4B153C}" destId="{8757F317-29CD-4092-A04B-AAA8660A188D}" srcOrd="0" destOrd="0" presId="urn:microsoft.com/office/officeart/2005/8/layout/hierarchy2"/>
    <dgm:cxn modelId="{FEEABD06-45AB-42AD-B123-2EA9B8526698}" type="presOf" srcId="{24ABF13D-0621-4D76-A46A-1A638F76A812}" destId="{B22C3014-85C0-4A4D-97B9-DFC289374930}" srcOrd="1" destOrd="0" presId="urn:microsoft.com/office/officeart/2005/8/layout/hierarchy2"/>
    <dgm:cxn modelId="{2132B1B2-5915-4EC1-AE23-AD9CDF27FAD2}" type="presOf" srcId="{9A0A82E7-28F9-49B6-B9F7-E74271B766C3}" destId="{33BB5C48-AAD6-4313-B3CE-FA0E5297761A}" srcOrd="0" destOrd="0" presId="urn:microsoft.com/office/officeart/2005/8/layout/hierarchy2"/>
    <dgm:cxn modelId="{5C070F3F-920C-427C-B6B4-A5FB780D4C9D}" type="presOf" srcId="{65D7B10B-22D8-45DD-91D6-B564E512FB01}" destId="{7D3E390C-9ABF-4730-AC84-E7F178A1E842}" srcOrd="1" destOrd="0" presId="urn:microsoft.com/office/officeart/2005/8/layout/hierarchy2"/>
    <dgm:cxn modelId="{DE21EC5E-FE50-4886-968C-5F90E9049163}" type="presOf" srcId="{203492E8-A638-4E68-9BD6-D51C2D5F3B62}" destId="{3E1E74AB-0CE1-400C-A8CB-8FE8D170F0FF}" srcOrd="0" destOrd="0" presId="urn:microsoft.com/office/officeart/2005/8/layout/hierarchy2"/>
    <dgm:cxn modelId="{2EE457D8-EA06-4007-9C99-3AD6B0A5D55C}" srcId="{6001D1CA-C343-4D23-BFBE-DC0F12164A87}" destId="{203492E8-A638-4E68-9BD6-D51C2D5F3B62}" srcOrd="1" destOrd="0" parTransId="{55047173-D2A1-4E54-9706-1B7F4B57C2ED}" sibTransId="{97A9A08A-F839-40F6-8DB6-5FFFD6AC1386}"/>
    <dgm:cxn modelId="{901BF4F7-1134-4315-A386-16D0409A14C2}" srcId="{CE8B8797-B055-4B8B-A451-386470276C8C}" destId="{26CBB6DF-6A94-4D2A-9800-1B86CC4B153C}" srcOrd="0" destOrd="0" parTransId="{5B4A7B12-931C-4E4F-941A-F7B14AA4F75F}" sibTransId="{AA03D1CA-E0B8-4718-AB13-DCCC94797BF2}"/>
    <dgm:cxn modelId="{584820CE-3CB2-41BF-9B48-DC18E5DB7E65}" srcId="{26CBB6DF-6A94-4D2A-9800-1B86CC4B153C}" destId="{5F4D8674-1D2F-4A01-AEB1-36184DA5AA43}" srcOrd="1" destOrd="0" parTransId="{D7EB9C5C-872B-4B18-B892-F179C796A791}" sibTransId="{D019F6C0-870D-4586-89E7-934D39DC55B9}"/>
    <dgm:cxn modelId="{C635E565-7444-418B-8A67-50E8559D847D}" type="presOf" srcId="{1B7237C7-DB12-4C4C-A323-D74C3630FE07}" destId="{0BDC85FB-E618-45CD-98C5-A8A9CAA3AC14}" srcOrd="0" destOrd="0" presId="urn:microsoft.com/office/officeart/2005/8/layout/hierarchy2"/>
    <dgm:cxn modelId="{0345752F-052C-4D90-BFBB-C807F3090A16}" type="presParOf" srcId="{36C147DC-71DD-444D-8DB1-18D6BB7CE291}" destId="{623779F7-994F-45BC-A140-5173CBAE0583}" srcOrd="0" destOrd="0" presId="urn:microsoft.com/office/officeart/2005/8/layout/hierarchy2"/>
    <dgm:cxn modelId="{E49E7F51-2BF0-4030-AE17-C5BCF9F8E1F2}" type="presParOf" srcId="{623779F7-994F-45BC-A140-5173CBAE0583}" destId="{82F30A25-87E3-4B3B-A445-8863D7396B69}" srcOrd="0" destOrd="0" presId="urn:microsoft.com/office/officeart/2005/8/layout/hierarchy2"/>
    <dgm:cxn modelId="{11775737-BABC-4B36-ACAA-C059413A3DF7}" type="presParOf" srcId="{623779F7-994F-45BC-A140-5173CBAE0583}" destId="{9AAC9389-E606-4983-B697-45F1032BED73}" srcOrd="1" destOrd="0" presId="urn:microsoft.com/office/officeart/2005/8/layout/hierarchy2"/>
    <dgm:cxn modelId="{1D2084CD-0D24-4FF3-ABA1-AA44CB0EC446}" type="presParOf" srcId="{9AAC9389-E606-4983-B697-45F1032BED73}" destId="{4EC932CA-FC2E-48B5-AB6B-5DDC55B3A35F}" srcOrd="0" destOrd="0" presId="urn:microsoft.com/office/officeart/2005/8/layout/hierarchy2"/>
    <dgm:cxn modelId="{57CD622E-4274-4BD7-916F-0850FB0BFC6B}" type="presParOf" srcId="{4EC932CA-FC2E-48B5-AB6B-5DDC55B3A35F}" destId="{6BEAB063-9C16-4D2A-BEF1-598091FC3A31}" srcOrd="0" destOrd="0" presId="urn:microsoft.com/office/officeart/2005/8/layout/hierarchy2"/>
    <dgm:cxn modelId="{4BDE0C9F-D868-466D-9DFC-D2630CBFA982}" type="presParOf" srcId="{9AAC9389-E606-4983-B697-45F1032BED73}" destId="{87AFCE57-2483-4E58-8C16-60DF735EAD66}" srcOrd="1" destOrd="0" presId="urn:microsoft.com/office/officeart/2005/8/layout/hierarchy2"/>
    <dgm:cxn modelId="{469E7168-DFB0-4058-8006-77318498A5EE}" type="presParOf" srcId="{87AFCE57-2483-4E58-8C16-60DF735EAD66}" destId="{DF63EB22-9589-4096-A2FF-DEAD3EE70153}" srcOrd="0" destOrd="0" presId="urn:microsoft.com/office/officeart/2005/8/layout/hierarchy2"/>
    <dgm:cxn modelId="{CCD97079-72D7-4411-9FB2-7CDEB308A9DD}" type="presParOf" srcId="{87AFCE57-2483-4E58-8C16-60DF735EAD66}" destId="{2A07D0DC-07BC-4EC1-9DE4-C28021A283DC}" srcOrd="1" destOrd="0" presId="urn:microsoft.com/office/officeart/2005/8/layout/hierarchy2"/>
    <dgm:cxn modelId="{016B8489-282A-41FD-8FA0-1ACADF7E2DA9}" type="presParOf" srcId="{2A07D0DC-07BC-4EC1-9DE4-C28021A283DC}" destId="{AA74FF23-418E-4204-A366-8A7A8972FBCF}" srcOrd="0" destOrd="0" presId="urn:microsoft.com/office/officeart/2005/8/layout/hierarchy2"/>
    <dgm:cxn modelId="{19126C30-1F81-4B82-B802-A656D417C738}" type="presParOf" srcId="{AA74FF23-418E-4204-A366-8A7A8972FBCF}" destId="{FB92051D-F574-4BEF-98AA-54F5AA5324D4}" srcOrd="0" destOrd="0" presId="urn:microsoft.com/office/officeart/2005/8/layout/hierarchy2"/>
    <dgm:cxn modelId="{8E389FFA-4538-4960-A0E3-1D77DBAAAF52}" type="presParOf" srcId="{2A07D0DC-07BC-4EC1-9DE4-C28021A283DC}" destId="{3AA14A6A-426E-4F78-AD5A-89A785303314}" srcOrd="1" destOrd="0" presId="urn:microsoft.com/office/officeart/2005/8/layout/hierarchy2"/>
    <dgm:cxn modelId="{5DE7A285-16A4-44E6-A1E7-4174989ADB6F}" type="presParOf" srcId="{3AA14A6A-426E-4F78-AD5A-89A785303314}" destId="{8757F317-29CD-4092-A04B-AAA8660A188D}" srcOrd="0" destOrd="0" presId="urn:microsoft.com/office/officeart/2005/8/layout/hierarchy2"/>
    <dgm:cxn modelId="{F1F7E25A-28C6-44E2-8B44-15303AFAC0C5}" type="presParOf" srcId="{3AA14A6A-426E-4F78-AD5A-89A785303314}" destId="{AFD53202-5E9E-4A51-8F9F-864590C40FA0}" srcOrd="1" destOrd="0" presId="urn:microsoft.com/office/officeart/2005/8/layout/hierarchy2"/>
    <dgm:cxn modelId="{970B54D6-6933-41E9-B4A6-9EF55BF5574B}" type="presParOf" srcId="{AFD53202-5E9E-4A51-8F9F-864590C40FA0}" destId="{5BDDF633-7CDC-4204-A6D3-5131CB2D4ED0}" srcOrd="0" destOrd="0" presId="urn:microsoft.com/office/officeart/2005/8/layout/hierarchy2"/>
    <dgm:cxn modelId="{74CB6B1A-ABFA-41EB-85F3-A61A200D40FC}" type="presParOf" srcId="{5BDDF633-7CDC-4204-A6D3-5131CB2D4ED0}" destId="{36C3BFAE-4D00-44E2-B831-02558517E85C}" srcOrd="0" destOrd="0" presId="urn:microsoft.com/office/officeart/2005/8/layout/hierarchy2"/>
    <dgm:cxn modelId="{689CEAE5-738E-46F3-B35A-B3795DA8A7BA}" type="presParOf" srcId="{AFD53202-5E9E-4A51-8F9F-864590C40FA0}" destId="{E7433B2E-02D8-4A21-A278-CC9113E8B3BC}" srcOrd="1" destOrd="0" presId="urn:microsoft.com/office/officeart/2005/8/layout/hierarchy2"/>
    <dgm:cxn modelId="{B715DFC1-1938-47F0-856D-EF429C7A7371}" type="presParOf" srcId="{E7433B2E-02D8-4A21-A278-CC9113E8B3BC}" destId="{582EDEFA-411F-4A9D-BDEE-D82D99FF579B}" srcOrd="0" destOrd="0" presId="urn:microsoft.com/office/officeart/2005/8/layout/hierarchy2"/>
    <dgm:cxn modelId="{CF4C43D8-9F91-47B5-B372-2ABE4CA991C8}" type="presParOf" srcId="{E7433B2E-02D8-4A21-A278-CC9113E8B3BC}" destId="{B3869A73-9618-4882-998B-D02698525E30}" srcOrd="1" destOrd="0" presId="urn:microsoft.com/office/officeart/2005/8/layout/hierarchy2"/>
    <dgm:cxn modelId="{9A9D274D-4C36-436B-8BFF-57234CC3D67F}" type="presParOf" srcId="{AFD53202-5E9E-4A51-8F9F-864590C40FA0}" destId="{13E19E6C-6B76-4D5F-A940-04A9AA3ED86E}" srcOrd="2" destOrd="0" presId="urn:microsoft.com/office/officeart/2005/8/layout/hierarchy2"/>
    <dgm:cxn modelId="{DE87A8C4-D1F9-482F-B98A-4FFE2862DBF4}" type="presParOf" srcId="{13E19E6C-6B76-4D5F-A940-04A9AA3ED86E}" destId="{F3F31645-38F0-4FEE-8FBC-0ACF00C3297C}" srcOrd="0" destOrd="0" presId="urn:microsoft.com/office/officeart/2005/8/layout/hierarchy2"/>
    <dgm:cxn modelId="{4451F56B-AB0F-4960-B8A9-1CF66270ECEB}" type="presParOf" srcId="{AFD53202-5E9E-4A51-8F9F-864590C40FA0}" destId="{72CB6172-174C-474B-A9D2-A690E9F47861}" srcOrd="3" destOrd="0" presId="urn:microsoft.com/office/officeart/2005/8/layout/hierarchy2"/>
    <dgm:cxn modelId="{433280E3-B58E-4289-A533-D50707CBC544}" type="presParOf" srcId="{72CB6172-174C-474B-A9D2-A690E9F47861}" destId="{E1C07F85-362E-4166-8930-09A171929980}" srcOrd="0" destOrd="0" presId="urn:microsoft.com/office/officeart/2005/8/layout/hierarchy2"/>
    <dgm:cxn modelId="{0B26980E-96BE-4C68-8AFC-2E68AD245F4F}" type="presParOf" srcId="{72CB6172-174C-474B-A9D2-A690E9F47861}" destId="{7989ECBC-C9C6-483F-A27F-EE2E77BF5317}" srcOrd="1" destOrd="0" presId="urn:microsoft.com/office/officeart/2005/8/layout/hierarchy2"/>
    <dgm:cxn modelId="{482E9820-E35E-4132-ABE7-5EAA5CCE0575}" type="presParOf" srcId="{2A07D0DC-07BC-4EC1-9DE4-C28021A283DC}" destId="{6C4AE302-59D4-48FD-8F69-373B887C92D1}" srcOrd="2" destOrd="0" presId="urn:microsoft.com/office/officeart/2005/8/layout/hierarchy2"/>
    <dgm:cxn modelId="{6C2B639A-51F6-469A-8C82-7DE0FFBF382B}" type="presParOf" srcId="{6C4AE302-59D4-48FD-8F69-373B887C92D1}" destId="{B114DCBC-3F77-4D80-AC81-14A078EB00AC}" srcOrd="0" destOrd="0" presId="urn:microsoft.com/office/officeart/2005/8/layout/hierarchy2"/>
    <dgm:cxn modelId="{89F100C5-EC1B-4A77-9920-F2F0308C2325}" type="presParOf" srcId="{2A07D0DC-07BC-4EC1-9DE4-C28021A283DC}" destId="{3E23B2DA-857C-4004-8E7B-C8B68903FD7A}" srcOrd="3" destOrd="0" presId="urn:microsoft.com/office/officeart/2005/8/layout/hierarchy2"/>
    <dgm:cxn modelId="{F2072779-46B1-4E87-82D1-0810E5C0B103}" type="presParOf" srcId="{3E23B2DA-857C-4004-8E7B-C8B68903FD7A}" destId="{6F3E7EA0-28D6-4FC1-A450-3425EED0D07B}" srcOrd="0" destOrd="0" presId="urn:microsoft.com/office/officeart/2005/8/layout/hierarchy2"/>
    <dgm:cxn modelId="{D379E3B1-4CD8-41D4-9B39-5465FD7BD4CF}" type="presParOf" srcId="{3E23B2DA-857C-4004-8E7B-C8B68903FD7A}" destId="{93DB7759-75A3-4594-9B1E-F9F6604AD4BB}" srcOrd="1" destOrd="0" presId="urn:microsoft.com/office/officeart/2005/8/layout/hierarchy2"/>
    <dgm:cxn modelId="{BBB45B45-A9FD-4DFA-8574-8E444E9AA8C7}" type="presParOf" srcId="{93DB7759-75A3-4594-9B1E-F9F6604AD4BB}" destId="{B66D2339-BDF3-41B0-B3E8-2252258A025C}" srcOrd="0" destOrd="0" presId="urn:microsoft.com/office/officeart/2005/8/layout/hierarchy2"/>
    <dgm:cxn modelId="{B9A1BCAD-E917-4EBE-87B3-657696A0C6F4}" type="presParOf" srcId="{B66D2339-BDF3-41B0-B3E8-2252258A025C}" destId="{D2B4760F-7D26-4223-A153-3AD04D613E82}" srcOrd="0" destOrd="0" presId="urn:microsoft.com/office/officeart/2005/8/layout/hierarchy2"/>
    <dgm:cxn modelId="{A5E592DD-0F8E-4813-B319-0AE230941468}" type="presParOf" srcId="{93DB7759-75A3-4594-9B1E-F9F6604AD4BB}" destId="{D6331294-B1B4-4C89-8A47-74D3512E74FD}" srcOrd="1" destOrd="0" presId="urn:microsoft.com/office/officeart/2005/8/layout/hierarchy2"/>
    <dgm:cxn modelId="{4C92F399-CB19-4EC9-8A22-A44E53C1D0C6}" type="presParOf" srcId="{D6331294-B1B4-4C89-8A47-74D3512E74FD}" destId="{DF8B3221-0431-42C1-8553-78346BE7896D}" srcOrd="0" destOrd="0" presId="urn:microsoft.com/office/officeart/2005/8/layout/hierarchy2"/>
    <dgm:cxn modelId="{ABEDA5B4-16C2-4555-9E31-E7C854D65795}" type="presParOf" srcId="{D6331294-B1B4-4C89-8A47-74D3512E74FD}" destId="{46A02377-4DCC-431B-8EF8-544AFC0A7F7B}" srcOrd="1" destOrd="0" presId="urn:microsoft.com/office/officeart/2005/8/layout/hierarchy2"/>
    <dgm:cxn modelId="{D78F949F-D1DE-41A7-B4FE-848ABBBF81AA}" type="presParOf" srcId="{9AAC9389-E606-4983-B697-45F1032BED73}" destId="{19C00CB3-5E49-43FE-960B-BAF21766DF3B}" srcOrd="2" destOrd="0" presId="urn:microsoft.com/office/officeart/2005/8/layout/hierarchy2"/>
    <dgm:cxn modelId="{EA3E1B39-18BD-490C-B464-C1D36F9FC4AB}" type="presParOf" srcId="{19C00CB3-5E49-43FE-960B-BAF21766DF3B}" destId="{61A55AC9-70D1-42DE-B53F-DB56E1A87E50}" srcOrd="0" destOrd="0" presId="urn:microsoft.com/office/officeart/2005/8/layout/hierarchy2"/>
    <dgm:cxn modelId="{159F6400-5453-441B-AEE0-4DF0F241F0C9}" type="presParOf" srcId="{9AAC9389-E606-4983-B697-45F1032BED73}" destId="{BD98B93F-DB4A-4344-830C-4757627C3F1E}" srcOrd="3" destOrd="0" presId="urn:microsoft.com/office/officeart/2005/8/layout/hierarchy2"/>
    <dgm:cxn modelId="{91BB01C5-890A-4A05-A8FA-1F962B69A5F8}" type="presParOf" srcId="{BD98B93F-DB4A-4344-830C-4757627C3F1E}" destId="{3E1E74AB-0CE1-400C-A8CB-8FE8D170F0FF}" srcOrd="0" destOrd="0" presId="urn:microsoft.com/office/officeart/2005/8/layout/hierarchy2"/>
    <dgm:cxn modelId="{5BA7ECAA-E610-4AE5-B82B-D9099CB6C94E}" type="presParOf" srcId="{BD98B93F-DB4A-4344-830C-4757627C3F1E}" destId="{66A1D6A1-CF62-4ED4-BED2-2F80B368D165}" srcOrd="1" destOrd="0" presId="urn:microsoft.com/office/officeart/2005/8/layout/hierarchy2"/>
    <dgm:cxn modelId="{5263113A-FAAA-4B21-A63D-27A310ACF337}" type="presParOf" srcId="{66A1D6A1-CF62-4ED4-BED2-2F80B368D165}" destId="{AAFA9500-B44F-4B6B-B64E-382549ED4FF2}" srcOrd="0" destOrd="0" presId="urn:microsoft.com/office/officeart/2005/8/layout/hierarchy2"/>
    <dgm:cxn modelId="{F5BEE19E-F329-43FC-A53B-3DE7479D8DFA}" type="presParOf" srcId="{AAFA9500-B44F-4B6B-B64E-382549ED4FF2}" destId="{F2FE561A-D23B-4BF3-A0B8-B8F8A781B6A3}" srcOrd="0" destOrd="0" presId="urn:microsoft.com/office/officeart/2005/8/layout/hierarchy2"/>
    <dgm:cxn modelId="{770D943C-7B81-4F47-893C-D07D309C4DDF}" type="presParOf" srcId="{66A1D6A1-CF62-4ED4-BED2-2F80B368D165}" destId="{47293120-BDE6-4FF3-939F-19D900E84E56}" srcOrd="1" destOrd="0" presId="urn:microsoft.com/office/officeart/2005/8/layout/hierarchy2"/>
    <dgm:cxn modelId="{C53C3E0A-B75D-49AF-B499-4A3AE5209628}" type="presParOf" srcId="{47293120-BDE6-4FF3-939F-19D900E84E56}" destId="{F43856AC-B629-4815-A028-A07ABE10F936}" srcOrd="0" destOrd="0" presId="urn:microsoft.com/office/officeart/2005/8/layout/hierarchy2"/>
    <dgm:cxn modelId="{391FD8CD-236D-435B-A55D-A7CA8D31CEF3}" type="presParOf" srcId="{47293120-BDE6-4FF3-939F-19D900E84E56}" destId="{A9CBAE0A-0A22-4E57-B396-EE97BAFDE15D}" srcOrd="1" destOrd="0" presId="urn:microsoft.com/office/officeart/2005/8/layout/hierarchy2"/>
    <dgm:cxn modelId="{D2DC2BD5-157B-4B33-92D9-412F02AFF791}" type="presParOf" srcId="{A9CBAE0A-0A22-4E57-B396-EE97BAFDE15D}" destId="{821FEA8B-D47F-4BF3-AABA-43765D2FC4E6}" srcOrd="0" destOrd="0" presId="urn:microsoft.com/office/officeart/2005/8/layout/hierarchy2"/>
    <dgm:cxn modelId="{3EAAAE41-EDC3-4B49-9D13-5B08EC054FFF}" type="presParOf" srcId="{821FEA8B-D47F-4BF3-AABA-43765D2FC4E6}" destId="{7D3E390C-9ABF-4730-AC84-E7F178A1E842}" srcOrd="0" destOrd="0" presId="urn:microsoft.com/office/officeart/2005/8/layout/hierarchy2"/>
    <dgm:cxn modelId="{246F46C9-F0CE-4FFB-ADD3-3D2E8E14DE51}" type="presParOf" srcId="{A9CBAE0A-0A22-4E57-B396-EE97BAFDE15D}" destId="{45A61023-5A14-40ED-B679-D7489FA646B5}" srcOrd="1" destOrd="0" presId="urn:microsoft.com/office/officeart/2005/8/layout/hierarchy2"/>
    <dgm:cxn modelId="{A231C738-3725-4C4F-BD00-10A222068FA1}" type="presParOf" srcId="{45A61023-5A14-40ED-B679-D7489FA646B5}" destId="{0BDC85FB-E618-45CD-98C5-A8A9CAA3AC14}" srcOrd="0" destOrd="0" presId="urn:microsoft.com/office/officeart/2005/8/layout/hierarchy2"/>
    <dgm:cxn modelId="{A3D927B4-921E-4135-BFF7-ADCBDBCC42D7}" type="presParOf" srcId="{45A61023-5A14-40ED-B679-D7489FA646B5}" destId="{0F71854D-9968-45E6-AD23-8AA68BB9DEEC}" srcOrd="1" destOrd="0" presId="urn:microsoft.com/office/officeart/2005/8/layout/hierarchy2"/>
    <dgm:cxn modelId="{A7923C46-F0AD-48AC-8A59-5D15F1630E6E}" type="presParOf" srcId="{A9CBAE0A-0A22-4E57-B396-EE97BAFDE15D}" destId="{5370DFA9-9C12-4863-9EE9-791A4732673E}" srcOrd="2" destOrd="0" presId="urn:microsoft.com/office/officeart/2005/8/layout/hierarchy2"/>
    <dgm:cxn modelId="{D01A360E-2A38-43CA-8A0E-663964E14CCE}" type="presParOf" srcId="{5370DFA9-9C12-4863-9EE9-791A4732673E}" destId="{3D29D310-E68F-4695-90D6-15F3465F4A0D}" srcOrd="0" destOrd="0" presId="urn:microsoft.com/office/officeart/2005/8/layout/hierarchy2"/>
    <dgm:cxn modelId="{37DBAF69-C763-424D-B237-E638F2BDC8A7}" type="presParOf" srcId="{A9CBAE0A-0A22-4E57-B396-EE97BAFDE15D}" destId="{4CE54D30-C5D2-4597-9C02-873C892F6FF0}" srcOrd="3" destOrd="0" presId="urn:microsoft.com/office/officeart/2005/8/layout/hierarchy2"/>
    <dgm:cxn modelId="{AFBFC14B-C5AB-4FE3-B410-687F45E7B083}" type="presParOf" srcId="{4CE54D30-C5D2-4597-9C02-873C892F6FF0}" destId="{5BC54E29-ABFF-4DEB-8D1B-7C43A2AE12E7}" srcOrd="0" destOrd="0" presId="urn:microsoft.com/office/officeart/2005/8/layout/hierarchy2"/>
    <dgm:cxn modelId="{77CC2956-CF96-4DA6-BA87-AECDE6B3BA8D}" type="presParOf" srcId="{4CE54D30-C5D2-4597-9C02-873C892F6FF0}" destId="{00110E63-D3C9-467E-9E17-D7DA8AF39B48}" srcOrd="1" destOrd="0" presId="urn:microsoft.com/office/officeart/2005/8/layout/hierarchy2"/>
    <dgm:cxn modelId="{02F5A377-28A7-495F-965B-6ACBBC4561A8}" type="presParOf" srcId="{66A1D6A1-CF62-4ED4-BED2-2F80B368D165}" destId="{7A713058-AD03-4B6C-92C3-71A69F79C30B}" srcOrd="2" destOrd="0" presId="urn:microsoft.com/office/officeart/2005/8/layout/hierarchy2"/>
    <dgm:cxn modelId="{24015708-5AF8-430A-BC39-0FB5776FAE0E}" type="presParOf" srcId="{7A713058-AD03-4B6C-92C3-71A69F79C30B}" destId="{B22C3014-85C0-4A4D-97B9-DFC289374930}" srcOrd="0" destOrd="0" presId="urn:microsoft.com/office/officeart/2005/8/layout/hierarchy2"/>
    <dgm:cxn modelId="{71BDA0A1-0DB0-4FF2-8572-710C6CDE24FF}" type="presParOf" srcId="{66A1D6A1-CF62-4ED4-BED2-2F80B368D165}" destId="{B3C53863-C393-4CCA-B1FC-CA5B2A9D955C}" srcOrd="3" destOrd="0" presId="urn:microsoft.com/office/officeart/2005/8/layout/hierarchy2"/>
    <dgm:cxn modelId="{F0DC6883-092A-40FB-81F2-D066C667E7A9}" type="presParOf" srcId="{B3C53863-C393-4CCA-B1FC-CA5B2A9D955C}" destId="{F487B6BC-0E25-4E82-96FF-09BB58642543}" srcOrd="0" destOrd="0" presId="urn:microsoft.com/office/officeart/2005/8/layout/hierarchy2"/>
    <dgm:cxn modelId="{F7D43286-72AF-4B14-A377-39B438F07499}" type="presParOf" srcId="{B3C53863-C393-4CCA-B1FC-CA5B2A9D955C}" destId="{560EFCD1-EE0C-4363-9C37-D47FD464F0D7}" srcOrd="1" destOrd="0" presId="urn:microsoft.com/office/officeart/2005/8/layout/hierarchy2"/>
    <dgm:cxn modelId="{C920BEEE-2B5A-4302-81FF-E004A48266DC}" type="presParOf" srcId="{560EFCD1-EE0C-4363-9C37-D47FD464F0D7}" destId="{6364C638-74D7-4E4C-BAB2-E095AEBB41BD}" srcOrd="0" destOrd="0" presId="urn:microsoft.com/office/officeart/2005/8/layout/hierarchy2"/>
    <dgm:cxn modelId="{14C8E059-A7A2-46A4-8112-C90665484205}" type="presParOf" srcId="{6364C638-74D7-4E4C-BAB2-E095AEBB41BD}" destId="{012033B5-975A-460D-859F-544441DD4D87}" srcOrd="0" destOrd="0" presId="urn:microsoft.com/office/officeart/2005/8/layout/hierarchy2"/>
    <dgm:cxn modelId="{22B79BDB-CCC2-4DFC-B3EC-A1F0C247FD80}" type="presParOf" srcId="{560EFCD1-EE0C-4363-9C37-D47FD464F0D7}" destId="{23BF7417-1331-414D-B3C1-15EC9B6394D9}" srcOrd="1" destOrd="0" presId="urn:microsoft.com/office/officeart/2005/8/layout/hierarchy2"/>
    <dgm:cxn modelId="{7E735054-E504-4473-B5CD-AEA56BA78B04}" type="presParOf" srcId="{23BF7417-1331-414D-B3C1-15EC9B6394D9}" destId="{035F9C29-AB55-4DB8-A7D9-B6FC00B9ECA8}" srcOrd="0" destOrd="0" presId="urn:microsoft.com/office/officeart/2005/8/layout/hierarchy2"/>
    <dgm:cxn modelId="{6C743F5B-75FC-4A6A-836A-4564034D0390}" type="presParOf" srcId="{23BF7417-1331-414D-B3C1-15EC9B6394D9}" destId="{79E4DE45-42BE-4E78-9291-2D32A7CA33FD}" srcOrd="1" destOrd="0" presId="urn:microsoft.com/office/officeart/2005/8/layout/hierarchy2"/>
    <dgm:cxn modelId="{3B13EA34-E91C-4733-A55F-E585289B8717}" type="presParOf" srcId="{560EFCD1-EE0C-4363-9C37-D47FD464F0D7}" destId="{33BB5C48-AAD6-4313-B3CE-FA0E5297761A}" srcOrd="2" destOrd="0" presId="urn:microsoft.com/office/officeart/2005/8/layout/hierarchy2"/>
    <dgm:cxn modelId="{E1E8A710-9F28-450F-A66A-0EFB67BD1A5B}" type="presParOf" srcId="{33BB5C48-AAD6-4313-B3CE-FA0E5297761A}" destId="{353D9D20-1739-49F0-8D6B-5D68AC600D5E}" srcOrd="0" destOrd="0" presId="urn:microsoft.com/office/officeart/2005/8/layout/hierarchy2"/>
    <dgm:cxn modelId="{2665A02E-8752-4E1C-9405-7FC7B5D801C1}" type="presParOf" srcId="{560EFCD1-EE0C-4363-9C37-D47FD464F0D7}" destId="{016E540D-8BAB-4778-A7B7-AE1CC88779FB}" srcOrd="3" destOrd="0" presId="urn:microsoft.com/office/officeart/2005/8/layout/hierarchy2"/>
    <dgm:cxn modelId="{45CD3B2C-2262-4649-81DD-6736C70F78F2}" type="presParOf" srcId="{016E540D-8BAB-4778-A7B7-AE1CC88779FB}" destId="{CBE0CC95-2255-4C27-B4D7-25838922941D}" srcOrd="0" destOrd="0" presId="urn:microsoft.com/office/officeart/2005/8/layout/hierarchy2"/>
    <dgm:cxn modelId="{C2BF6E92-396C-427A-8609-9C5C10CD5E2F}" type="presParOf" srcId="{016E540D-8BAB-4778-A7B7-AE1CC88779FB}" destId="{BB8D2A98-D6A0-4B5F-9D1D-454CF1326779}" srcOrd="1" destOrd="0" presId="urn:microsoft.com/office/officeart/2005/8/layout/hierarchy2"/>
    <dgm:cxn modelId="{9F8AB82F-3930-43D9-820C-CC4F107491E1}" type="presParOf" srcId="{560EFCD1-EE0C-4363-9C37-D47FD464F0D7}" destId="{03845005-9FD1-413C-8806-A39727E77EFC}" srcOrd="4" destOrd="0" presId="urn:microsoft.com/office/officeart/2005/8/layout/hierarchy2"/>
    <dgm:cxn modelId="{AEB1B313-CA38-458C-B740-A0DE790DD2A8}" type="presParOf" srcId="{03845005-9FD1-413C-8806-A39727E77EFC}" destId="{50C2ACB4-AF2E-4673-8E37-897CFFE1E3DD}" srcOrd="0" destOrd="0" presId="urn:microsoft.com/office/officeart/2005/8/layout/hierarchy2"/>
    <dgm:cxn modelId="{60B6BB31-791E-444B-A9C0-C3248F667220}" type="presParOf" srcId="{560EFCD1-EE0C-4363-9C37-D47FD464F0D7}" destId="{679EF1A8-3814-4A8D-A566-A1B694A1272F}" srcOrd="5" destOrd="0" presId="urn:microsoft.com/office/officeart/2005/8/layout/hierarchy2"/>
    <dgm:cxn modelId="{94ED0B82-AA93-4068-8866-02C66AF9E16A}" type="presParOf" srcId="{679EF1A8-3814-4A8D-A566-A1B694A1272F}" destId="{AACD4C3C-51F8-471D-8AE3-41A6911AD0AA}" srcOrd="0" destOrd="0" presId="urn:microsoft.com/office/officeart/2005/8/layout/hierarchy2"/>
    <dgm:cxn modelId="{BE926942-FA02-4393-9CBB-969AEC0A204C}" type="presParOf" srcId="{679EF1A8-3814-4A8D-A566-A1B694A1272F}" destId="{83D2D35B-C9AA-41E8-9622-CCBF7E68B99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8A037A-7D77-42C4-85BB-F92FAC350E17}">
      <dsp:nvSpPr>
        <dsp:cNvPr id="0" name=""/>
        <dsp:cNvSpPr/>
      </dsp:nvSpPr>
      <dsp:spPr>
        <a:xfrm rot="5400000">
          <a:off x="3095231" y="-1459537"/>
          <a:ext cx="782637" cy="3901440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9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财务决算系统概述</a:t>
          </a:r>
          <a:endParaRPr lang="zh-CN" altLang="en-US" sz="29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 rot="-5400000">
        <a:off x="1535830" y="138069"/>
        <a:ext cx="3863235" cy="706227"/>
      </dsp:txXfrm>
    </dsp:sp>
    <dsp:sp modelId="{C68547EF-ECDA-4BFB-AF75-8B7500A05663}">
      <dsp:nvSpPr>
        <dsp:cNvPr id="0" name=""/>
        <dsp:cNvSpPr/>
      </dsp:nvSpPr>
      <dsp:spPr>
        <a:xfrm>
          <a:off x="658730" y="2033"/>
          <a:ext cx="877099" cy="978296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0800000" algn="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6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1</a:t>
          </a:r>
          <a:endParaRPr lang="zh-CN" altLang="en-US" sz="36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701546" y="44849"/>
        <a:ext cx="791467" cy="892664"/>
      </dsp:txXfrm>
    </dsp:sp>
    <dsp:sp modelId="{C44021B8-0CA8-47C2-9DD8-97538ED69CDF}">
      <dsp:nvSpPr>
        <dsp:cNvPr id="0" name=""/>
        <dsp:cNvSpPr/>
      </dsp:nvSpPr>
      <dsp:spPr>
        <a:xfrm rot="5400000">
          <a:off x="3095231" y="-432325"/>
          <a:ext cx="782637" cy="3901440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9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财务决算报表讲解</a:t>
          </a:r>
          <a:endParaRPr lang="zh-CN" altLang="en-US" sz="29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 rot="-5400000">
        <a:off x="1535830" y="1165281"/>
        <a:ext cx="3863235" cy="706227"/>
      </dsp:txXfrm>
    </dsp:sp>
    <dsp:sp modelId="{EC1C39BC-13E4-46F3-A365-ECB54FE3DCD0}">
      <dsp:nvSpPr>
        <dsp:cNvPr id="0" name=""/>
        <dsp:cNvSpPr/>
      </dsp:nvSpPr>
      <dsp:spPr>
        <a:xfrm>
          <a:off x="658730" y="1029245"/>
          <a:ext cx="877099" cy="978296"/>
        </a:xfrm>
        <a:prstGeom prst="roundRect">
          <a:avLst/>
        </a:prstGeom>
        <a:solidFill>
          <a:schemeClr val="accent2">
            <a:shade val="80000"/>
            <a:hueOff val="0"/>
            <a:satOff val="3006"/>
            <a:lumOff val="450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0800000" algn="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6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2</a:t>
          </a:r>
          <a:endParaRPr lang="zh-CN" altLang="en-US" sz="36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701546" y="1072061"/>
        <a:ext cx="791467" cy="892664"/>
      </dsp:txXfrm>
    </dsp:sp>
    <dsp:sp modelId="{243BD421-8165-45E6-8E98-DD18BBE53D21}">
      <dsp:nvSpPr>
        <dsp:cNvPr id="0" name=""/>
        <dsp:cNvSpPr/>
      </dsp:nvSpPr>
      <dsp:spPr>
        <a:xfrm rot="5400000">
          <a:off x="3095231" y="594885"/>
          <a:ext cx="782637" cy="3901440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9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财务决算系统流程</a:t>
          </a:r>
          <a:endParaRPr lang="zh-CN" altLang="en-US" sz="29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 rot="-5400000">
        <a:off x="1535830" y="2192492"/>
        <a:ext cx="3863235" cy="706227"/>
      </dsp:txXfrm>
    </dsp:sp>
    <dsp:sp modelId="{82354726-EF60-4EE3-BF9A-EE98792FA835}">
      <dsp:nvSpPr>
        <dsp:cNvPr id="0" name=""/>
        <dsp:cNvSpPr/>
      </dsp:nvSpPr>
      <dsp:spPr>
        <a:xfrm>
          <a:off x="658730" y="2056457"/>
          <a:ext cx="877099" cy="978296"/>
        </a:xfrm>
        <a:prstGeom prst="roundRect">
          <a:avLst/>
        </a:prstGeom>
        <a:solidFill>
          <a:schemeClr val="accent2">
            <a:shade val="80000"/>
            <a:hueOff val="0"/>
            <a:satOff val="6012"/>
            <a:lumOff val="90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0800000" algn="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6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3</a:t>
          </a:r>
          <a:endParaRPr lang="zh-CN" altLang="en-US" sz="36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701546" y="2099273"/>
        <a:ext cx="791467" cy="892664"/>
      </dsp:txXfrm>
    </dsp:sp>
    <dsp:sp modelId="{B0C318E8-6731-4001-8003-DA2165D92A66}">
      <dsp:nvSpPr>
        <dsp:cNvPr id="0" name=""/>
        <dsp:cNvSpPr/>
      </dsp:nvSpPr>
      <dsp:spPr>
        <a:xfrm rot="5400000">
          <a:off x="3095231" y="1622097"/>
          <a:ext cx="782637" cy="3901440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9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系统填报注意事项</a:t>
          </a:r>
          <a:endParaRPr lang="zh-CN" altLang="en-US" sz="29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 rot="-5400000">
        <a:off x="1535830" y="3219704"/>
        <a:ext cx="3863235" cy="706227"/>
      </dsp:txXfrm>
    </dsp:sp>
    <dsp:sp modelId="{2213C3DF-0F88-4DE2-A765-9F56ABD79DE5}">
      <dsp:nvSpPr>
        <dsp:cNvPr id="0" name=""/>
        <dsp:cNvSpPr/>
      </dsp:nvSpPr>
      <dsp:spPr>
        <a:xfrm>
          <a:off x="658730" y="3083669"/>
          <a:ext cx="877099" cy="978296"/>
        </a:xfrm>
        <a:prstGeom prst="roundRect">
          <a:avLst/>
        </a:prstGeom>
        <a:solidFill>
          <a:schemeClr val="accent2">
            <a:shade val="80000"/>
            <a:hueOff val="0"/>
            <a:satOff val="9018"/>
            <a:lumOff val="135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0800000" algn="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6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4</a:t>
          </a:r>
          <a:endParaRPr lang="zh-CN" altLang="en-US" sz="36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701546" y="3126485"/>
        <a:ext cx="791467" cy="8926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91BED8-BD9F-4087-B84B-B7296EF4D6D4}">
      <dsp:nvSpPr>
        <dsp:cNvPr id="0" name=""/>
        <dsp:cNvSpPr/>
      </dsp:nvSpPr>
      <dsp:spPr>
        <a:xfrm>
          <a:off x="1997110" y="0"/>
          <a:ext cx="2101779" cy="1450839"/>
        </a:xfrm>
        <a:prstGeom prst="trapezoid">
          <a:avLst>
            <a:gd name="adj" fmla="val 72433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smtClean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rPr>
            <a:t>中国科协</a:t>
          </a:r>
          <a:endParaRPr lang="zh-CN" altLang="en-US" sz="2400" b="1" kern="1200">
            <a:solidFill>
              <a:schemeClr val="bg2">
                <a:lumMod val="75000"/>
              </a:schemeClr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1997110" y="0"/>
        <a:ext cx="2101779" cy="1450839"/>
      </dsp:txXfrm>
    </dsp:sp>
    <dsp:sp modelId="{90A8DC67-8A35-41B4-A2FF-B5D46D69EF87}">
      <dsp:nvSpPr>
        <dsp:cNvPr id="0" name=""/>
        <dsp:cNvSpPr/>
      </dsp:nvSpPr>
      <dsp:spPr>
        <a:xfrm>
          <a:off x="1282137" y="1450839"/>
          <a:ext cx="3531724" cy="987078"/>
        </a:xfrm>
        <a:prstGeom prst="trapezoid">
          <a:avLst>
            <a:gd name="adj" fmla="val 72433"/>
          </a:avLst>
        </a:prstGeom>
        <a:solidFill>
          <a:schemeClr val="accent2">
            <a:shade val="80000"/>
            <a:hueOff val="0"/>
            <a:satOff val="3006"/>
            <a:lumOff val="450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smtClean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rPr>
            <a:t>省级科协单位</a:t>
          </a:r>
          <a:endParaRPr lang="zh-CN" altLang="en-US" sz="2400" b="1" kern="1200">
            <a:solidFill>
              <a:schemeClr val="bg2">
                <a:lumMod val="75000"/>
              </a:schemeClr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1900189" y="1450839"/>
        <a:ext cx="2295620" cy="987078"/>
      </dsp:txXfrm>
    </dsp:sp>
    <dsp:sp modelId="{7388FD44-FBDA-4411-87C0-ABD336BB7AC6}">
      <dsp:nvSpPr>
        <dsp:cNvPr id="0" name=""/>
        <dsp:cNvSpPr/>
      </dsp:nvSpPr>
      <dsp:spPr>
        <a:xfrm>
          <a:off x="625626" y="2437918"/>
          <a:ext cx="4844747" cy="906368"/>
        </a:xfrm>
        <a:prstGeom prst="trapezoid">
          <a:avLst>
            <a:gd name="adj" fmla="val 72433"/>
          </a:avLst>
        </a:prstGeom>
        <a:solidFill>
          <a:schemeClr val="accent2">
            <a:shade val="80000"/>
            <a:hueOff val="0"/>
            <a:satOff val="6012"/>
            <a:lumOff val="901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smtClean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rPr>
            <a:t>市级科协单位</a:t>
          </a:r>
          <a:endParaRPr lang="zh-CN" altLang="en-US" sz="2400" b="1" kern="1200">
            <a:solidFill>
              <a:schemeClr val="bg2">
                <a:lumMod val="75000"/>
              </a:schemeClr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1473456" y="2437918"/>
        <a:ext cx="3149086" cy="906368"/>
      </dsp:txXfrm>
    </dsp:sp>
    <dsp:sp modelId="{C1EE7A95-7B5E-4D2F-A1B5-7794DF9888E1}">
      <dsp:nvSpPr>
        <dsp:cNvPr id="0" name=""/>
        <dsp:cNvSpPr/>
      </dsp:nvSpPr>
      <dsp:spPr>
        <a:xfrm>
          <a:off x="0" y="3344287"/>
          <a:ext cx="6096000" cy="863728"/>
        </a:xfrm>
        <a:prstGeom prst="trapezoid">
          <a:avLst>
            <a:gd name="adj" fmla="val 72433"/>
          </a:avLst>
        </a:prstGeom>
        <a:solidFill>
          <a:schemeClr val="accent2">
            <a:shade val="80000"/>
            <a:hueOff val="0"/>
            <a:satOff val="9018"/>
            <a:lumOff val="1352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smtClean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rPr>
            <a:t>基层单位</a:t>
          </a:r>
          <a:endParaRPr lang="zh-CN" altLang="en-US" sz="2400" b="1" kern="1200">
            <a:solidFill>
              <a:schemeClr val="bg2">
                <a:lumMod val="75000"/>
              </a:schemeClr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1066799" y="3344287"/>
        <a:ext cx="3962400" cy="8637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855039-822A-4350-BFA1-3E85BF127ABB}">
      <dsp:nvSpPr>
        <dsp:cNvPr id="0" name=""/>
        <dsp:cNvSpPr/>
      </dsp:nvSpPr>
      <dsp:spPr>
        <a:xfrm rot="5400000">
          <a:off x="202680" y="772423"/>
          <a:ext cx="1204521" cy="145498"/>
        </a:xfrm>
        <a:prstGeom prst="rect">
          <a:avLst/>
        </a:prstGeom>
        <a:gradFill rotWithShape="0">
          <a:gsLst>
            <a:gs pos="0">
              <a:schemeClr val="accent4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94B22F-8255-41A3-A1D9-B640D30589B8}">
      <dsp:nvSpPr>
        <dsp:cNvPr id="0" name=""/>
        <dsp:cNvSpPr/>
      </dsp:nvSpPr>
      <dsp:spPr>
        <a:xfrm>
          <a:off x="368475" y="534"/>
          <a:ext cx="1834958" cy="9699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smtClean="0">
              <a:latin typeface="微软雅黑" pitchFamily="34" charset="-122"/>
              <a:ea typeface="微软雅黑" pitchFamily="34" charset="-122"/>
            </a:rPr>
            <a:t>填报状态</a:t>
          </a:r>
          <a:endParaRPr lang="zh-CN" altLang="en-US" sz="2000" b="1" kern="1200">
            <a:latin typeface="微软雅黑" pitchFamily="34" charset="-122"/>
            <a:ea typeface="微软雅黑" pitchFamily="34" charset="-122"/>
          </a:endParaRPr>
        </a:p>
      </dsp:txBody>
      <dsp:txXfrm>
        <a:off x="396885" y="28944"/>
        <a:ext cx="1778138" cy="913167"/>
      </dsp:txXfrm>
    </dsp:sp>
    <dsp:sp modelId="{9ED44EAC-79BF-46AA-A1D4-E5651211AF21}">
      <dsp:nvSpPr>
        <dsp:cNvPr id="0" name=""/>
        <dsp:cNvSpPr/>
      </dsp:nvSpPr>
      <dsp:spPr>
        <a:xfrm rot="5400000">
          <a:off x="202680" y="1984908"/>
          <a:ext cx="1204521" cy="145498"/>
        </a:xfrm>
        <a:prstGeom prst="rect">
          <a:avLst/>
        </a:prstGeom>
        <a:gradFill rotWithShape="0">
          <a:gsLst>
            <a:gs pos="0">
              <a:schemeClr val="accent4">
                <a:shade val="90000"/>
                <a:hueOff val="0"/>
                <a:satOff val="-1152"/>
                <a:lumOff val="3268"/>
                <a:alphaOff val="0"/>
                <a:shade val="51000"/>
                <a:satMod val="130000"/>
              </a:schemeClr>
            </a:gs>
            <a:gs pos="80000">
              <a:schemeClr val="accent4">
                <a:shade val="90000"/>
                <a:hueOff val="0"/>
                <a:satOff val="-1152"/>
                <a:lumOff val="3268"/>
                <a:alphaOff val="0"/>
                <a:shade val="93000"/>
                <a:satMod val="130000"/>
              </a:schemeClr>
            </a:gs>
            <a:gs pos="100000">
              <a:schemeClr val="accent4">
                <a:shade val="90000"/>
                <a:hueOff val="0"/>
                <a:satOff val="-1152"/>
                <a:lumOff val="326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8B37F23-24D3-45A3-ABB8-A1A5F70CC6BF}">
      <dsp:nvSpPr>
        <dsp:cNvPr id="0" name=""/>
        <dsp:cNvSpPr/>
      </dsp:nvSpPr>
      <dsp:spPr>
        <a:xfrm>
          <a:off x="368475" y="1213019"/>
          <a:ext cx="1834958" cy="9699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0"/>
                <a:satOff val="-1061"/>
                <a:lumOff val="3129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-1061"/>
                <a:lumOff val="3129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-1061"/>
                <a:lumOff val="312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smtClean="0">
              <a:latin typeface="微软雅黑" pitchFamily="34" charset="-122"/>
              <a:ea typeface="微软雅黑" pitchFamily="34" charset="-122"/>
            </a:rPr>
            <a:t>单位设置</a:t>
          </a:r>
          <a:endParaRPr lang="zh-CN" altLang="en-US" sz="2000" b="1" kern="1200">
            <a:latin typeface="微软雅黑" pitchFamily="34" charset="-122"/>
            <a:ea typeface="微软雅黑" pitchFamily="34" charset="-122"/>
          </a:endParaRPr>
        </a:p>
      </dsp:txBody>
      <dsp:txXfrm>
        <a:off x="396885" y="1241429"/>
        <a:ext cx="1778138" cy="913167"/>
      </dsp:txXfrm>
    </dsp:sp>
    <dsp:sp modelId="{7A334CEC-A8EF-4819-BA22-8E0ED38A568F}">
      <dsp:nvSpPr>
        <dsp:cNvPr id="0" name=""/>
        <dsp:cNvSpPr/>
      </dsp:nvSpPr>
      <dsp:spPr>
        <a:xfrm rot="5400000">
          <a:off x="202680" y="3197392"/>
          <a:ext cx="1204521" cy="145498"/>
        </a:xfrm>
        <a:prstGeom prst="rect">
          <a:avLst/>
        </a:prstGeom>
        <a:gradFill rotWithShape="0">
          <a:gsLst>
            <a:gs pos="0">
              <a:schemeClr val="accent4">
                <a:shade val="90000"/>
                <a:hueOff val="0"/>
                <a:satOff val="-2305"/>
                <a:lumOff val="6535"/>
                <a:alphaOff val="0"/>
                <a:shade val="51000"/>
                <a:satMod val="130000"/>
              </a:schemeClr>
            </a:gs>
            <a:gs pos="80000">
              <a:schemeClr val="accent4">
                <a:shade val="90000"/>
                <a:hueOff val="0"/>
                <a:satOff val="-2305"/>
                <a:lumOff val="6535"/>
                <a:alphaOff val="0"/>
                <a:shade val="93000"/>
                <a:satMod val="130000"/>
              </a:schemeClr>
            </a:gs>
            <a:gs pos="100000">
              <a:schemeClr val="accent4">
                <a:shade val="90000"/>
                <a:hueOff val="0"/>
                <a:satOff val="-2305"/>
                <a:lumOff val="65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19FAF5-6CF2-430C-9B31-6A1067690D78}">
      <dsp:nvSpPr>
        <dsp:cNvPr id="0" name=""/>
        <dsp:cNvSpPr/>
      </dsp:nvSpPr>
      <dsp:spPr>
        <a:xfrm>
          <a:off x="368475" y="2425504"/>
          <a:ext cx="1834958" cy="9699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0"/>
                <a:satOff val="-2121"/>
                <a:lumOff val="625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-2121"/>
                <a:lumOff val="625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-2121"/>
                <a:lumOff val="62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2000" b="1" kern="120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rPr>
            <a:t>行政区划管理</a:t>
          </a:r>
          <a:endParaRPr lang="zh-CN" altLang="en-US" sz="2000" b="1" kern="1200">
            <a:solidFill>
              <a:schemeClr val="bg1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396885" y="2453914"/>
        <a:ext cx="1778138" cy="913167"/>
      </dsp:txXfrm>
    </dsp:sp>
    <dsp:sp modelId="{8CC01B34-697C-422E-9D74-51436A1EE781}">
      <dsp:nvSpPr>
        <dsp:cNvPr id="0" name=""/>
        <dsp:cNvSpPr/>
      </dsp:nvSpPr>
      <dsp:spPr>
        <a:xfrm>
          <a:off x="809460" y="3803635"/>
          <a:ext cx="2359413" cy="145498"/>
        </a:xfrm>
        <a:prstGeom prst="rect">
          <a:avLst/>
        </a:prstGeom>
        <a:gradFill rotWithShape="0">
          <a:gsLst>
            <a:gs pos="0">
              <a:schemeClr val="accent4">
                <a:shade val="90000"/>
                <a:hueOff val="0"/>
                <a:satOff val="-3457"/>
                <a:lumOff val="9803"/>
                <a:alphaOff val="0"/>
                <a:shade val="51000"/>
                <a:satMod val="130000"/>
              </a:schemeClr>
            </a:gs>
            <a:gs pos="80000">
              <a:schemeClr val="accent4">
                <a:shade val="90000"/>
                <a:hueOff val="0"/>
                <a:satOff val="-3457"/>
                <a:lumOff val="9803"/>
                <a:alphaOff val="0"/>
                <a:shade val="93000"/>
                <a:satMod val="130000"/>
              </a:schemeClr>
            </a:gs>
            <a:gs pos="100000">
              <a:schemeClr val="accent4">
                <a:shade val="90000"/>
                <a:hueOff val="0"/>
                <a:satOff val="-3457"/>
                <a:lumOff val="980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FA033E-6CEE-4A56-8A67-6DE17CD5049F}">
      <dsp:nvSpPr>
        <dsp:cNvPr id="0" name=""/>
        <dsp:cNvSpPr/>
      </dsp:nvSpPr>
      <dsp:spPr>
        <a:xfrm>
          <a:off x="368475" y="3637989"/>
          <a:ext cx="1834958" cy="9699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0"/>
                <a:satOff val="-3182"/>
                <a:lumOff val="9387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-3182"/>
                <a:lumOff val="9387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-3182"/>
                <a:lumOff val="938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smtClean="0">
              <a:latin typeface="微软雅黑" pitchFamily="34" charset="-122"/>
              <a:ea typeface="微软雅黑" pitchFamily="34" charset="-122"/>
            </a:rPr>
            <a:t>未上报理由</a:t>
          </a:r>
          <a:endParaRPr lang="zh-CN" altLang="en-US" sz="2000" b="1" kern="1200">
            <a:latin typeface="微软雅黑" pitchFamily="34" charset="-122"/>
            <a:ea typeface="微软雅黑" pitchFamily="34" charset="-122"/>
          </a:endParaRPr>
        </a:p>
      </dsp:txBody>
      <dsp:txXfrm>
        <a:off x="396885" y="3666399"/>
        <a:ext cx="1778138" cy="913167"/>
      </dsp:txXfrm>
    </dsp:sp>
    <dsp:sp modelId="{9463A0E7-EF96-411E-8AA7-003D779C2743}">
      <dsp:nvSpPr>
        <dsp:cNvPr id="0" name=""/>
        <dsp:cNvSpPr/>
      </dsp:nvSpPr>
      <dsp:spPr>
        <a:xfrm rot="16200000">
          <a:off x="2571132" y="3197392"/>
          <a:ext cx="1204521" cy="145498"/>
        </a:xfrm>
        <a:prstGeom prst="rect">
          <a:avLst/>
        </a:prstGeom>
        <a:gradFill rotWithShape="0">
          <a:gsLst>
            <a:gs pos="0">
              <a:schemeClr val="accent4">
                <a:shade val="90000"/>
                <a:hueOff val="0"/>
                <a:satOff val="-4610"/>
                <a:lumOff val="13070"/>
                <a:alphaOff val="0"/>
                <a:shade val="51000"/>
                <a:satMod val="130000"/>
              </a:schemeClr>
            </a:gs>
            <a:gs pos="80000">
              <a:schemeClr val="accent4">
                <a:shade val="90000"/>
                <a:hueOff val="0"/>
                <a:satOff val="-4610"/>
                <a:lumOff val="13070"/>
                <a:alphaOff val="0"/>
                <a:shade val="93000"/>
                <a:satMod val="130000"/>
              </a:schemeClr>
            </a:gs>
            <a:gs pos="100000">
              <a:schemeClr val="accent4">
                <a:shade val="90000"/>
                <a:hueOff val="0"/>
                <a:satOff val="-4610"/>
                <a:lumOff val="1307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2623BE-CF41-4F4A-9F3D-520C4B0B07B9}">
      <dsp:nvSpPr>
        <dsp:cNvPr id="0" name=""/>
        <dsp:cNvSpPr/>
      </dsp:nvSpPr>
      <dsp:spPr>
        <a:xfrm>
          <a:off x="2736926" y="3637989"/>
          <a:ext cx="1834958" cy="9699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0"/>
                <a:satOff val="-4242"/>
                <a:lumOff val="12516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-4242"/>
                <a:lumOff val="12516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-4242"/>
                <a:lumOff val="125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2000" b="1" kern="1200" smtClean="0">
              <a:latin typeface="微软雅黑" pitchFamily="34" charset="-122"/>
              <a:ea typeface="微软雅黑" pitchFamily="34" charset="-122"/>
            </a:rPr>
            <a:t>上报情况一览</a:t>
          </a:r>
          <a:endParaRPr lang="zh-CN" altLang="en-US" sz="2000" b="1" kern="1200">
            <a:latin typeface="微软雅黑" pitchFamily="34" charset="-122"/>
            <a:ea typeface="微软雅黑" pitchFamily="34" charset="-122"/>
          </a:endParaRPr>
        </a:p>
      </dsp:txBody>
      <dsp:txXfrm>
        <a:off x="2765336" y="3666399"/>
        <a:ext cx="1778138" cy="913167"/>
      </dsp:txXfrm>
    </dsp:sp>
    <dsp:sp modelId="{D8FB2434-91BB-4431-8876-94AB0C74AAF2}">
      <dsp:nvSpPr>
        <dsp:cNvPr id="0" name=""/>
        <dsp:cNvSpPr/>
      </dsp:nvSpPr>
      <dsp:spPr>
        <a:xfrm rot="16200000">
          <a:off x="2571132" y="1984908"/>
          <a:ext cx="1204521" cy="145498"/>
        </a:xfrm>
        <a:prstGeom prst="rect">
          <a:avLst/>
        </a:prstGeom>
        <a:gradFill rotWithShape="0">
          <a:gsLst>
            <a:gs pos="0">
              <a:schemeClr val="accent4">
                <a:shade val="90000"/>
                <a:hueOff val="0"/>
                <a:satOff val="-5762"/>
                <a:lumOff val="16338"/>
                <a:alphaOff val="0"/>
                <a:shade val="51000"/>
                <a:satMod val="130000"/>
              </a:schemeClr>
            </a:gs>
            <a:gs pos="80000">
              <a:schemeClr val="accent4">
                <a:shade val="90000"/>
                <a:hueOff val="0"/>
                <a:satOff val="-5762"/>
                <a:lumOff val="16338"/>
                <a:alphaOff val="0"/>
                <a:shade val="93000"/>
                <a:satMod val="130000"/>
              </a:schemeClr>
            </a:gs>
            <a:gs pos="100000">
              <a:schemeClr val="accent4">
                <a:shade val="90000"/>
                <a:hueOff val="0"/>
                <a:satOff val="-5762"/>
                <a:lumOff val="163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2C19A2-D337-4C29-A90B-0917115DEC69}">
      <dsp:nvSpPr>
        <dsp:cNvPr id="0" name=""/>
        <dsp:cNvSpPr/>
      </dsp:nvSpPr>
      <dsp:spPr>
        <a:xfrm>
          <a:off x="2736926" y="2425504"/>
          <a:ext cx="1834958" cy="9699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0"/>
                <a:satOff val="-5303"/>
                <a:lumOff val="15645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-5303"/>
                <a:lumOff val="15645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-5303"/>
                <a:lumOff val="156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smtClean="0">
              <a:latin typeface="微软雅黑" pitchFamily="34" charset="-122"/>
              <a:ea typeface="微软雅黑" pitchFamily="34" charset="-122"/>
            </a:rPr>
            <a:t>科目设置</a:t>
          </a:r>
          <a:endParaRPr lang="zh-CN" altLang="en-US" sz="2000" b="1" kern="1200">
            <a:latin typeface="微软雅黑" pitchFamily="34" charset="-122"/>
            <a:ea typeface="微软雅黑" pitchFamily="34" charset="-122"/>
          </a:endParaRPr>
        </a:p>
      </dsp:txBody>
      <dsp:txXfrm>
        <a:off x="2765336" y="2453914"/>
        <a:ext cx="1778138" cy="913167"/>
      </dsp:txXfrm>
    </dsp:sp>
    <dsp:sp modelId="{E9CC7485-C1B4-4E05-9110-6DF8EA6823C4}">
      <dsp:nvSpPr>
        <dsp:cNvPr id="0" name=""/>
        <dsp:cNvSpPr/>
      </dsp:nvSpPr>
      <dsp:spPr>
        <a:xfrm rot="16200000">
          <a:off x="2571132" y="772423"/>
          <a:ext cx="1204521" cy="145498"/>
        </a:xfrm>
        <a:prstGeom prst="rect">
          <a:avLst/>
        </a:prstGeom>
        <a:gradFill rotWithShape="0">
          <a:gsLst>
            <a:gs pos="0">
              <a:schemeClr val="accent4">
                <a:shade val="90000"/>
                <a:hueOff val="0"/>
                <a:satOff val="-6914"/>
                <a:lumOff val="19606"/>
                <a:alphaOff val="0"/>
                <a:shade val="51000"/>
                <a:satMod val="130000"/>
              </a:schemeClr>
            </a:gs>
            <a:gs pos="80000">
              <a:schemeClr val="accent4">
                <a:shade val="90000"/>
                <a:hueOff val="0"/>
                <a:satOff val="-6914"/>
                <a:lumOff val="19606"/>
                <a:alphaOff val="0"/>
                <a:shade val="93000"/>
                <a:satMod val="130000"/>
              </a:schemeClr>
            </a:gs>
            <a:gs pos="100000">
              <a:schemeClr val="accent4">
                <a:shade val="90000"/>
                <a:hueOff val="0"/>
                <a:satOff val="-6914"/>
                <a:lumOff val="1960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770E62-D330-4B16-8774-C6B6A8439EB2}">
      <dsp:nvSpPr>
        <dsp:cNvPr id="0" name=""/>
        <dsp:cNvSpPr/>
      </dsp:nvSpPr>
      <dsp:spPr>
        <a:xfrm>
          <a:off x="2736926" y="1213019"/>
          <a:ext cx="1834958" cy="9699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0"/>
                <a:satOff val="-6363"/>
                <a:lumOff val="18773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-6363"/>
                <a:lumOff val="18773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-6363"/>
                <a:lumOff val="187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smtClean="0">
              <a:latin typeface="微软雅黑" pitchFamily="34" charset="-122"/>
              <a:ea typeface="微软雅黑" pitchFamily="34" charset="-122"/>
            </a:rPr>
            <a:t>数据编辑</a:t>
          </a:r>
          <a:endParaRPr lang="en-US" altLang="zh-CN" sz="2000" b="1" kern="1200" smtClean="0">
            <a:latin typeface="微软雅黑" pitchFamily="34" charset="-122"/>
            <a:ea typeface="微软雅黑" pitchFamily="34" charset="-122"/>
          </a:endParaRPr>
        </a:p>
      </dsp:txBody>
      <dsp:txXfrm>
        <a:off x="2765336" y="1241429"/>
        <a:ext cx="1778138" cy="913167"/>
      </dsp:txXfrm>
    </dsp:sp>
    <dsp:sp modelId="{40F3B4A5-05E3-493F-A994-9540B08E5566}">
      <dsp:nvSpPr>
        <dsp:cNvPr id="0" name=""/>
        <dsp:cNvSpPr/>
      </dsp:nvSpPr>
      <dsp:spPr>
        <a:xfrm>
          <a:off x="3177912" y="166180"/>
          <a:ext cx="2359413" cy="145498"/>
        </a:xfrm>
        <a:prstGeom prst="rect">
          <a:avLst/>
        </a:prstGeom>
        <a:gradFill rotWithShape="0">
          <a:gsLst>
            <a:gs pos="0">
              <a:schemeClr val="accent4">
                <a:shade val="90000"/>
                <a:hueOff val="0"/>
                <a:satOff val="-8067"/>
                <a:lumOff val="22873"/>
                <a:alphaOff val="0"/>
                <a:shade val="51000"/>
                <a:satMod val="130000"/>
              </a:schemeClr>
            </a:gs>
            <a:gs pos="80000">
              <a:schemeClr val="accent4">
                <a:shade val="90000"/>
                <a:hueOff val="0"/>
                <a:satOff val="-8067"/>
                <a:lumOff val="22873"/>
                <a:alphaOff val="0"/>
                <a:shade val="93000"/>
                <a:satMod val="130000"/>
              </a:schemeClr>
            </a:gs>
            <a:gs pos="100000">
              <a:schemeClr val="accent4">
                <a:shade val="90000"/>
                <a:hueOff val="0"/>
                <a:satOff val="-8067"/>
                <a:lumOff val="228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5C4DCE-111F-4318-BC8F-E2F7C1F7D921}">
      <dsp:nvSpPr>
        <dsp:cNvPr id="0" name=""/>
        <dsp:cNvSpPr/>
      </dsp:nvSpPr>
      <dsp:spPr>
        <a:xfrm>
          <a:off x="2736926" y="534"/>
          <a:ext cx="1834958" cy="9699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0"/>
                <a:satOff val="-7424"/>
                <a:lumOff val="21902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-7424"/>
                <a:lumOff val="21902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-7424"/>
                <a:lumOff val="21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smtClean="0">
              <a:latin typeface="微软雅黑" pitchFamily="34" charset="-122"/>
              <a:ea typeface="微软雅黑" pitchFamily="34" charset="-122"/>
            </a:rPr>
            <a:t>数据查看</a:t>
          </a:r>
          <a:endParaRPr lang="zh-CN" altLang="en-US" sz="2000" b="1" kern="1200">
            <a:latin typeface="微软雅黑" pitchFamily="34" charset="-122"/>
            <a:ea typeface="微软雅黑" pitchFamily="34" charset="-122"/>
          </a:endParaRPr>
        </a:p>
      </dsp:txBody>
      <dsp:txXfrm>
        <a:off x="2765336" y="28944"/>
        <a:ext cx="1778138" cy="913167"/>
      </dsp:txXfrm>
    </dsp:sp>
    <dsp:sp modelId="{C8716483-3341-4B93-B21D-28A1F3CCCA76}">
      <dsp:nvSpPr>
        <dsp:cNvPr id="0" name=""/>
        <dsp:cNvSpPr/>
      </dsp:nvSpPr>
      <dsp:spPr>
        <a:xfrm rot="5400000">
          <a:off x="4939584" y="772423"/>
          <a:ext cx="1204521" cy="145498"/>
        </a:xfrm>
        <a:prstGeom prst="rect">
          <a:avLst/>
        </a:prstGeom>
        <a:gradFill rotWithShape="0">
          <a:gsLst>
            <a:gs pos="0">
              <a:schemeClr val="accent4">
                <a:shade val="90000"/>
                <a:hueOff val="0"/>
                <a:satOff val="-9219"/>
                <a:lumOff val="26141"/>
                <a:alphaOff val="0"/>
                <a:shade val="51000"/>
                <a:satMod val="130000"/>
              </a:schemeClr>
            </a:gs>
            <a:gs pos="80000">
              <a:schemeClr val="accent4">
                <a:shade val="90000"/>
                <a:hueOff val="0"/>
                <a:satOff val="-9219"/>
                <a:lumOff val="26141"/>
                <a:alphaOff val="0"/>
                <a:shade val="93000"/>
                <a:satMod val="130000"/>
              </a:schemeClr>
            </a:gs>
            <a:gs pos="100000">
              <a:schemeClr val="accent4">
                <a:shade val="90000"/>
                <a:hueOff val="0"/>
                <a:satOff val="-9219"/>
                <a:lumOff val="2614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50244F-1A5A-4B5E-BA62-1E3F89353CD2}">
      <dsp:nvSpPr>
        <dsp:cNvPr id="0" name=""/>
        <dsp:cNvSpPr/>
      </dsp:nvSpPr>
      <dsp:spPr>
        <a:xfrm>
          <a:off x="5105378" y="534"/>
          <a:ext cx="1834958" cy="9699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0"/>
                <a:satOff val="-8484"/>
                <a:lumOff val="25031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-8484"/>
                <a:lumOff val="25031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-8484"/>
                <a:lumOff val="250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smtClean="0">
              <a:latin typeface="微软雅黑" pitchFamily="34" charset="-122"/>
              <a:ea typeface="微软雅黑" pitchFamily="34" charset="-122"/>
            </a:rPr>
            <a:t>数据分析</a:t>
          </a:r>
          <a:endParaRPr lang="zh-CN" altLang="en-US" sz="2000" b="1" kern="1200">
            <a:latin typeface="微软雅黑" pitchFamily="34" charset="-122"/>
            <a:ea typeface="微软雅黑" pitchFamily="34" charset="-122"/>
          </a:endParaRPr>
        </a:p>
      </dsp:txBody>
      <dsp:txXfrm>
        <a:off x="5133788" y="28944"/>
        <a:ext cx="1778138" cy="913167"/>
      </dsp:txXfrm>
    </dsp:sp>
    <dsp:sp modelId="{CFA47748-3752-4C96-A74C-AF25AE1934CD}">
      <dsp:nvSpPr>
        <dsp:cNvPr id="0" name=""/>
        <dsp:cNvSpPr/>
      </dsp:nvSpPr>
      <dsp:spPr>
        <a:xfrm rot="5400000">
          <a:off x="4939584" y="1984908"/>
          <a:ext cx="1204521" cy="145498"/>
        </a:xfrm>
        <a:prstGeom prst="rect">
          <a:avLst/>
        </a:prstGeom>
        <a:gradFill rotWithShape="0">
          <a:gsLst>
            <a:gs pos="0">
              <a:schemeClr val="accent4">
                <a:shade val="90000"/>
                <a:hueOff val="0"/>
                <a:satOff val="-10372"/>
                <a:lumOff val="29408"/>
                <a:alphaOff val="0"/>
                <a:shade val="51000"/>
                <a:satMod val="130000"/>
              </a:schemeClr>
            </a:gs>
            <a:gs pos="80000">
              <a:schemeClr val="accent4">
                <a:shade val="90000"/>
                <a:hueOff val="0"/>
                <a:satOff val="-10372"/>
                <a:lumOff val="29408"/>
                <a:alphaOff val="0"/>
                <a:shade val="93000"/>
                <a:satMod val="130000"/>
              </a:schemeClr>
            </a:gs>
            <a:gs pos="100000">
              <a:schemeClr val="accent4">
                <a:shade val="90000"/>
                <a:hueOff val="0"/>
                <a:satOff val="-10372"/>
                <a:lumOff val="2940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FDA886-25DA-4D43-944C-3CBAD8FC158A}">
      <dsp:nvSpPr>
        <dsp:cNvPr id="0" name=""/>
        <dsp:cNvSpPr/>
      </dsp:nvSpPr>
      <dsp:spPr>
        <a:xfrm>
          <a:off x="5105378" y="1213019"/>
          <a:ext cx="1834958" cy="9699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0"/>
                <a:satOff val="-9545"/>
                <a:lumOff val="2816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-9545"/>
                <a:lumOff val="2816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-9545"/>
                <a:lumOff val="2816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smtClean="0">
              <a:latin typeface="微软雅黑" pitchFamily="34" charset="-122"/>
              <a:ea typeface="微软雅黑" pitchFamily="34" charset="-122"/>
            </a:rPr>
            <a:t>文件下载</a:t>
          </a:r>
          <a:endParaRPr lang="en-US" altLang="zh-CN" sz="2000" b="1" kern="1200" smtClean="0">
            <a:latin typeface="微软雅黑" pitchFamily="34" charset="-122"/>
            <a:ea typeface="微软雅黑" pitchFamily="34" charset="-122"/>
          </a:endParaRPr>
        </a:p>
      </dsp:txBody>
      <dsp:txXfrm>
        <a:off x="5133788" y="1241429"/>
        <a:ext cx="1778138" cy="913167"/>
      </dsp:txXfrm>
    </dsp:sp>
    <dsp:sp modelId="{812779F9-8915-44F9-9D09-FB369182A093}">
      <dsp:nvSpPr>
        <dsp:cNvPr id="0" name=""/>
        <dsp:cNvSpPr/>
      </dsp:nvSpPr>
      <dsp:spPr>
        <a:xfrm rot="5400000">
          <a:off x="4939584" y="3197392"/>
          <a:ext cx="1204521" cy="145498"/>
        </a:xfrm>
        <a:prstGeom prst="rect">
          <a:avLst/>
        </a:prstGeom>
        <a:gradFill rotWithShape="0">
          <a:gsLst>
            <a:gs pos="0">
              <a:schemeClr val="accent4">
                <a:shade val="90000"/>
                <a:hueOff val="0"/>
                <a:satOff val="-11524"/>
                <a:lumOff val="32676"/>
                <a:alphaOff val="0"/>
                <a:shade val="51000"/>
                <a:satMod val="130000"/>
              </a:schemeClr>
            </a:gs>
            <a:gs pos="80000">
              <a:schemeClr val="accent4">
                <a:shade val="90000"/>
                <a:hueOff val="0"/>
                <a:satOff val="-11524"/>
                <a:lumOff val="32676"/>
                <a:alphaOff val="0"/>
                <a:shade val="93000"/>
                <a:satMod val="130000"/>
              </a:schemeClr>
            </a:gs>
            <a:gs pos="100000">
              <a:schemeClr val="accent4">
                <a:shade val="90000"/>
                <a:hueOff val="0"/>
                <a:satOff val="-11524"/>
                <a:lumOff val="326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D26C80-F4DA-4AE8-88D9-3EB5E9414573}">
      <dsp:nvSpPr>
        <dsp:cNvPr id="0" name=""/>
        <dsp:cNvSpPr/>
      </dsp:nvSpPr>
      <dsp:spPr>
        <a:xfrm>
          <a:off x="5105378" y="2425504"/>
          <a:ext cx="1834958" cy="9699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0"/>
                <a:satOff val="-10605"/>
                <a:lumOff val="31289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-10605"/>
                <a:lumOff val="31289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-10605"/>
                <a:lumOff val="3128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smtClean="0">
              <a:latin typeface="微软雅黑" pitchFamily="34" charset="-122"/>
              <a:ea typeface="微软雅黑" pitchFamily="34" charset="-122"/>
            </a:rPr>
            <a:t>系统帮助</a:t>
          </a:r>
          <a:endParaRPr lang="en-US" altLang="zh-CN" sz="2000" b="1" kern="1200" smtClean="0">
            <a:latin typeface="微软雅黑" pitchFamily="34" charset="-122"/>
            <a:ea typeface="微软雅黑" pitchFamily="34" charset="-122"/>
          </a:endParaRPr>
        </a:p>
      </dsp:txBody>
      <dsp:txXfrm>
        <a:off x="5133788" y="2453914"/>
        <a:ext cx="1778138" cy="913167"/>
      </dsp:txXfrm>
    </dsp:sp>
    <dsp:sp modelId="{08CECD7D-3161-43FF-9F7D-4A7665B4EF64}">
      <dsp:nvSpPr>
        <dsp:cNvPr id="0" name=""/>
        <dsp:cNvSpPr/>
      </dsp:nvSpPr>
      <dsp:spPr>
        <a:xfrm>
          <a:off x="5105378" y="3637989"/>
          <a:ext cx="1834958" cy="9699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0"/>
                <a:satOff val="-11666"/>
                <a:lumOff val="3441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-11666"/>
                <a:lumOff val="3441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-11666"/>
                <a:lumOff val="3441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smtClean="0">
              <a:latin typeface="微软雅黑" pitchFamily="34" charset="-122"/>
              <a:ea typeface="微软雅黑" pitchFamily="34" charset="-122"/>
            </a:rPr>
            <a:t>常见问题</a:t>
          </a:r>
          <a:endParaRPr lang="en-US" altLang="zh-CN" sz="2000" b="1" kern="1200" smtClean="0">
            <a:latin typeface="微软雅黑" pitchFamily="34" charset="-122"/>
            <a:ea typeface="微软雅黑" pitchFamily="34" charset="-122"/>
          </a:endParaRPr>
        </a:p>
      </dsp:txBody>
      <dsp:txXfrm>
        <a:off x="5133788" y="3666399"/>
        <a:ext cx="1778138" cy="9131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E32EDD-AE7E-477C-B597-0F1046048074}">
      <dsp:nvSpPr>
        <dsp:cNvPr id="0" name=""/>
        <dsp:cNvSpPr/>
      </dsp:nvSpPr>
      <dsp:spPr>
        <a:xfrm>
          <a:off x="158113" y="2654"/>
          <a:ext cx="1368405" cy="54736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0800000" algn="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（</a:t>
          </a:r>
          <a:r>
            <a:rPr lang="en-US" altLang="zh-CN" sz="20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1</a:t>
          </a:r>
          <a:r>
            <a:rPr lang="zh-CN" altLang="en-US" sz="20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）</a:t>
          </a:r>
          <a:endParaRPr lang="zh-CN" altLang="en-US" sz="20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431794" y="2654"/>
        <a:ext cx="821043" cy="547362"/>
      </dsp:txXfrm>
    </dsp:sp>
    <dsp:sp modelId="{A0F5977E-AC32-4715-8181-046157688234}">
      <dsp:nvSpPr>
        <dsp:cNvPr id="0" name=""/>
        <dsp:cNvSpPr/>
      </dsp:nvSpPr>
      <dsp:spPr>
        <a:xfrm>
          <a:off x="1348627" y="49180"/>
          <a:ext cx="4277562" cy="454310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封面</a:t>
          </a:r>
          <a:endParaRPr lang="zh-CN" altLang="en-US" sz="24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1575782" y="49180"/>
        <a:ext cx="3823252" cy="454310"/>
      </dsp:txXfrm>
    </dsp:sp>
    <dsp:sp modelId="{92224C48-3D4C-4B3E-A049-B2206FA62EB2}">
      <dsp:nvSpPr>
        <dsp:cNvPr id="0" name=""/>
        <dsp:cNvSpPr/>
      </dsp:nvSpPr>
      <dsp:spPr>
        <a:xfrm>
          <a:off x="158113" y="626647"/>
          <a:ext cx="1368405" cy="547362"/>
        </a:xfrm>
        <a:prstGeom prst="chevron">
          <a:avLst/>
        </a:prstGeom>
        <a:solidFill>
          <a:schemeClr val="accent5">
            <a:hueOff val="323982"/>
            <a:satOff val="-2380"/>
            <a:lumOff val="-14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0800000" algn="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（</a:t>
          </a:r>
          <a:r>
            <a:rPr lang="en-US" altLang="zh-CN" sz="20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2</a:t>
          </a:r>
          <a:r>
            <a:rPr lang="zh-CN" altLang="en-US" sz="20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）</a:t>
          </a:r>
          <a:endParaRPr lang="zh-CN" altLang="en-US" sz="20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431794" y="626647"/>
        <a:ext cx="821043" cy="547362"/>
      </dsp:txXfrm>
    </dsp:sp>
    <dsp:sp modelId="{0F72B369-7467-46CB-A70D-8247B8C9221B}">
      <dsp:nvSpPr>
        <dsp:cNvPr id="0" name=""/>
        <dsp:cNvSpPr/>
      </dsp:nvSpPr>
      <dsp:spPr>
        <a:xfrm>
          <a:off x="1348627" y="673173"/>
          <a:ext cx="4277562" cy="454310"/>
        </a:xfrm>
        <a:prstGeom prst="chevron">
          <a:avLst/>
        </a:prstGeom>
        <a:solidFill>
          <a:schemeClr val="accent5">
            <a:tint val="40000"/>
            <a:alpha val="90000"/>
            <a:hueOff val="319454"/>
            <a:satOff val="-2408"/>
            <a:lumOff val="-481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319454"/>
              <a:satOff val="-2408"/>
              <a:lumOff val="-481"/>
              <a:alphaOff val="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基本信息表</a:t>
          </a:r>
          <a:endParaRPr lang="zh-CN" altLang="en-US" sz="24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1575782" y="673173"/>
        <a:ext cx="3823252" cy="454310"/>
      </dsp:txXfrm>
    </dsp:sp>
    <dsp:sp modelId="{74C6C223-E322-436E-86D9-050DC77B2A85}">
      <dsp:nvSpPr>
        <dsp:cNvPr id="0" name=""/>
        <dsp:cNvSpPr/>
      </dsp:nvSpPr>
      <dsp:spPr>
        <a:xfrm>
          <a:off x="158113" y="1250640"/>
          <a:ext cx="1368405" cy="547362"/>
        </a:xfrm>
        <a:prstGeom prst="chevron">
          <a:avLst/>
        </a:prstGeom>
        <a:solidFill>
          <a:schemeClr val="accent5">
            <a:hueOff val="647963"/>
            <a:satOff val="-4761"/>
            <a:lumOff val="-28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0800000" algn="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（</a:t>
          </a:r>
          <a:r>
            <a:rPr lang="en-US" altLang="zh-CN" sz="20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3</a:t>
          </a:r>
          <a:r>
            <a:rPr lang="zh-CN" altLang="en-US" sz="20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）</a:t>
          </a:r>
          <a:endParaRPr lang="zh-CN" altLang="en-US" sz="20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431794" y="1250640"/>
        <a:ext cx="821043" cy="547362"/>
      </dsp:txXfrm>
    </dsp:sp>
    <dsp:sp modelId="{F6FED910-4F19-4D73-B09B-A0AD89A43F7D}">
      <dsp:nvSpPr>
        <dsp:cNvPr id="0" name=""/>
        <dsp:cNvSpPr/>
      </dsp:nvSpPr>
      <dsp:spPr>
        <a:xfrm>
          <a:off x="1348627" y="1297166"/>
          <a:ext cx="4277562" cy="454310"/>
        </a:xfrm>
        <a:prstGeom prst="chevron">
          <a:avLst/>
        </a:prstGeom>
        <a:solidFill>
          <a:schemeClr val="accent5">
            <a:tint val="40000"/>
            <a:alpha val="90000"/>
            <a:hueOff val="638907"/>
            <a:satOff val="-4816"/>
            <a:lumOff val="-962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638907"/>
              <a:satOff val="-4816"/>
              <a:lumOff val="-962"/>
              <a:alphaOff val="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决算</a:t>
          </a:r>
          <a:r>
            <a:rPr lang="en-US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01</a:t>
          </a:r>
          <a:r>
            <a:rPr lang="zh-CN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表</a:t>
          </a:r>
          <a:r>
            <a:rPr lang="en-US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-</a:t>
          </a:r>
          <a:r>
            <a:rPr lang="zh-CN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财务决算总表</a:t>
          </a:r>
          <a:endParaRPr lang="zh-CN" altLang="en-US" sz="24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1575782" y="1297166"/>
        <a:ext cx="3823252" cy="454310"/>
      </dsp:txXfrm>
    </dsp:sp>
    <dsp:sp modelId="{802E5BC2-4264-4C4C-B84B-FD8C32AB5948}">
      <dsp:nvSpPr>
        <dsp:cNvPr id="0" name=""/>
        <dsp:cNvSpPr/>
      </dsp:nvSpPr>
      <dsp:spPr>
        <a:xfrm>
          <a:off x="158113" y="1874633"/>
          <a:ext cx="1368405" cy="547362"/>
        </a:xfrm>
        <a:prstGeom prst="chevron">
          <a:avLst/>
        </a:prstGeom>
        <a:solidFill>
          <a:schemeClr val="accent5">
            <a:hueOff val="971945"/>
            <a:satOff val="-7141"/>
            <a:lumOff val="-43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0800000" algn="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（</a:t>
          </a:r>
          <a:r>
            <a:rPr lang="en-US" altLang="zh-CN" sz="20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4</a:t>
          </a:r>
          <a:r>
            <a:rPr lang="zh-CN" altLang="en-US" sz="20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）</a:t>
          </a:r>
          <a:endParaRPr lang="zh-CN" altLang="en-US" sz="20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431794" y="1874633"/>
        <a:ext cx="821043" cy="547362"/>
      </dsp:txXfrm>
    </dsp:sp>
    <dsp:sp modelId="{E012B521-B0A4-44BB-B395-F5A3DC609A25}">
      <dsp:nvSpPr>
        <dsp:cNvPr id="0" name=""/>
        <dsp:cNvSpPr/>
      </dsp:nvSpPr>
      <dsp:spPr>
        <a:xfrm>
          <a:off x="1348627" y="1921159"/>
          <a:ext cx="4277562" cy="454310"/>
        </a:xfrm>
        <a:prstGeom prst="chevron">
          <a:avLst/>
        </a:prstGeom>
        <a:solidFill>
          <a:schemeClr val="accent5">
            <a:tint val="40000"/>
            <a:alpha val="90000"/>
            <a:hueOff val="958361"/>
            <a:satOff val="-7224"/>
            <a:lumOff val="-1443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958361"/>
              <a:satOff val="-7224"/>
              <a:lumOff val="-1443"/>
              <a:alphaOff val="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决算</a:t>
          </a:r>
          <a:r>
            <a:rPr lang="en-US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02</a:t>
          </a:r>
          <a:r>
            <a:rPr lang="zh-CN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表</a:t>
          </a:r>
          <a:r>
            <a:rPr lang="en-US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-</a:t>
          </a:r>
          <a:r>
            <a:rPr lang="zh-CN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收支决算表</a:t>
          </a:r>
          <a:endParaRPr lang="zh-CN" altLang="en-US" sz="24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1575782" y="1921159"/>
        <a:ext cx="3823252" cy="454310"/>
      </dsp:txXfrm>
    </dsp:sp>
    <dsp:sp modelId="{DDD5FEAD-73D3-4C02-9666-3E3312D7C6A5}">
      <dsp:nvSpPr>
        <dsp:cNvPr id="0" name=""/>
        <dsp:cNvSpPr/>
      </dsp:nvSpPr>
      <dsp:spPr>
        <a:xfrm>
          <a:off x="158113" y="2498626"/>
          <a:ext cx="1368405" cy="547362"/>
        </a:xfrm>
        <a:prstGeom prst="chevron">
          <a:avLst/>
        </a:prstGeom>
        <a:solidFill>
          <a:schemeClr val="accent5">
            <a:hueOff val="1295927"/>
            <a:satOff val="-9522"/>
            <a:lumOff val="-57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0800000" algn="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（</a:t>
          </a:r>
          <a:r>
            <a:rPr lang="en-US" altLang="zh-CN" sz="20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5</a:t>
          </a:r>
          <a:r>
            <a:rPr lang="zh-CN" altLang="en-US" sz="20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）</a:t>
          </a:r>
          <a:endParaRPr lang="zh-CN" altLang="en-US" sz="20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431794" y="2498626"/>
        <a:ext cx="821043" cy="547362"/>
      </dsp:txXfrm>
    </dsp:sp>
    <dsp:sp modelId="{ADEEBB66-6F86-459B-B340-6FB3B8CD2D51}">
      <dsp:nvSpPr>
        <dsp:cNvPr id="0" name=""/>
        <dsp:cNvSpPr/>
      </dsp:nvSpPr>
      <dsp:spPr>
        <a:xfrm>
          <a:off x="1348627" y="2545152"/>
          <a:ext cx="4277562" cy="454310"/>
        </a:xfrm>
        <a:prstGeom prst="chevron">
          <a:avLst/>
        </a:prstGeom>
        <a:solidFill>
          <a:schemeClr val="accent5">
            <a:tint val="40000"/>
            <a:alpha val="90000"/>
            <a:hueOff val="1277814"/>
            <a:satOff val="-9632"/>
            <a:lumOff val="-1924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1277814"/>
              <a:satOff val="-9632"/>
              <a:lumOff val="-1924"/>
              <a:alphaOff val="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决算</a:t>
          </a:r>
          <a:r>
            <a:rPr lang="en-US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03</a:t>
          </a:r>
          <a:r>
            <a:rPr lang="zh-CN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表</a:t>
          </a:r>
          <a:r>
            <a:rPr lang="en-US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-</a:t>
          </a:r>
          <a:r>
            <a:rPr lang="zh-CN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收入决算表</a:t>
          </a:r>
          <a:endParaRPr lang="zh-CN" altLang="en-US" sz="24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1575782" y="2545152"/>
        <a:ext cx="3823252" cy="454310"/>
      </dsp:txXfrm>
    </dsp:sp>
    <dsp:sp modelId="{14EE5040-D16E-41CB-BA04-838CB2393989}">
      <dsp:nvSpPr>
        <dsp:cNvPr id="0" name=""/>
        <dsp:cNvSpPr/>
      </dsp:nvSpPr>
      <dsp:spPr>
        <a:xfrm>
          <a:off x="158113" y="3122619"/>
          <a:ext cx="1368405" cy="547362"/>
        </a:xfrm>
        <a:prstGeom prst="chevron">
          <a:avLst/>
        </a:prstGeom>
        <a:solidFill>
          <a:schemeClr val="accent5">
            <a:hueOff val="1619908"/>
            <a:satOff val="-11902"/>
            <a:lumOff val="-72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0800000" algn="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（</a:t>
          </a:r>
          <a:r>
            <a:rPr lang="en-US" altLang="zh-CN" sz="20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6</a:t>
          </a:r>
          <a:r>
            <a:rPr lang="zh-CN" altLang="en-US" sz="20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）</a:t>
          </a:r>
          <a:endParaRPr lang="zh-CN" altLang="en-US" sz="20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431794" y="3122619"/>
        <a:ext cx="821043" cy="547362"/>
      </dsp:txXfrm>
    </dsp:sp>
    <dsp:sp modelId="{2FB4F7EE-9865-4DA2-9D64-24F0DF4D87DC}">
      <dsp:nvSpPr>
        <dsp:cNvPr id="0" name=""/>
        <dsp:cNvSpPr/>
      </dsp:nvSpPr>
      <dsp:spPr>
        <a:xfrm>
          <a:off x="1348627" y="3169145"/>
          <a:ext cx="4277562" cy="454310"/>
        </a:xfrm>
        <a:prstGeom prst="chevron">
          <a:avLst/>
        </a:prstGeom>
        <a:solidFill>
          <a:schemeClr val="accent5">
            <a:tint val="40000"/>
            <a:alpha val="90000"/>
            <a:hueOff val="1597268"/>
            <a:satOff val="-12039"/>
            <a:lumOff val="-2404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1597268"/>
              <a:satOff val="-12039"/>
              <a:lumOff val="-2404"/>
              <a:alphaOff val="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决算</a:t>
          </a:r>
          <a:r>
            <a:rPr lang="en-US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04</a:t>
          </a:r>
          <a:r>
            <a:rPr lang="zh-CN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表</a:t>
          </a:r>
          <a:r>
            <a:rPr lang="en-US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-</a:t>
          </a:r>
          <a:r>
            <a:rPr lang="zh-CN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支出决算表</a:t>
          </a:r>
          <a:endParaRPr lang="zh-CN" altLang="en-US" sz="24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1575782" y="3169145"/>
        <a:ext cx="3823252" cy="454310"/>
      </dsp:txXfrm>
    </dsp:sp>
    <dsp:sp modelId="{9C788D4F-F44F-48B4-82F0-3849B852A65E}">
      <dsp:nvSpPr>
        <dsp:cNvPr id="0" name=""/>
        <dsp:cNvSpPr/>
      </dsp:nvSpPr>
      <dsp:spPr>
        <a:xfrm>
          <a:off x="158113" y="3746613"/>
          <a:ext cx="1368405" cy="547362"/>
        </a:xfrm>
        <a:prstGeom prst="chevron">
          <a:avLst/>
        </a:prstGeom>
        <a:solidFill>
          <a:schemeClr val="accent5">
            <a:hueOff val="1943890"/>
            <a:satOff val="-14283"/>
            <a:lumOff val="-86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0800000" algn="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（</a:t>
          </a:r>
          <a:r>
            <a:rPr lang="en-US" altLang="zh-CN" sz="20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7</a:t>
          </a:r>
          <a:r>
            <a:rPr lang="zh-CN" altLang="en-US" sz="20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）</a:t>
          </a:r>
          <a:endParaRPr lang="zh-CN" altLang="en-US" sz="20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431794" y="3746613"/>
        <a:ext cx="821043" cy="547362"/>
      </dsp:txXfrm>
    </dsp:sp>
    <dsp:sp modelId="{C31123CD-6AE3-45BB-80B0-150E3C81BF64}">
      <dsp:nvSpPr>
        <dsp:cNvPr id="0" name=""/>
        <dsp:cNvSpPr/>
      </dsp:nvSpPr>
      <dsp:spPr>
        <a:xfrm>
          <a:off x="1348627" y="3793138"/>
          <a:ext cx="4277562" cy="454310"/>
        </a:xfrm>
        <a:prstGeom prst="chevron">
          <a:avLst/>
        </a:prstGeom>
        <a:solidFill>
          <a:schemeClr val="accent5">
            <a:tint val="40000"/>
            <a:alpha val="90000"/>
            <a:hueOff val="1916721"/>
            <a:satOff val="-14447"/>
            <a:lumOff val="-2885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1916721"/>
              <a:satOff val="-14447"/>
              <a:lumOff val="-2885"/>
              <a:alphaOff val="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决算</a:t>
          </a:r>
          <a:r>
            <a:rPr lang="en-US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05</a:t>
          </a:r>
          <a:r>
            <a:rPr lang="zh-CN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表</a:t>
          </a:r>
          <a:r>
            <a:rPr lang="en-US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-</a:t>
          </a:r>
          <a:r>
            <a:rPr lang="zh-CN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资产负债简表</a:t>
          </a:r>
          <a:endParaRPr lang="zh-CN" altLang="en-US" sz="24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1575782" y="3793138"/>
        <a:ext cx="3823252" cy="454310"/>
      </dsp:txXfrm>
    </dsp:sp>
    <dsp:sp modelId="{DE9BDEBE-846D-4A84-89E9-8C065FE204B9}">
      <dsp:nvSpPr>
        <dsp:cNvPr id="0" name=""/>
        <dsp:cNvSpPr/>
      </dsp:nvSpPr>
      <dsp:spPr>
        <a:xfrm>
          <a:off x="158113" y="4370606"/>
          <a:ext cx="1368405" cy="547362"/>
        </a:xfrm>
        <a:prstGeom prst="chevron">
          <a:avLst/>
        </a:prstGeom>
        <a:solidFill>
          <a:schemeClr val="accent5">
            <a:hueOff val="2267872"/>
            <a:satOff val="-16664"/>
            <a:lumOff val="-101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0800000" algn="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（</a:t>
          </a:r>
          <a:r>
            <a:rPr lang="en-US" altLang="zh-CN" sz="20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8</a:t>
          </a:r>
          <a:r>
            <a:rPr lang="zh-CN" altLang="en-US" sz="20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）</a:t>
          </a:r>
          <a:endParaRPr lang="zh-CN" altLang="en-US" sz="20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431794" y="4370606"/>
        <a:ext cx="821043" cy="547362"/>
      </dsp:txXfrm>
    </dsp:sp>
    <dsp:sp modelId="{AFDA7AEC-C168-4DE3-B072-2274334170EE}">
      <dsp:nvSpPr>
        <dsp:cNvPr id="0" name=""/>
        <dsp:cNvSpPr/>
      </dsp:nvSpPr>
      <dsp:spPr>
        <a:xfrm>
          <a:off x="1348627" y="4417131"/>
          <a:ext cx="4277562" cy="454310"/>
        </a:xfrm>
        <a:prstGeom prst="chevron">
          <a:avLst/>
        </a:prstGeom>
        <a:solidFill>
          <a:schemeClr val="accent5">
            <a:tint val="40000"/>
            <a:alpha val="90000"/>
            <a:hueOff val="2236175"/>
            <a:satOff val="-16855"/>
            <a:lumOff val="-3366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2236175"/>
              <a:satOff val="-16855"/>
              <a:lumOff val="-3366"/>
              <a:alphaOff val="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决算</a:t>
          </a:r>
          <a:r>
            <a:rPr lang="en-US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06</a:t>
          </a:r>
          <a:r>
            <a:rPr lang="zh-CN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表</a:t>
          </a:r>
          <a:r>
            <a:rPr lang="en-US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-</a:t>
          </a:r>
          <a:r>
            <a:rPr lang="zh-CN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基本数字表</a:t>
          </a:r>
          <a:endParaRPr lang="zh-CN" altLang="en-US" sz="24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1575782" y="4417131"/>
        <a:ext cx="3823252" cy="454310"/>
      </dsp:txXfrm>
    </dsp:sp>
    <dsp:sp modelId="{568B2A8F-803E-4375-A458-F56FB011FD3A}">
      <dsp:nvSpPr>
        <dsp:cNvPr id="0" name=""/>
        <dsp:cNvSpPr/>
      </dsp:nvSpPr>
      <dsp:spPr>
        <a:xfrm>
          <a:off x="158113" y="4994599"/>
          <a:ext cx="1368405" cy="547362"/>
        </a:xfrm>
        <a:prstGeom prst="chevron">
          <a:avLst/>
        </a:prstGeom>
        <a:solidFill>
          <a:schemeClr val="accent5">
            <a:hueOff val="2591853"/>
            <a:satOff val="-19044"/>
            <a:lumOff val="-1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0800000" algn="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（</a:t>
          </a:r>
          <a:r>
            <a:rPr lang="en-US" altLang="zh-CN" sz="20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9</a:t>
          </a:r>
          <a:r>
            <a:rPr lang="zh-CN" altLang="en-US" sz="20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）</a:t>
          </a:r>
          <a:endParaRPr lang="zh-CN" altLang="en-US" sz="20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431794" y="4994599"/>
        <a:ext cx="821043" cy="547362"/>
      </dsp:txXfrm>
    </dsp:sp>
    <dsp:sp modelId="{AA757A13-A613-4365-BF78-197CDF6A3945}">
      <dsp:nvSpPr>
        <dsp:cNvPr id="0" name=""/>
        <dsp:cNvSpPr/>
      </dsp:nvSpPr>
      <dsp:spPr>
        <a:xfrm>
          <a:off x="1348627" y="5041124"/>
          <a:ext cx="4277562" cy="454310"/>
        </a:xfrm>
        <a:prstGeom prst="chevron">
          <a:avLst/>
        </a:prstGeom>
        <a:solidFill>
          <a:schemeClr val="accent5">
            <a:tint val="40000"/>
            <a:alpha val="90000"/>
            <a:hueOff val="2555629"/>
            <a:satOff val="-19263"/>
            <a:lumOff val="-384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2555629"/>
              <a:satOff val="-19263"/>
              <a:lumOff val="-3847"/>
              <a:alphaOff val="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编报说明</a:t>
          </a:r>
          <a:endParaRPr lang="zh-CN" altLang="en-US" sz="24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1575782" y="5041124"/>
        <a:ext cx="3823252" cy="4543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F30A25-87E3-4B3B-A445-8863D7396B69}">
      <dsp:nvSpPr>
        <dsp:cNvPr id="0" name=""/>
        <dsp:cNvSpPr/>
      </dsp:nvSpPr>
      <dsp:spPr>
        <a:xfrm>
          <a:off x="7193" y="1390758"/>
          <a:ext cx="706334" cy="13455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8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中国</a:t>
          </a:r>
          <a:endParaRPr lang="en-US" altLang="zh-CN" sz="1800" b="1" kern="1200" smtClean="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8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科协</a:t>
          </a:r>
          <a:endParaRPr lang="en-US" altLang="zh-CN" sz="1800" b="1" kern="1200" smtClean="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8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汇总</a:t>
          </a:r>
          <a:endParaRPr lang="zh-CN" altLang="en-US" sz="18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27881" y="1411446"/>
        <a:ext cx="664958" cy="1304170"/>
      </dsp:txXfrm>
    </dsp:sp>
    <dsp:sp modelId="{4EC932CA-FC2E-48B5-AB6B-5DDC55B3A35F}">
      <dsp:nvSpPr>
        <dsp:cNvPr id="0" name=""/>
        <dsp:cNvSpPr/>
      </dsp:nvSpPr>
      <dsp:spPr>
        <a:xfrm rot="18129647">
          <a:off x="431203" y="1536577"/>
          <a:ext cx="1207284" cy="31873"/>
        </a:xfrm>
        <a:custGeom>
          <a:avLst/>
          <a:gdLst/>
          <a:ahLst/>
          <a:cxnLst/>
          <a:rect l="0" t="0" r="0" b="0"/>
          <a:pathLst>
            <a:path>
              <a:moveTo>
                <a:pt x="0" y="15936"/>
              </a:moveTo>
              <a:lnTo>
                <a:pt x="1207284" y="15936"/>
              </a:lnTo>
            </a:path>
          </a:pathLst>
        </a:custGeom>
        <a:noFill/>
        <a:ln w="25400" cap="flat" cmpd="sng" algn="ctr">
          <a:solidFill>
            <a:schemeClr val="accent6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6"/>
        </a:lnRef>
        <a:fillRef idx="0">
          <a:schemeClr val="accent6"/>
        </a:fillRef>
        <a:effectRef idx="1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40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1004663" y="1522331"/>
        <a:ext cx="60364" cy="60364"/>
      </dsp:txXfrm>
    </dsp:sp>
    <dsp:sp modelId="{DF63EB22-9589-4096-A2FF-DEAD3EE70153}">
      <dsp:nvSpPr>
        <dsp:cNvPr id="0" name=""/>
        <dsp:cNvSpPr/>
      </dsp:nvSpPr>
      <dsp:spPr>
        <a:xfrm>
          <a:off x="1356162" y="639849"/>
          <a:ext cx="1606584" cy="8032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99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99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8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直辖市</a:t>
          </a:r>
          <a:endParaRPr lang="en-US" altLang="zh-CN" sz="1800" b="1" kern="1200" smtClean="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8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科协汇总</a:t>
          </a:r>
          <a:endParaRPr lang="zh-CN" altLang="en-US" sz="18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1379690" y="663377"/>
        <a:ext cx="1559528" cy="756236"/>
      </dsp:txXfrm>
    </dsp:sp>
    <dsp:sp modelId="{AA74FF23-418E-4204-A366-8A7A8972FBCF}">
      <dsp:nvSpPr>
        <dsp:cNvPr id="0" name=""/>
        <dsp:cNvSpPr/>
      </dsp:nvSpPr>
      <dsp:spPr>
        <a:xfrm rot="19457599">
          <a:off x="2888361" y="794612"/>
          <a:ext cx="791406" cy="31873"/>
        </a:xfrm>
        <a:custGeom>
          <a:avLst/>
          <a:gdLst/>
          <a:ahLst/>
          <a:cxnLst/>
          <a:rect l="0" t="0" r="0" b="0"/>
          <a:pathLst>
            <a:path>
              <a:moveTo>
                <a:pt x="0" y="15936"/>
              </a:moveTo>
              <a:lnTo>
                <a:pt x="791406" y="15936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2"/>
        </a:lnRef>
        <a:fillRef idx="0">
          <a:schemeClr val="accent2"/>
        </a:fillRef>
        <a:effectRef idx="1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40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3264278" y="790764"/>
        <a:ext cx="39570" cy="39570"/>
      </dsp:txXfrm>
    </dsp:sp>
    <dsp:sp modelId="{8757F317-29CD-4092-A04B-AAA8660A188D}">
      <dsp:nvSpPr>
        <dsp:cNvPr id="0" name=""/>
        <dsp:cNvSpPr/>
      </dsp:nvSpPr>
      <dsp:spPr>
        <a:xfrm>
          <a:off x="3605381" y="177956"/>
          <a:ext cx="1606584" cy="8032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8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直辖市</a:t>
          </a:r>
          <a:endParaRPr lang="en-US" altLang="zh-CN" sz="1800" b="1" kern="1200" smtClean="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8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本级科协汇总</a:t>
          </a:r>
          <a:endParaRPr lang="zh-CN" altLang="en-US" sz="18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3628909" y="201484"/>
        <a:ext cx="1559528" cy="756236"/>
      </dsp:txXfrm>
    </dsp:sp>
    <dsp:sp modelId="{5BDDF633-7CDC-4204-A6D3-5131CB2D4ED0}">
      <dsp:nvSpPr>
        <dsp:cNvPr id="0" name=""/>
        <dsp:cNvSpPr/>
      </dsp:nvSpPr>
      <dsp:spPr>
        <a:xfrm rot="20329437">
          <a:off x="5188697" y="439190"/>
          <a:ext cx="689170" cy="31873"/>
        </a:xfrm>
        <a:custGeom>
          <a:avLst/>
          <a:gdLst/>
          <a:ahLst/>
          <a:cxnLst/>
          <a:rect l="0" t="0" r="0" b="0"/>
          <a:pathLst>
            <a:path>
              <a:moveTo>
                <a:pt x="0" y="15936"/>
              </a:moveTo>
              <a:lnTo>
                <a:pt x="689170" y="15936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2"/>
        </a:lnRef>
        <a:fillRef idx="0">
          <a:schemeClr val="accent2"/>
        </a:fillRef>
        <a:effectRef idx="1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40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5516053" y="437897"/>
        <a:ext cx="34458" cy="34458"/>
      </dsp:txXfrm>
    </dsp:sp>
    <dsp:sp modelId="{582EDEFA-411F-4A9D-BDEE-D82D99FF579B}">
      <dsp:nvSpPr>
        <dsp:cNvPr id="0" name=""/>
        <dsp:cNvSpPr/>
      </dsp:nvSpPr>
      <dsp:spPr>
        <a:xfrm>
          <a:off x="5854599" y="141945"/>
          <a:ext cx="2779166" cy="3774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7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7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7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8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直辖市科协机关</a:t>
          </a:r>
          <a:endParaRPr lang="zh-CN" altLang="en-US" sz="18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5865653" y="152999"/>
        <a:ext cx="2757058" cy="355302"/>
      </dsp:txXfrm>
    </dsp:sp>
    <dsp:sp modelId="{13E19E6C-6B76-4D5F-A940-04A9AA3ED86E}">
      <dsp:nvSpPr>
        <dsp:cNvPr id="0" name=""/>
        <dsp:cNvSpPr/>
      </dsp:nvSpPr>
      <dsp:spPr>
        <a:xfrm rot="1270563">
          <a:off x="5188697" y="688142"/>
          <a:ext cx="689170" cy="31873"/>
        </a:xfrm>
        <a:custGeom>
          <a:avLst/>
          <a:gdLst/>
          <a:ahLst/>
          <a:cxnLst/>
          <a:rect l="0" t="0" r="0" b="0"/>
          <a:pathLst>
            <a:path>
              <a:moveTo>
                <a:pt x="0" y="15936"/>
              </a:moveTo>
              <a:lnTo>
                <a:pt x="689170" y="15936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2"/>
        </a:lnRef>
        <a:fillRef idx="0">
          <a:schemeClr val="accent2"/>
        </a:fillRef>
        <a:effectRef idx="1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40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5516053" y="686849"/>
        <a:ext cx="34458" cy="34458"/>
      </dsp:txXfrm>
    </dsp:sp>
    <dsp:sp modelId="{E1C07F85-362E-4166-8930-09A171929980}">
      <dsp:nvSpPr>
        <dsp:cNvPr id="0" name=""/>
        <dsp:cNvSpPr/>
      </dsp:nvSpPr>
      <dsp:spPr>
        <a:xfrm>
          <a:off x="5854599" y="639849"/>
          <a:ext cx="2779166" cy="3774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7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7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7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8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直辖市事业单位</a:t>
          </a:r>
          <a:endParaRPr lang="zh-CN" altLang="en-US" sz="18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5865653" y="650903"/>
        <a:ext cx="2757058" cy="355302"/>
      </dsp:txXfrm>
    </dsp:sp>
    <dsp:sp modelId="{6C4AE302-59D4-48FD-8F69-373B887C92D1}">
      <dsp:nvSpPr>
        <dsp:cNvPr id="0" name=""/>
        <dsp:cNvSpPr/>
      </dsp:nvSpPr>
      <dsp:spPr>
        <a:xfrm rot="2142401">
          <a:off x="2888361" y="1256505"/>
          <a:ext cx="791406" cy="31873"/>
        </a:xfrm>
        <a:custGeom>
          <a:avLst/>
          <a:gdLst/>
          <a:ahLst/>
          <a:cxnLst/>
          <a:rect l="0" t="0" r="0" b="0"/>
          <a:pathLst>
            <a:path>
              <a:moveTo>
                <a:pt x="0" y="15936"/>
              </a:moveTo>
              <a:lnTo>
                <a:pt x="791406" y="15936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2"/>
        </a:lnRef>
        <a:fillRef idx="0">
          <a:schemeClr val="accent2"/>
        </a:fillRef>
        <a:effectRef idx="1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40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3264278" y="1252657"/>
        <a:ext cx="39570" cy="39570"/>
      </dsp:txXfrm>
    </dsp:sp>
    <dsp:sp modelId="{6F3E7EA0-28D6-4FC1-A450-3425EED0D07B}">
      <dsp:nvSpPr>
        <dsp:cNvPr id="0" name=""/>
        <dsp:cNvSpPr/>
      </dsp:nvSpPr>
      <dsp:spPr>
        <a:xfrm>
          <a:off x="3605381" y="1101742"/>
          <a:ext cx="1606584" cy="8032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8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直辖市</a:t>
          </a:r>
          <a:endParaRPr lang="en-US" altLang="zh-CN" sz="1800" b="1" kern="1200" smtClean="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8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县级科协汇总</a:t>
          </a:r>
          <a:endParaRPr lang="zh-CN" altLang="en-US" sz="18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3628909" y="1125270"/>
        <a:ext cx="1559528" cy="756236"/>
      </dsp:txXfrm>
    </dsp:sp>
    <dsp:sp modelId="{B66D2339-BDF3-41B0-B3E8-2252258A025C}">
      <dsp:nvSpPr>
        <dsp:cNvPr id="0" name=""/>
        <dsp:cNvSpPr/>
      </dsp:nvSpPr>
      <dsp:spPr>
        <a:xfrm>
          <a:off x="5211965" y="1487452"/>
          <a:ext cx="642633" cy="31873"/>
        </a:xfrm>
        <a:custGeom>
          <a:avLst/>
          <a:gdLst/>
          <a:ahLst/>
          <a:cxnLst/>
          <a:rect l="0" t="0" r="0" b="0"/>
          <a:pathLst>
            <a:path>
              <a:moveTo>
                <a:pt x="0" y="15936"/>
              </a:moveTo>
              <a:lnTo>
                <a:pt x="642633" y="15936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2"/>
        </a:lnRef>
        <a:fillRef idx="0">
          <a:schemeClr val="accent2"/>
        </a:fillRef>
        <a:effectRef idx="1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40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5517216" y="1487323"/>
        <a:ext cx="32131" cy="32131"/>
      </dsp:txXfrm>
    </dsp:sp>
    <dsp:sp modelId="{DF8B3221-0431-42C1-8553-78346BE7896D}">
      <dsp:nvSpPr>
        <dsp:cNvPr id="0" name=""/>
        <dsp:cNvSpPr/>
      </dsp:nvSpPr>
      <dsp:spPr>
        <a:xfrm>
          <a:off x="5854599" y="1314683"/>
          <a:ext cx="2779166" cy="3774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7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7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7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8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直辖市县级科协机关</a:t>
          </a:r>
          <a:endParaRPr lang="zh-CN" altLang="en-US" sz="18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5865653" y="1325737"/>
        <a:ext cx="2757058" cy="355302"/>
      </dsp:txXfrm>
    </dsp:sp>
    <dsp:sp modelId="{19C00CB3-5E49-43FE-960B-BAF21766DF3B}">
      <dsp:nvSpPr>
        <dsp:cNvPr id="0" name=""/>
        <dsp:cNvSpPr/>
      </dsp:nvSpPr>
      <dsp:spPr>
        <a:xfrm rot="3470353">
          <a:off x="431203" y="2558613"/>
          <a:ext cx="1207284" cy="31873"/>
        </a:xfrm>
        <a:custGeom>
          <a:avLst/>
          <a:gdLst/>
          <a:ahLst/>
          <a:cxnLst/>
          <a:rect l="0" t="0" r="0" b="0"/>
          <a:pathLst>
            <a:path>
              <a:moveTo>
                <a:pt x="0" y="15936"/>
              </a:moveTo>
              <a:lnTo>
                <a:pt x="1207284" y="15936"/>
              </a:lnTo>
            </a:path>
          </a:pathLst>
        </a:custGeom>
        <a:noFill/>
        <a:ln w="25400" cap="flat" cmpd="sng" algn="ctr">
          <a:solidFill>
            <a:schemeClr val="accent6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6"/>
        </a:lnRef>
        <a:fillRef idx="0">
          <a:schemeClr val="accent6"/>
        </a:fillRef>
        <a:effectRef idx="1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40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1004663" y="2544367"/>
        <a:ext cx="60364" cy="60364"/>
      </dsp:txXfrm>
    </dsp:sp>
    <dsp:sp modelId="{3E1E74AB-0CE1-400C-A8CB-8FE8D170F0FF}">
      <dsp:nvSpPr>
        <dsp:cNvPr id="0" name=""/>
        <dsp:cNvSpPr/>
      </dsp:nvSpPr>
      <dsp:spPr>
        <a:xfrm>
          <a:off x="1356162" y="2683921"/>
          <a:ext cx="1606584" cy="8032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99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99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8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省（自治区）</a:t>
          </a:r>
          <a:endParaRPr lang="en-US" altLang="zh-CN" sz="1800" b="1" kern="1200" smtClean="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8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科协汇总</a:t>
          </a:r>
          <a:endParaRPr lang="zh-CN" altLang="en-US" sz="18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1379690" y="2707449"/>
        <a:ext cx="1559528" cy="756236"/>
      </dsp:txXfrm>
    </dsp:sp>
    <dsp:sp modelId="{AAFA9500-B44F-4B6B-B64E-382549ED4FF2}">
      <dsp:nvSpPr>
        <dsp:cNvPr id="0" name=""/>
        <dsp:cNvSpPr/>
      </dsp:nvSpPr>
      <dsp:spPr>
        <a:xfrm rot="18955034">
          <a:off x="2836756" y="2758440"/>
          <a:ext cx="894615" cy="31873"/>
        </a:xfrm>
        <a:custGeom>
          <a:avLst/>
          <a:gdLst/>
          <a:ahLst/>
          <a:cxnLst/>
          <a:rect l="0" t="0" r="0" b="0"/>
          <a:pathLst>
            <a:path>
              <a:moveTo>
                <a:pt x="0" y="15936"/>
              </a:moveTo>
              <a:lnTo>
                <a:pt x="894615" y="15936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2"/>
        </a:lnRef>
        <a:fillRef idx="0">
          <a:schemeClr val="accent2"/>
        </a:fillRef>
        <a:effectRef idx="1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40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3261698" y="2752012"/>
        <a:ext cx="44730" cy="44730"/>
      </dsp:txXfrm>
    </dsp:sp>
    <dsp:sp modelId="{F43856AC-B629-4815-A028-A07ABE10F936}">
      <dsp:nvSpPr>
        <dsp:cNvPr id="0" name=""/>
        <dsp:cNvSpPr/>
      </dsp:nvSpPr>
      <dsp:spPr>
        <a:xfrm>
          <a:off x="3605381" y="2061540"/>
          <a:ext cx="1606584" cy="8032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8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省（自治区）</a:t>
          </a:r>
          <a:endParaRPr lang="en-US" altLang="zh-CN" sz="1800" b="1" kern="1200" smtClean="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8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本级科协汇总</a:t>
          </a:r>
          <a:endParaRPr lang="zh-CN" altLang="en-US" sz="18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3628909" y="2085068"/>
        <a:ext cx="1559528" cy="756236"/>
      </dsp:txXfrm>
    </dsp:sp>
    <dsp:sp modelId="{821FEA8B-D47F-4BF3-AABA-43765D2FC4E6}">
      <dsp:nvSpPr>
        <dsp:cNvPr id="0" name=""/>
        <dsp:cNvSpPr/>
      </dsp:nvSpPr>
      <dsp:spPr>
        <a:xfrm rot="20329437">
          <a:off x="5188697" y="2322774"/>
          <a:ext cx="689170" cy="31873"/>
        </a:xfrm>
        <a:custGeom>
          <a:avLst/>
          <a:gdLst/>
          <a:ahLst/>
          <a:cxnLst/>
          <a:rect l="0" t="0" r="0" b="0"/>
          <a:pathLst>
            <a:path>
              <a:moveTo>
                <a:pt x="0" y="15936"/>
              </a:moveTo>
              <a:lnTo>
                <a:pt x="689170" y="15936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2"/>
        </a:lnRef>
        <a:fillRef idx="0">
          <a:schemeClr val="accent2"/>
        </a:fillRef>
        <a:effectRef idx="1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40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5516053" y="2321481"/>
        <a:ext cx="34458" cy="34458"/>
      </dsp:txXfrm>
    </dsp:sp>
    <dsp:sp modelId="{0BDC85FB-E618-45CD-98C5-A8A9CAA3AC14}">
      <dsp:nvSpPr>
        <dsp:cNvPr id="0" name=""/>
        <dsp:cNvSpPr/>
      </dsp:nvSpPr>
      <dsp:spPr>
        <a:xfrm>
          <a:off x="5854599" y="2025529"/>
          <a:ext cx="2779166" cy="3774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7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7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7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8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省（自治区）科协机关</a:t>
          </a:r>
          <a:endParaRPr lang="zh-CN" altLang="en-US" sz="18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5865653" y="2036583"/>
        <a:ext cx="2757058" cy="355302"/>
      </dsp:txXfrm>
    </dsp:sp>
    <dsp:sp modelId="{5370DFA9-9C12-4863-9EE9-791A4732673E}">
      <dsp:nvSpPr>
        <dsp:cNvPr id="0" name=""/>
        <dsp:cNvSpPr/>
      </dsp:nvSpPr>
      <dsp:spPr>
        <a:xfrm rot="1270563">
          <a:off x="5188697" y="2571726"/>
          <a:ext cx="689170" cy="31873"/>
        </a:xfrm>
        <a:custGeom>
          <a:avLst/>
          <a:gdLst/>
          <a:ahLst/>
          <a:cxnLst/>
          <a:rect l="0" t="0" r="0" b="0"/>
          <a:pathLst>
            <a:path>
              <a:moveTo>
                <a:pt x="0" y="15936"/>
              </a:moveTo>
              <a:lnTo>
                <a:pt x="689170" y="15936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2"/>
        </a:lnRef>
        <a:fillRef idx="0">
          <a:schemeClr val="accent2"/>
        </a:fillRef>
        <a:effectRef idx="1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40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5516053" y="2570433"/>
        <a:ext cx="34458" cy="34458"/>
      </dsp:txXfrm>
    </dsp:sp>
    <dsp:sp modelId="{5BC54E29-ABFF-4DEB-8D1B-7C43A2AE12E7}">
      <dsp:nvSpPr>
        <dsp:cNvPr id="0" name=""/>
        <dsp:cNvSpPr/>
      </dsp:nvSpPr>
      <dsp:spPr>
        <a:xfrm>
          <a:off x="5854599" y="2523433"/>
          <a:ext cx="2779166" cy="3774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7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7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7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8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省（自治区）事业单位</a:t>
          </a:r>
          <a:endParaRPr lang="zh-CN" altLang="en-US" sz="18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5865653" y="2534487"/>
        <a:ext cx="2757058" cy="355302"/>
      </dsp:txXfrm>
    </dsp:sp>
    <dsp:sp modelId="{7A713058-AD03-4B6C-92C3-71A69F79C30B}">
      <dsp:nvSpPr>
        <dsp:cNvPr id="0" name=""/>
        <dsp:cNvSpPr/>
      </dsp:nvSpPr>
      <dsp:spPr>
        <a:xfrm rot="2644966">
          <a:off x="2836756" y="3380821"/>
          <a:ext cx="894615" cy="31873"/>
        </a:xfrm>
        <a:custGeom>
          <a:avLst/>
          <a:gdLst/>
          <a:ahLst/>
          <a:cxnLst/>
          <a:rect l="0" t="0" r="0" b="0"/>
          <a:pathLst>
            <a:path>
              <a:moveTo>
                <a:pt x="0" y="15936"/>
              </a:moveTo>
              <a:lnTo>
                <a:pt x="894615" y="15936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2"/>
        </a:lnRef>
        <a:fillRef idx="0">
          <a:schemeClr val="accent2"/>
        </a:fillRef>
        <a:effectRef idx="1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40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3261698" y="3374392"/>
        <a:ext cx="44730" cy="44730"/>
      </dsp:txXfrm>
    </dsp:sp>
    <dsp:sp modelId="{F487B6BC-0E25-4E82-96FF-09BB58642543}">
      <dsp:nvSpPr>
        <dsp:cNvPr id="0" name=""/>
        <dsp:cNvSpPr/>
      </dsp:nvSpPr>
      <dsp:spPr>
        <a:xfrm>
          <a:off x="3605381" y="3306302"/>
          <a:ext cx="1606584" cy="8032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8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地市级</a:t>
          </a:r>
          <a:endParaRPr lang="en-US" altLang="zh-CN" sz="1800" b="1" kern="1200" smtClean="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8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科协汇总</a:t>
          </a:r>
          <a:endParaRPr lang="zh-CN" altLang="en-US" sz="18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3628909" y="3329830"/>
        <a:ext cx="1559528" cy="756236"/>
      </dsp:txXfrm>
    </dsp:sp>
    <dsp:sp modelId="{6364C638-74D7-4E4C-BAB2-E095AEBB41BD}">
      <dsp:nvSpPr>
        <dsp:cNvPr id="0" name=""/>
        <dsp:cNvSpPr/>
      </dsp:nvSpPr>
      <dsp:spPr>
        <a:xfrm rot="19333915">
          <a:off x="5126807" y="3443059"/>
          <a:ext cx="812949" cy="31873"/>
        </a:xfrm>
        <a:custGeom>
          <a:avLst/>
          <a:gdLst/>
          <a:ahLst/>
          <a:cxnLst/>
          <a:rect l="0" t="0" r="0" b="0"/>
          <a:pathLst>
            <a:path>
              <a:moveTo>
                <a:pt x="0" y="15936"/>
              </a:moveTo>
              <a:lnTo>
                <a:pt x="812949" y="15936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2"/>
        </a:lnRef>
        <a:fillRef idx="0">
          <a:schemeClr val="accent2"/>
        </a:fillRef>
        <a:effectRef idx="1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40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5512959" y="3438672"/>
        <a:ext cx="40647" cy="40647"/>
      </dsp:txXfrm>
    </dsp:sp>
    <dsp:sp modelId="{035F9C29-AB55-4DB8-A7D9-B6FC00B9ECA8}">
      <dsp:nvSpPr>
        <dsp:cNvPr id="0" name=""/>
        <dsp:cNvSpPr/>
      </dsp:nvSpPr>
      <dsp:spPr>
        <a:xfrm>
          <a:off x="5854599" y="3021338"/>
          <a:ext cx="2779166" cy="3774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7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7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7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8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地市级科协机关</a:t>
          </a:r>
          <a:endParaRPr lang="zh-CN" altLang="en-US" sz="18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5865653" y="3032392"/>
        <a:ext cx="2757058" cy="355302"/>
      </dsp:txXfrm>
    </dsp:sp>
    <dsp:sp modelId="{33BB5C48-AAD6-4313-B3CE-FA0E5297761A}">
      <dsp:nvSpPr>
        <dsp:cNvPr id="0" name=""/>
        <dsp:cNvSpPr/>
      </dsp:nvSpPr>
      <dsp:spPr>
        <a:xfrm>
          <a:off x="5211965" y="3692012"/>
          <a:ext cx="642633" cy="31873"/>
        </a:xfrm>
        <a:custGeom>
          <a:avLst/>
          <a:gdLst/>
          <a:ahLst/>
          <a:cxnLst/>
          <a:rect l="0" t="0" r="0" b="0"/>
          <a:pathLst>
            <a:path>
              <a:moveTo>
                <a:pt x="0" y="15936"/>
              </a:moveTo>
              <a:lnTo>
                <a:pt x="642633" y="15936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2"/>
        </a:lnRef>
        <a:fillRef idx="0">
          <a:schemeClr val="accent2"/>
        </a:fillRef>
        <a:effectRef idx="1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40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5517216" y="3691882"/>
        <a:ext cx="32131" cy="32131"/>
      </dsp:txXfrm>
    </dsp:sp>
    <dsp:sp modelId="{CBE0CC95-2255-4C27-B4D7-25838922941D}">
      <dsp:nvSpPr>
        <dsp:cNvPr id="0" name=""/>
        <dsp:cNvSpPr/>
      </dsp:nvSpPr>
      <dsp:spPr>
        <a:xfrm>
          <a:off x="5854599" y="3519243"/>
          <a:ext cx="2779166" cy="3774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7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7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7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8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地市级事业单位</a:t>
          </a:r>
          <a:endParaRPr lang="zh-CN" altLang="en-US" sz="18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5865653" y="3530297"/>
        <a:ext cx="2757058" cy="355302"/>
      </dsp:txXfrm>
    </dsp:sp>
    <dsp:sp modelId="{03845005-9FD1-413C-8806-A39727E77EFC}">
      <dsp:nvSpPr>
        <dsp:cNvPr id="0" name=""/>
        <dsp:cNvSpPr/>
      </dsp:nvSpPr>
      <dsp:spPr>
        <a:xfrm rot="2266085">
          <a:off x="5126807" y="3940964"/>
          <a:ext cx="812949" cy="31873"/>
        </a:xfrm>
        <a:custGeom>
          <a:avLst/>
          <a:gdLst/>
          <a:ahLst/>
          <a:cxnLst/>
          <a:rect l="0" t="0" r="0" b="0"/>
          <a:pathLst>
            <a:path>
              <a:moveTo>
                <a:pt x="0" y="15936"/>
              </a:moveTo>
              <a:lnTo>
                <a:pt x="812949" y="15936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2"/>
        </a:lnRef>
        <a:fillRef idx="0">
          <a:schemeClr val="accent2"/>
        </a:fillRef>
        <a:effectRef idx="1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40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5512959" y="3936577"/>
        <a:ext cx="40647" cy="40647"/>
      </dsp:txXfrm>
    </dsp:sp>
    <dsp:sp modelId="{AACD4C3C-51F8-471D-8AE3-41A6911AD0AA}">
      <dsp:nvSpPr>
        <dsp:cNvPr id="0" name=""/>
        <dsp:cNvSpPr/>
      </dsp:nvSpPr>
      <dsp:spPr>
        <a:xfrm>
          <a:off x="5854599" y="4017148"/>
          <a:ext cx="2779166" cy="3774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7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7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7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800" b="1" kern="1200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rPr>
            <a:t>县级科协机关</a:t>
          </a:r>
          <a:endParaRPr lang="zh-CN" altLang="en-US" sz="1800" b="1" kern="1200">
            <a:solidFill>
              <a:srgbClr val="545472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5865653" y="4028202"/>
        <a:ext cx="2757058" cy="3553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zh-CN" alt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CN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2EC8F08-4621-4957-BD38-4096AD9435A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144047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zh-CN" alt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CN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9792458-056F-4B21-B38F-F99CA20BE4E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912966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charset="-122"/>
        <a:ea typeface="宋体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charset="-122"/>
        <a:ea typeface="宋体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charset="-122"/>
        <a:ea typeface="宋体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charset="-122"/>
        <a:ea typeface="宋体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charset="-122"/>
        <a:ea typeface="宋体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77226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90594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85169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83659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25696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91372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1487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582218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113694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06365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14090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82425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978689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389308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834639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3226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406711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39948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26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818612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941986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28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0821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29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25388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398528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30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51780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31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8236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32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340564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33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302542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34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076574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35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030705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36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93807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38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89262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39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051963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40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82090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04406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41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584198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42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373536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43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936110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44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818232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45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877488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46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586265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47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106686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53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995095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54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94369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55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00905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410625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56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970739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57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050872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58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249712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59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310581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60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1414174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61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9094613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62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493609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63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2881996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64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4576531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65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1872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038370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66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56275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70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6887823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71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1938574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73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699108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75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3206064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83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219164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91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1085467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92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26330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58773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49798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92458-056F-4B21-B38F-F99CA20BE4E4}" type="slidenum">
              <a:rPr lang="zh-CN" altLang="en-US" smtClean="0"/>
              <a:pPr/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29662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2"/>
          <p:cNvGrpSpPr>
            <a:grpSpLocks/>
          </p:cNvGrpSpPr>
          <p:nvPr/>
        </p:nvGrpSpPr>
        <p:grpSpPr bwMode="auto">
          <a:xfrm>
            <a:off x="0" y="1447800"/>
            <a:ext cx="9156700" cy="757238"/>
            <a:chOff x="0" y="0"/>
            <a:chExt cx="5768" cy="477"/>
          </a:xfrm>
        </p:grpSpPr>
        <p:sp>
          <p:nvSpPr>
            <p:cNvPr id="32771" name="Freeform 3"/>
            <p:cNvSpPr>
              <a:spLocks/>
            </p:cNvSpPr>
            <p:nvPr/>
          </p:nvSpPr>
          <p:spPr bwMode="auto">
            <a:xfrm>
              <a:off x="5" y="0"/>
              <a:ext cx="5763" cy="477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3" y="0"/>
                </a:cxn>
                <a:cxn ang="0">
                  <a:pos x="5763" y="0"/>
                </a:cxn>
                <a:cxn ang="0">
                  <a:pos x="5763" y="465"/>
                </a:cxn>
                <a:cxn ang="0">
                  <a:pos x="4821" y="477"/>
                </a:cxn>
                <a:cxn ang="0">
                  <a:pos x="4326" y="447"/>
                </a:cxn>
                <a:cxn ang="0">
                  <a:pos x="3783" y="465"/>
                </a:cxn>
                <a:cxn ang="0">
                  <a:pos x="3417" y="456"/>
                </a:cxn>
                <a:cxn ang="0">
                  <a:pos x="2973" y="459"/>
                </a:cxn>
                <a:cxn ang="0">
                  <a:pos x="2451" y="453"/>
                </a:cxn>
                <a:cxn ang="0">
                  <a:pos x="2289" y="441"/>
                </a:cxn>
                <a:cxn ang="0">
                  <a:pos x="2010" y="453"/>
                </a:cxn>
                <a:cxn ang="0">
                  <a:pos x="1827" y="450"/>
                </a:cxn>
                <a:cxn ang="0">
                  <a:pos x="1215" y="465"/>
                </a:cxn>
                <a:cxn ang="0">
                  <a:pos x="660" y="456"/>
                </a:cxn>
                <a:cxn ang="0">
                  <a:pos x="0" y="450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772" name="Freeform 4"/>
            <p:cNvSpPr>
              <a:spLocks/>
            </p:cNvSpPr>
            <p:nvPr/>
          </p:nvSpPr>
          <p:spPr bwMode="auto">
            <a:xfrm>
              <a:off x="0" y="98"/>
              <a:ext cx="256" cy="253"/>
            </a:xfrm>
            <a:custGeom>
              <a:avLst/>
              <a:gdLst/>
              <a:ahLst/>
              <a:cxnLst>
                <a:cxn ang="0">
                  <a:pos x="8" y="190"/>
                </a:cxn>
                <a:cxn ang="0">
                  <a:pos x="71" y="115"/>
                </a:cxn>
                <a:cxn ang="0">
                  <a:pos x="203" y="16"/>
                </a:cxn>
                <a:cxn ang="0">
                  <a:pos x="251" y="19"/>
                </a:cxn>
                <a:cxn ang="0">
                  <a:pos x="236" y="46"/>
                </a:cxn>
                <a:cxn ang="0">
                  <a:pos x="176" y="82"/>
                </a:cxn>
                <a:cxn ang="0">
                  <a:pos x="92" y="154"/>
                </a:cxn>
                <a:cxn ang="0">
                  <a:pos x="23" y="247"/>
                </a:cxn>
                <a:cxn ang="0">
                  <a:pos x="8" y="190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773" name="Freeform 5"/>
            <p:cNvSpPr>
              <a:spLocks/>
            </p:cNvSpPr>
            <p:nvPr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774" name="Freeform 6"/>
            <p:cNvSpPr>
              <a:spLocks/>
            </p:cNvSpPr>
            <p:nvPr/>
          </p:nvSpPr>
          <p:spPr bwMode="auto">
            <a:xfrm>
              <a:off x="131" y="269"/>
              <a:ext cx="251" cy="194"/>
            </a:xfrm>
            <a:custGeom>
              <a:avLst/>
              <a:gdLst/>
              <a:ahLst/>
              <a:cxnLst>
                <a:cxn ang="0">
                  <a:pos x="21" y="163"/>
                </a:cxn>
                <a:cxn ang="0">
                  <a:pos x="9" y="184"/>
                </a:cxn>
                <a:cxn ang="0">
                  <a:pos x="75" y="103"/>
                </a:cxn>
                <a:cxn ang="0">
                  <a:pos x="165" y="28"/>
                </a:cxn>
                <a:cxn ang="0">
                  <a:pos x="207" y="7"/>
                </a:cxn>
                <a:cxn ang="0">
                  <a:pos x="246" y="4"/>
                </a:cxn>
                <a:cxn ang="0">
                  <a:pos x="237" y="34"/>
                </a:cxn>
                <a:cxn ang="0">
                  <a:pos x="183" y="61"/>
                </a:cxn>
                <a:cxn ang="0">
                  <a:pos x="108" y="124"/>
                </a:cxn>
                <a:cxn ang="0">
                  <a:pos x="54" y="190"/>
                </a:cxn>
                <a:cxn ang="0">
                  <a:pos x="6" y="184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775" name="Freeform 7"/>
            <p:cNvSpPr>
              <a:spLocks/>
            </p:cNvSpPr>
            <p:nvPr/>
          </p:nvSpPr>
          <p:spPr bwMode="auto">
            <a:xfrm>
              <a:off x="341" y="0"/>
              <a:ext cx="159" cy="7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5" y="36"/>
                </a:cxn>
                <a:cxn ang="0">
                  <a:pos x="6" y="60"/>
                </a:cxn>
                <a:cxn ang="0">
                  <a:pos x="36" y="69"/>
                </a:cxn>
                <a:cxn ang="0">
                  <a:pos x="87" y="42"/>
                </a:cxn>
                <a:cxn ang="0">
                  <a:pos x="159" y="0"/>
                </a:cxn>
                <a:cxn ang="0">
                  <a:pos x="99" y="0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776" name="Freeform 8"/>
            <p:cNvSpPr>
              <a:spLocks/>
            </p:cNvSpPr>
            <p:nvPr/>
          </p:nvSpPr>
          <p:spPr bwMode="auto">
            <a:xfrm>
              <a:off x="488" y="0"/>
              <a:ext cx="455" cy="216"/>
            </a:xfrm>
            <a:custGeom>
              <a:avLst/>
              <a:gdLst/>
              <a:ahLst/>
              <a:cxnLst>
                <a:cxn ang="0">
                  <a:pos x="395" y="0"/>
                </a:cxn>
                <a:cxn ang="0">
                  <a:pos x="338" y="48"/>
                </a:cxn>
                <a:cxn ang="0">
                  <a:pos x="242" y="102"/>
                </a:cxn>
                <a:cxn ang="0">
                  <a:pos x="104" y="147"/>
                </a:cxn>
                <a:cxn ang="0">
                  <a:pos x="35" y="168"/>
                </a:cxn>
                <a:cxn ang="0">
                  <a:pos x="8" y="192"/>
                </a:cxn>
                <a:cxn ang="0">
                  <a:pos x="8" y="213"/>
                </a:cxn>
                <a:cxn ang="0">
                  <a:pos x="59" y="213"/>
                </a:cxn>
                <a:cxn ang="0">
                  <a:pos x="86" y="192"/>
                </a:cxn>
                <a:cxn ang="0">
                  <a:pos x="173" y="159"/>
                </a:cxn>
                <a:cxn ang="0">
                  <a:pos x="299" y="126"/>
                </a:cxn>
                <a:cxn ang="0">
                  <a:pos x="392" y="72"/>
                </a:cxn>
                <a:cxn ang="0">
                  <a:pos x="455" y="0"/>
                </a:cxn>
                <a:cxn ang="0">
                  <a:pos x="395" y="0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777" name="Freeform 9"/>
            <p:cNvSpPr>
              <a:spLocks/>
            </p:cNvSpPr>
            <p:nvPr/>
          </p:nvSpPr>
          <p:spPr bwMode="auto">
            <a:xfrm>
              <a:off x="1448" y="37"/>
              <a:ext cx="414" cy="10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4" y="11"/>
                </a:cxn>
                <a:cxn ang="0">
                  <a:pos x="156" y="2"/>
                </a:cxn>
                <a:cxn ang="0">
                  <a:pos x="288" y="23"/>
                </a:cxn>
                <a:cxn ang="0">
                  <a:pos x="384" y="53"/>
                </a:cxn>
                <a:cxn ang="0">
                  <a:pos x="411" y="74"/>
                </a:cxn>
                <a:cxn ang="0">
                  <a:pos x="405" y="104"/>
                </a:cxn>
                <a:cxn ang="0">
                  <a:pos x="363" y="101"/>
                </a:cxn>
                <a:cxn ang="0">
                  <a:pos x="294" y="77"/>
                </a:cxn>
                <a:cxn ang="0">
                  <a:pos x="174" y="50"/>
                </a:cxn>
                <a:cxn ang="0">
                  <a:pos x="72" y="62"/>
                </a:cxn>
                <a:cxn ang="0">
                  <a:pos x="36" y="59"/>
                </a:cxn>
                <a:cxn ang="0">
                  <a:pos x="0" y="11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778" name="Freeform 10"/>
            <p:cNvSpPr>
              <a:spLocks/>
            </p:cNvSpPr>
            <p:nvPr/>
          </p:nvSpPr>
          <p:spPr bwMode="auto">
            <a:xfrm>
              <a:off x="1790" y="0"/>
              <a:ext cx="520" cy="22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2" y="24"/>
                </a:cxn>
                <a:cxn ang="0">
                  <a:pos x="114" y="54"/>
                </a:cxn>
                <a:cxn ang="0">
                  <a:pos x="240" y="117"/>
                </a:cxn>
                <a:cxn ang="0">
                  <a:pos x="333" y="153"/>
                </a:cxn>
                <a:cxn ang="0">
                  <a:pos x="438" y="219"/>
                </a:cxn>
                <a:cxn ang="0">
                  <a:pos x="426" y="192"/>
                </a:cxn>
                <a:cxn ang="0">
                  <a:pos x="441" y="180"/>
                </a:cxn>
                <a:cxn ang="0">
                  <a:pos x="519" y="216"/>
                </a:cxn>
                <a:cxn ang="0">
                  <a:pos x="450" y="162"/>
                </a:cxn>
                <a:cxn ang="0">
                  <a:pos x="381" y="135"/>
                </a:cxn>
                <a:cxn ang="0">
                  <a:pos x="285" y="84"/>
                </a:cxn>
                <a:cxn ang="0">
                  <a:pos x="186" y="18"/>
                </a:cxn>
                <a:cxn ang="0">
                  <a:pos x="123" y="0"/>
                </a:cxn>
                <a:cxn ang="0">
                  <a:pos x="42" y="0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779" name="Freeform 11"/>
            <p:cNvSpPr>
              <a:spLocks/>
            </p:cNvSpPr>
            <p:nvPr/>
          </p:nvSpPr>
          <p:spPr bwMode="auto">
            <a:xfrm>
              <a:off x="1943" y="154"/>
              <a:ext cx="431" cy="233"/>
            </a:xfrm>
            <a:custGeom>
              <a:avLst/>
              <a:gdLst/>
              <a:ahLst/>
              <a:cxnLst>
                <a:cxn ang="0">
                  <a:pos x="6" y="38"/>
                </a:cxn>
                <a:cxn ang="0">
                  <a:pos x="9" y="20"/>
                </a:cxn>
                <a:cxn ang="0">
                  <a:pos x="42" y="2"/>
                </a:cxn>
                <a:cxn ang="0">
                  <a:pos x="90" y="35"/>
                </a:cxn>
                <a:cxn ang="0">
                  <a:pos x="189" y="89"/>
                </a:cxn>
                <a:cxn ang="0">
                  <a:pos x="288" y="140"/>
                </a:cxn>
                <a:cxn ang="0">
                  <a:pos x="375" y="176"/>
                </a:cxn>
                <a:cxn ang="0">
                  <a:pos x="396" y="176"/>
                </a:cxn>
                <a:cxn ang="0">
                  <a:pos x="429" y="212"/>
                </a:cxn>
                <a:cxn ang="0">
                  <a:pos x="408" y="233"/>
                </a:cxn>
                <a:cxn ang="0">
                  <a:pos x="333" y="212"/>
                </a:cxn>
                <a:cxn ang="0">
                  <a:pos x="186" y="143"/>
                </a:cxn>
                <a:cxn ang="0">
                  <a:pos x="48" y="68"/>
                </a:cxn>
                <a:cxn ang="0">
                  <a:pos x="6" y="38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780" name="Freeform 12"/>
            <p:cNvSpPr>
              <a:spLocks/>
            </p:cNvSpPr>
            <p:nvPr/>
          </p:nvSpPr>
          <p:spPr bwMode="auto">
            <a:xfrm>
              <a:off x="2262" y="87"/>
              <a:ext cx="396" cy="227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53" y="66"/>
                </a:cxn>
                <a:cxn ang="0">
                  <a:pos x="176" y="132"/>
                </a:cxn>
                <a:cxn ang="0">
                  <a:pos x="293" y="189"/>
                </a:cxn>
                <a:cxn ang="0">
                  <a:pos x="341" y="222"/>
                </a:cxn>
                <a:cxn ang="0">
                  <a:pos x="377" y="219"/>
                </a:cxn>
                <a:cxn ang="0">
                  <a:pos x="377" y="180"/>
                </a:cxn>
                <a:cxn ang="0">
                  <a:pos x="260" y="126"/>
                </a:cxn>
                <a:cxn ang="0">
                  <a:pos x="113" y="51"/>
                </a:cxn>
                <a:cxn ang="0">
                  <a:pos x="41" y="9"/>
                </a:cxn>
                <a:cxn ang="0">
                  <a:pos x="2" y="9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781" name="Freeform 13"/>
            <p:cNvSpPr>
              <a:spLocks/>
            </p:cNvSpPr>
            <p:nvPr/>
          </p:nvSpPr>
          <p:spPr bwMode="auto">
            <a:xfrm>
              <a:off x="2264" y="240"/>
              <a:ext cx="516" cy="223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105" y="97"/>
                </a:cxn>
                <a:cxn ang="0">
                  <a:pos x="243" y="178"/>
                </a:cxn>
                <a:cxn ang="0">
                  <a:pos x="357" y="217"/>
                </a:cxn>
                <a:cxn ang="0">
                  <a:pos x="498" y="214"/>
                </a:cxn>
                <a:cxn ang="0">
                  <a:pos x="468" y="187"/>
                </a:cxn>
                <a:cxn ang="0">
                  <a:pos x="309" y="136"/>
                </a:cxn>
                <a:cxn ang="0">
                  <a:pos x="123" y="34"/>
                </a:cxn>
                <a:cxn ang="0">
                  <a:pos x="3" y="10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782" name="Freeform 14"/>
            <p:cNvSpPr>
              <a:spLocks/>
            </p:cNvSpPr>
            <p:nvPr/>
          </p:nvSpPr>
          <p:spPr bwMode="auto">
            <a:xfrm>
              <a:off x="2723" y="324"/>
              <a:ext cx="414" cy="100"/>
            </a:xfrm>
            <a:custGeom>
              <a:avLst/>
              <a:gdLst/>
              <a:ahLst/>
              <a:cxnLst>
                <a:cxn ang="0">
                  <a:pos x="69" y="60"/>
                </a:cxn>
                <a:cxn ang="0">
                  <a:pos x="12" y="42"/>
                </a:cxn>
                <a:cxn ang="0">
                  <a:pos x="3" y="15"/>
                </a:cxn>
                <a:cxn ang="0">
                  <a:pos x="30" y="0"/>
                </a:cxn>
                <a:cxn ang="0">
                  <a:pos x="117" y="18"/>
                </a:cxn>
                <a:cxn ang="0">
                  <a:pos x="243" y="48"/>
                </a:cxn>
                <a:cxn ang="0">
                  <a:pos x="387" y="48"/>
                </a:cxn>
                <a:cxn ang="0">
                  <a:pos x="408" y="54"/>
                </a:cxn>
                <a:cxn ang="0">
                  <a:pos x="381" y="87"/>
                </a:cxn>
                <a:cxn ang="0">
                  <a:pos x="318" y="99"/>
                </a:cxn>
                <a:cxn ang="0">
                  <a:pos x="195" y="93"/>
                </a:cxn>
                <a:cxn ang="0">
                  <a:pos x="69" y="60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783" name="Freeform 15"/>
            <p:cNvSpPr>
              <a:spLocks/>
            </p:cNvSpPr>
            <p:nvPr/>
          </p:nvSpPr>
          <p:spPr bwMode="auto">
            <a:xfrm>
              <a:off x="3165" y="375"/>
              <a:ext cx="150" cy="72"/>
            </a:xfrm>
            <a:custGeom>
              <a:avLst/>
              <a:gdLst/>
              <a:ahLst/>
              <a:cxnLst>
                <a:cxn ang="0">
                  <a:pos x="3" y="67"/>
                </a:cxn>
                <a:cxn ang="0">
                  <a:pos x="84" y="19"/>
                </a:cxn>
                <a:cxn ang="0">
                  <a:pos x="123" y="1"/>
                </a:cxn>
                <a:cxn ang="0">
                  <a:pos x="150" y="22"/>
                </a:cxn>
                <a:cxn ang="0">
                  <a:pos x="123" y="55"/>
                </a:cxn>
                <a:cxn ang="0">
                  <a:pos x="90" y="70"/>
                </a:cxn>
                <a:cxn ang="0">
                  <a:pos x="0" y="67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784" name="Freeform 16"/>
            <p:cNvSpPr>
              <a:spLocks/>
            </p:cNvSpPr>
            <p:nvPr/>
          </p:nvSpPr>
          <p:spPr bwMode="auto">
            <a:xfrm>
              <a:off x="3463" y="267"/>
              <a:ext cx="148" cy="91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25" y="51"/>
                </a:cxn>
                <a:cxn ang="0">
                  <a:pos x="100" y="9"/>
                </a:cxn>
                <a:cxn ang="0">
                  <a:pos x="133" y="3"/>
                </a:cxn>
                <a:cxn ang="0">
                  <a:pos x="136" y="27"/>
                </a:cxn>
                <a:cxn ang="0">
                  <a:pos x="61" y="75"/>
                </a:cxn>
                <a:cxn ang="0">
                  <a:pos x="19" y="90"/>
                </a:cxn>
                <a:cxn ang="0">
                  <a:pos x="1" y="69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785" name="Freeform 17"/>
            <p:cNvSpPr>
              <a:spLocks/>
            </p:cNvSpPr>
            <p:nvPr/>
          </p:nvSpPr>
          <p:spPr bwMode="auto">
            <a:xfrm>
              <a:off x="3580" y="58"/>
              <a:ext cx="938" cy="158"/>
            </a:xfrm>
            <a:custGeom>
              <a:avLst/>
              <a:gdLst/>
              <a:ahLst/>
              <a:cxnLst>
                <a:cxn ang="0">
                  <a:pos x="172" y="86"/>
                </a:cxn>
                <a:cxn ang="0">
                  <a:pos x="61" y="137"/>
                </a:cxn>
                <a:cxn ang="0">
                  <a:pos x="16" y="155"/>
                </a:cxn>
                <a:cxn ang="0">
                  <a:pos x="7" y="122"/>
                </a:cxn>
                <a:cxn ang="0">
                  <a:pos x="58" y="80"/>
                </a:cxn>
                <a:cxn ang="0">
                  <a:pos x="172" y="38"/>
                </a:cxn>
                <a:cxn ang="0">
                  <a:pos x="304" y="11"/>
                </a:cxn>
                <a:cxn ang="0">
                  <a:pos x="463" y="2"/>
                </a:cxn>
                <a:cxn ang="0">
                  <a:pos x="631" y="23"/>
                </a:cxn>
                <a:cxn ang="0">
                  <a:pos x="796" y="53"/>
                </a:cxn>
                <a:cxn ang="0">
                  <a:pos x="841" y="47"/>
                </a:cxn>
                <a:cxn ang="0">
                  <a:pos x="907" y="71"/>
                </a:cxn>
                <a:cxn ang="0">
                  <a:pos x="919" y="101"/>
                </a:cxn>
                <a:cxn ang="0">
                  <a:pos x="793" y="98"/>
                </a:cxn>
                <a:cxn ang="0">
                  <a:pos x="634" y="62"/>
                </a:cxn>
                <a:cxn ang="0">
                  <a:pos x="439" y="38"/>
                </a:cxn>
                <a:cxn ang="0">
                  <a:pos x="238" y="59"/>
                </a:cxn>
                <a:cxn ang="0">
                  <a:pos x="172" y="86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786" name="Freeform 18"/>
            <p:cNvSpPr>
              <a:spLocks/>
            </p:cNvSpPr>
            <p:nvPr/>
          </p:nvSpPr>
          <p:spPr bwMode="auto">
            <a:xfrm>
              <a:off x="3686" y="145"/>
              <a:ext cx="372" cy="98"/>
            </a:xfrm>
            <a:custGeom>
              <a:avLst/>
              <a:gdLst/>
              <a:ahLst/>
              <a:cxnLst>
                <a:cxn ang="0">
                  <a:pos x="18" y="47"/>
                </a:cxn>
                <a:cxn ang="0">
                  <a:pos x="141" y="17"/>
                </a:cxn>
                <a:cxn ang="0">
                  <a:pos x="246" y="2"/>
                </a:cxn>
                <a:cxn ang="0">
                  <a:pos x="351" y="5"/>
                </a:cxn>
                <a:cxn ang="0">
                  <a:pos x="372" y="23"/>
                </a:cxn>
                <a:cxn ang="0">
                  <a:pos x="354" y="44"/>
                </a:cxn>
                <a:cxn ang="0">
                  <a:pos x="264" y="50"/>
                </a:cxn>
                <a:cxn ang="0">
                  <a:pos x="168" y="53"/>
                </a:cxn>
                <a:cxn ang="0">
                  <a:pos x="72" y="77"/>
                </a:cxn>
                <a:cxn ang="0">
                  <a:pos x="15" y="95"/>
                </a:cxn>
                <a:cxn ang="0">
                  <a:pos x="0" y="56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787" name="Freeform 19"/>
            <p:cNvSpPr>
              <a:spLocks/>
            </p:cNvSpPr>
            <p:nvPr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788" name="Freeform 20"/>
            <p:cNvSpPr>
              <a:spLocks/>
            </p:cNvSpPr>
            <p:nvPr/>
          </p:nvSpPr>
          <p:spPr bwMode="auto">
            <a:xfrm>
              <a:off x="3413" y="291"/>
              <a:ext cx="380" cy="174"/>
            </a:xfrm>
            <a:custGeom>
              <a:avLst/>
              <a:gdLst/>
              <a:ahLst/>
              <a:cxnLst>
                <a:cxn ang="0">
                  <a:pos x="3" y="165"/>
                </a:cxn>
                <a:cxn ang="0">
                  <a:pos x="129" y="93"/>
                </a:cxn>
                <a:cxn ang="0">
                  <a:pos x="261" y="30"/>
                </a:cxn>
                <a:cxn ang="0">
                  <a:pos x="351" y="0"/>
                </a:cxn>
                <a:cxn ang="0">
                  <a:pos x="378" y="27"/>
                </a:cxn>
                <a:cxn ang="0">
                  <a:pos x="336" y="51"/>
                </a:cxn>
                <a:cxn ang="0">
                  <a:pos x="291" y="60"/>
                </a:cxn>
                <a:cxn ang="0">
                  <a:pos x="240" y="75"/>
                </a:cxn>
                <a:cxn ang="0">
                  <a:pos x="189" y="120"/>
                </a:cxn>
                <a:cxn ang="0">
                  <a:pos x="102" y="174"/>
                </a:cxn>
                <a:cxn ang="0">
                  <a:pos x="0" y="162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789" name="Freeform 21"/>
            <p:cNvSpPr>
              <a:spLocks/>
            </p:cNvSpPr>
            <p:nvPr/>
          </p:nvSpPr>
          <p:spPr bwMode="auto">
            <a:xfrm>
              <a:off x="4178" y="187"/>
              <a:ext cx="523" cy="69"/>
            </a:xfrm>
            <a:custGeom>
              <a:avLst/>
              <a:gdLst/>
              <a:ahLst/>
              <a:cxnLst>
                <a:cxn ang="0">
                  <a:pos x="84" y="11"/>
                </a:cxn>
                <a:cxn ang="0">
                  <a:pos x="27" y="5"/>
                </a:cxn>
                <a:cxn ang="0">
                  <a:pos x="9" y="35"/>
                </a:cxn>
                <a:cxn ang="0">
                  <a:pos x="81" y="56"/>
                </a:cxn>
                <a:cxn ang="0">
                  <a:pos x="255" y="68"/>
                </a:cxn>
                <a:cxn ang="0">
                  <a:pos x="432" y="50"/>
                </a:cxn>
                <a:cxn ang="0">
                  <a:pos x="513" y="5"/>
                </a:cxn>
                <a:cxn ang="0">
                  <a:pos x="372" y="20"/>
                </a:cxn>
                <a:cxn ang="0">
                  <a:pos x="141" y="14"/>
                </a:cxn>
                <a:cxn ang="0">
                  <a:pos x="84" y="11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790" name="Freeform 22"/>
            <p:cNvSpPr>
              <a:spLocks/>
            </p:cNvSpPr>
            <p:nvPr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791" name="Freeform 23"/>
            <p:cNvSpPr>
              <a:spLocks/>
            </p:cNvSpPr>
            <p:nvPr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792" name="Freeform 24"/>
            <p:cNvSpPr>
              <a:spLocks/>
            </p:cNvSpPr>
            <p:nvPr/>
          </p:nvSpPr>
          <p:spPr bwMode="auto">
            <a:xfrm>
              <a:off x="5318" y="240"/>
              <a:ext cx="402" cy="115"/>
            </a:xfrm>
            <a:custGeom>
              <a:avLst/>
              <a:gdLst/>
              <a:ahLst/>
              <a:cxnLst>
                <a:cxn ang="0">
                  <a:pos x="402" y="0"/>
                </a:cxn>
                <a:cxn ang="0">
                  <a:pos x="384" y="12"/>
                </a:cxn>
                <a:cxn ang="0">
                  <a:pos x="276" y="51"/>
                </a:cxn>
                <a:cxn ang="0">
                  <a:pos x="165" y="66"/>
                </a:cxn>
                <a:cxn ang="0">
                  <a:pos x="51" y="57"/>
                </a:cxn>
                <a:cxn ang="0">
                  <a:pos x="15" y="54"/>
                </a:cxn>
                <a:cxn ang="0">
                  <a:pos x="3" y="69"/>
                </a:cxn>
                <a:cxn ang="0">
                  <a:pos x="9" y="93"/>
                </a:cxn>
                <a:cxn ang="0">
                  <a:pos x="54" y="102"/>
                </a:cxn>
                <a:cxn ang="0">
                  <a:pos x="198" y="111"/>
                </a:cxn>
                <a:cxn ang="0">
                  <a:pos x="336" y="75"/>
                </a:cxn>
                <a:cxn ang="0">
                  <a:pos x="375" y="54"/>
                </a:cxn>
                <a:cxn ang="0">
                  <a:pos x="402" y="0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2797" name="Rectangle 2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 b="1">
                <a:latin typeface="黑体" pitchFamily="49" charset="-122"/>
                <a:ea typeface="黑体" pitchFamily="49" charset="-122"/>
                <a:cs typeface="Tahoma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2798" name="Rectangle 3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 b="1">
                <a:cs typeface="Tahoma" pitchFamily="34" charset="0"/>
              </a:defRPr>
            </a:lvl1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32799" name="Rectangle 31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32800" name="Rectangle 3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32801" name="Rectangle 3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C51DC3D7-B220-4A60-BFBD-5CF5C913152B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B8A73-2B40-47A9-921E-C611A4D68C0F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E8A7D-665B-466A-B1CD-CA322C918E5D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762000"/>
            <a:ext cx="1943100" cy="54864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762000"/>
            <a:ext cx="5676900" cy="54864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9D1121-73B8-4A41-BF2A-633988B39A7C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8000" y="0"/>
            <a:ext cx="7128000" cy="723600"/>
          </a:xfrm>
        </p:spPr>
        <p:txBody>
          <a:bodyPr/>
          <a:lstStyle>
            <a:lvl1pPr algn="l">
              <a:defRPr sz="3200" b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908720"/>
            <a:ext cx="8352928" cy="5339680"/>
          </a:xfrm>
        </p:spPr>
        <p:txBody>
          <a:bodyPr/>
          <a:lstStyle>
            <a:lvl1pPr marL="0" indent="0">
              <a:lnSpc>
                <a:spcPct val="175000"/>
              </a:lnSpc>
              <a:spcBef>
                <a:spcPts val="0"/>
              </a:spcBef>
              <a:buNone/>
              <a:defRPr sz="2800" b="1"/>
            </a:lvl1pPr>
            <a:lvl2pPr marL="0" indent="720000">
              <a:lnSpc>
                <a:spcPct val="175000"/>
              </a:lnSpc>
              <a:spcBef>
                <a:spcPts val="0"/>
              </a:spcBef>
              <a:buNone/>
              <a:defRPr sz="2400" b="1">
                <a:solidFill>
                  <a:schemeClr val="accent2">
                    <a:lumMod val="50000"/>
                  </a:schemeClr>
                </a:solidFill>
              </a:defRPr>
            </a:lvl2pPr>
            <a:lvl3pPr indent="0">
              <a:lnSpc>
                <a:spcPct val="175000"/>
              </a:lnSpc>
              <a:spcBef>
                <a:spcPts val="0"/>
              </a:spcBef>
              <a:buNone/>
              <a:defRPr sz="2000" b="1">
                <a:solidFill>
                  <a:schemeClr val="bg2">
                    <a:lumMod val="75000"/>
                  </a:schemeClr>
                </a:solidFill>
              </a:defRPr>
            </a:lvl3pPr>
            <a:lvl4pPr indent="0">
              <a:lnSpc>
                <a:spcPct val="175000"/>
              </a:lnSpc>
              <a:spcBef>
                <a:spcPts val="0"/>
              </a:spcBef>
              <a:buNone/>
              <a:defRPr sz="1800" b="1">
                <a:solidFill>
                  <a:schemeClr val="accent6">
                    <a:lumMod val="75000"/>
                  </a:schemeClr>
                </a:solidFill>
              </a:defRPr>
            </a:lvl4pPr>
            <a:lvl5pPr indent="0">
              <a:lnSpc>
                <a:spcPct val="175000"/>
              </a:lnSpc>
              <a:spcBef>
                <a:spcPts val="0"/>
              </a:spcBef>
              <a:buNone/>
              <a:defRPr sz="1800" b="1"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9004D3-BFAE-4720-B16F-566A135FB930}" type="slidenum">
              <a:rPr lang="zh-CN" altLang="en-US"/>
              <a:pPr/>
              <a:t>‹#›</a:t>
            </a:fld>
            <a:endParaRPr lang="en-US" altLang="zh-CN"/>
          </a:p>
        </p:txBody>
      </p:sp>
      <p:sp>
        <p:nvSpPr>
          <p:cNvPr id="7" name="TextBox 6"/>
          <p:cNvSpPr txBox="1"/>
          <p:nvPr userDrawn="1"/>
        </p:nvSpPr>
        <p:spPr>
          <a:xfrm>
            <a:off x="7164288" y="72000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smtClean="0">
                <a:solidFill>
                  <a:schemeClr val="accent2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2018</a:t>
            </a:r>
            <a:r>
              <a:rPr lang="zh-CN" altLang="en-US" sz="1600" b="1" smtClean="0">
                <a:solidFill>
                  <a:schemeClr val="accent2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年度地方科协</a:t>
            </a:r>
            <a:endParaRPr lang="en-US" altLang="zh-CN" sz="1600" b="1" smtClean="0">
              <a:solidFill>
                <a:schemeClr val="accent2">
                  <a:lumMod val="50000"/>
                </a:schemeClr>
              </a:solidFill>
              <a:latin typeface="黑体" pitchFamily="49" charset="-122"/>
              <a:ea typeface="黑体" pitchFamily="49" charset="-122"/>
            </a:endParaRPr>
          </a:p>
          <a:p>
            <a:pPr algn="ctr"/>
            <a:r>
              <a:rPr lang="zh-CN" altLang="en-US" sz="1600" b="1" smtClean="0">
                <a:solidFill>
                  <a:schemeClr val="accent2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财务决算系统培训</a:t>
            </a:r>
            <a:endParaRPr lang="zh-CN" altLang="en-US" sz="1600" b="1">
              <a:solidFill>
                <a:schemeClr val="accent2">
                  <a:lumMod val="50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一级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504" y="0"/>
            <a:ext cx="7128792" cy="722784"/>
          </a:xfrm>
        </p:spPr>
        <p:txBody>
          <a:bodyPr/>
          <a:lstStyle>
            <a:lvl1pPr algn="l">
              <a:defRPr sz="320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7FE7F-2C06-47F7-ACB6-844D3C439189}" type="slidenum">
              <a:rPr lang="zh-CN" altLang="en-US" smtClean="0"/>
              <a:pPr/>
              <a:t>‹#›</a:t>
            </a:fld>
            <a:endParaRPr lang="en-US" altLang="zh-CN"/>
          </a:p>
        </p:txBody>
      </p:sp>
      <p:sp>
        <p:nvSpPr>
          <p:cNvPr id="6" name="TextBox 5"/>
          <p:cNvSpPr txBox="1"/>
          <p:nvPr userDrawn="1"/>
        </p:nvSpPr>
        <p:spPr>
          <a:xfrm>
            <a:off x="7164288" y="72000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smtClean="0">
                <a:solidFill>
                  <a:schemeClr val="accent2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2018</a:t>
            </a:r>
            <a:r>
              <a:rPr lang="zh-CN" altLang="en-US" sz="1600" b="1" smtClean="0">
                <a:solidFill>
                  <a:schemeClr val="accent2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年度地方科协财务决算系统培训</a:t>
            </a:r>
            <a:endParaRPr lang="zh-CN" altLang="en-US" sz="1600" b="1">
              <a:solidFill>
                <a:schemeClr val="accent2">
                  <a:lumMod val="50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86FC70-1604-40EA-BD6A-EB1C47DBC586}" type="slidenum">
              <a:rPr lang="zh-CN" altLang="en-US"/>
              <a:pPr/>
              <a:t>‹#›</a:t>
            </a:fld>
            <a:endParaRPr lang="en-US" altLang="zh-CN"/>
          </a:p>
        </p:txBody>
      </p:sp>
      <p:sp>
        <p:nvSpPr>
          <p:cNvPr id="5" name="TextBox 4"/>
          <p:cNvSpPr txBox="1"/>
          <p:nvPr userDrawn="1"/>
        </p:nvSpPr>
        <p:spPr>
          <a:xfrm>
            <a:off x="7164288" y="72000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smtClean="0">
                <a:solidFill>
                  <a:schemeClr val="accent2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2018</a:t>
            </a:r>
            <a:r>
              <a:rPr lang="zh-CN" altLang="en-US" sz="1600" b="1" smtClean="0">
                <a:solidFill>
                  <a:schemeClr val="accent2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年度地方科协财务决算系统培训</a:t>
            </a:r>
            <a:endParaRPr lang="zh-CN" altLang="en-US" sz="1600" b="1">
              <a:solidFill>
                <a:schemeClr val="accent2">
                  <a:lumMod val="50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5E2B8E-FBE7-4259-93D4-F00596D90389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2133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E52452-7D7B-4EBB-B6B3-2F6DAAD1BE68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CD2171-6FFE-42D1-B20B-AB9BEAA07C78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805FFB-7536-4909-9D72-3890F62EB267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DC5CAE-9656-4D6A-BA50-A620A7E48184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8" name="Group 34"/>
          <p:cNvGrpSpPr>
            <a:grpSpLocks/>
          </p:cNvGrpSpPr>
          <p:nvPr/>
        </p:nvGrpSpPr>
        <p:grpSpPr bwMode="auto">
          <a:xfrm>
            <a:off x="0" y="0"/>
            <a:ext cx="9169400" cy="6615113"/>
            <a:chOff x="0" y="0"/>
            <a:chExt cx="5776" cy="4167"/>
          </a:xfrm>
        </p:grpSpPr>
        <p:grpSp>
          <p:nvGrpSpPr>
            <p:cNvPr id="1031" name="Group 7"/>
            <p:cNvGrpSpPr>
              <a:grpSpLocks/>
            </p:cNvGrpSpPr>
            <p:nvPr/>
          </p:nvGrpSpPr>
          <p:grpSpPr bwMode="auto">
            <a:xfrm>
              <a:off x="0" y="0"/>
              <a:ext cx="5768" cy="477"/>
              <a:chOff x="0" y="0"/>
              <a:chExt cx="5768" cy="477"/>
            </a:xfrm>
          </p:grpSpPr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5" y="0"/>
                <a:ext cx="5763" cy="477"/>
              </a:xfrm>
              <a:custGeom>
                <a:avLst/>
                <a:gdLst/>
                <a:ahLst/>
                <a:cxnLst>
                  <a:cxn ang="0">
                    <a:pos x="0" y="450"/>
                  </a:cxn>
                  <a:cxn ang="0">
                    <a:pos x="3" y="0"/>
                  </a:cxn>
                  <a:cxn ang="0">
                    <a:pos x="5763" y="0"/>
                  </a:cxn>
                  <a:cxn ang="0">
                    <a:pos x="5763" y="465"/>
                  </a:cxn>
                  <a:cxn ang="0">
                    <a:pos x="4821" y="477"/>
                  </a:cxn>
                  <a:cxn ang="0">
                    <a:pos x="4326" y="447"/>
                  </a:cxn>
                  <a:cxn ang="0">
                    <a:pos x="3783" y="465"/>
                  </a:cxn>
                  <a:cxn ang="0">
                    <a:pos x="3417" y="456"/>
                  </a:cxn>
                  <a:cxn ang="0">
                    <a:pos x="2973" y="459"/>
                  </a:cxn>
                  <a:cxn ang="0">
                    <a:pos x="2451" y="453"/>
                  </a:cxn>
                  <a:cxn ang="0">
                    <a:pos x="2289" y="441"/>
                  </a:cxn>
                  <a:cxn ang="0">
                    <a:pos x="2010" y="453"/>
                  </a:cxn>
                  <a:cxn ang="0">
                    <a:pos x="1827" y="450"/>
                  </a:cxn>
                  <a:cxn ang="0">
                    <a:pos x="1215" y="465"/>
                  </a:cxn>
                  <a:cxn ang="0">
                    <a:pos x="660" y="456"/>
                  </a:cxn>
                  <a:cxn ang="0">
                    <a:pos x="0" y="450"/>
                  </a:cxn>
                </a:cxnLst>
                <a:rect l="0" t="0" r="r" b="b"/>
                <a:pathLst>
                  <a:path w="5763" h="477">
                    <a:moveTo>
                      <a:pt x="0" y="450"/>
                    </a:moveTo>
                    <a:lnTo>
                      <a:pt x="3" y="0"/>
                    </a:lnTo>
                    <a:lnTo>
                      <a:pt x="5763" y="0"/>
                    </a:lnTo>
                    <a:lnTo>
                      <a:pt x="5763" y="465"/>
                    </a:lnTo>
                    <a:lnTo>
                      <a:pt x="4821" y="477"/>
                    </a:lnTo>
                    <a:lnTo>
                      <a:pt x="4326" y="447"/>
                    </a:lnTo>
                    <a:lnTo>
                      <a:pt x="3783" y="465"/>
                    </a:lnTo>
                    <a:lnTo>
                      <a:pt x="3417" y="456"/>
                    </a:lnTo>
                    <a:lnTo>
                      <a:pt x="2973" y="459"/>
                    </a:lnTo>
                    <a:lnTo>
                      <a:pt x="2451" y="453"/>
                    </a:lnTo>
                    <a:lnTo>
                      <a:pt x="2289" y="441"/>
                    </a:lnTo>
                    <a:lnTo>
                      <a:pt x="2010" y="453"/>
                    </a:lnTo>
                    <a:lnTo>
                      <a:pt x="1827" y="450"/>
                    </a:lnTo>
                    <a:lnTo>
                      <a:pt x="1215" y="465"/>
                    </a:lnTo>
                    <a:lnTo>
                      <a:pt x="660" y="456"/>
                    </a:lnTo>
                    <a:lnTo>
                      <a:pt x="0" y="450"/>
                    </a:ln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0" y="98"/>
                <a:ext cx="256" cy="253"/>
              </a:xfrm>
              <a:custGeom>
                <a:avLst/>
                <a:gdLst/>
                <a:ahLst/>
                <a:cxnLst>
                  <a:cxn ang="0">
                    <a:pos x="8" y="190"/>
                  </a:cxn>
                  <a:cxn ang="0">
                    <a:pos x="71" y="115"/>
                  </a:cxn>
                  <a:cxn ang="0">
                    <a:pos x="203" y="16"/>
                  </a:cxn>
                  <a:cxn ang="0">
                    <a:pos x="251" y="19"/>
                  </a:cxn>
                  <a:cxn ang="0">
                    <a:pos x="236" y="46"/>
                  </a:cxn>
                  <a:cxn ang="0">
                    <a:pos x="176" y="82"/>
                  </a:cxn>
                  <a:cxn ang="0">
                    <a:pos x="92" y="154"/>
                  </a:cxn>
                  <a:cxn ang="0">
                    <a:pos x="23" y="247"/>
                  </a:cxn>
                  <a:cxn ang="0">
                    <a:pos x="8" y="190"/>
                  </a:cxn>
                </a:cxnLst>
                <a:rect l="0" t="0" r="r" b="b"/>
                <a:pathLst>
                  <a:path w="256" h="253">
                    <a:moveTo>
                      <a:pt x="8" y="190"/>
                    </a:moveTo>
                    <a:cubicBezTo>
                      <a:pt x="16" y="168"/>
                      <a:pt x="38" y="144"/>
                      <a:pt x="71" y="115"/>
                    </a:cubicBezTo>
                    <a:cubicBezTo>
                      <a:pt x="104" y="86"/>
                      <a:pt x="173" y="32"/>
                      <a:pt x="203" y="16"/>
                    </a:cubicBezTo>
                    <a:cubicBezTo>
                      <a:pt x="233" y="0"/>
                      <a:pt x="246" y="14"/>
                      <a:pt x="251" y="19"/>
                    </a:cubicBezTo>
                    <a:cubicBezTo>
                      <a:pt x="256" y="24"/>
                      <a:pt x="249" y="35"/>
                      <a:pt x="236" y="46"/>
                    </a:cubicBezTo>
                    <a:cubicBezTo>
                      <a:pt x="223" y="57"/>
                      <a:pt x="200" y="64"/>
                      <a:pt x="176" y="82"/>
                    </a:cubicBezTo>
                    <a:cubicBezTo>
                      <a:pt x="152" y="100"/>
                      <a:pt x="118" y="126"/>
                      <a:pt x="92" y="154"/>
                    </a:cubicBezTo>
                    <a:cubicBezTo>
                      <a:pt x="66" y="182"/>
                      <a:pt x="36" y="241"/>
                      <a:pt x="23" y="247"/>
                    </a:cubicBezTo>
                    <a:cubicBezTo>
                      <a:pt x="10" y="253"/>
                      <a:pt x="0" y="212"/>
                      <a:pt x="8" y="19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6" y="0"/>
                <a:ext cx="708" cy="459"/>
              </a:xfrm>
              <a:custGeom>
                <a:avLst/>
                <a:gdLst/>
                <a:ahLst/>
                <a:cxnLst>
                  <a:cxn ang="0">
                    <a:pos x="0" y="432"/>
                  </a:cxn>
                  <a:cxn ang="0">
                    <a:pos x="0" y="453"/>
                  </a:cxn>
                  <a:cxn ang="0">
                    <a:pos x="72" y="324"/>
                  </a:cxn>
                  <a:cxn ang="0">
                    <a:pos x="198" y="201"/>
                  </a:cxn>
                  <a:cxn ang="0">
                    <a:pos x="366" y="102"/>
                  </a:cxn>
                  <a:cxn ang="0">
                    <a:pos x="531" y="36"/>
                  </a:cxn>
                  <a:cxn ang="0">
                    <a:pos x="609" y="0"/>
                  </a:cxn>
                  <a:cxn ang="0">
                    <a:pos x="708" y="3"/>
                  </a:cxn>
                  <a:cxn ang="0">
                    <a:pos x="591" y="66"/>
                  </a:cxn>
                  <a:cxn ang="0">
                    <a:pos x="417" y="126"/>
                  </a:cxn>
                  <a:cxn ang="0">
                    <a:pos x="237" y="231"/>
                  </a:cxn>
                  <a:cxn ang="0">
                    <a:pos x="117" y="345"/>
                  </a:cxn>
                  <a:cxn ang="0">
                    <a:pos x="51" y="459"/>
                  </a:cxn>
                  <a:cxn ang="0">
                    <a:pos x="0" y="453"/>
                  </a:cxn>
                </a:cxnLst>
                <a:rect l="0" t="0" r="r" b="b"/>
                <a:pathLst>
                  <a:path w="708" h="459">
                    <a:moveTo>
                      <a:pt x="0" y="432"/>
                    </a:moveTo>
                    <a:lnTo>
                      <a:pt x="0" y="453"/>
                    </a:lnTo>
                    <a:cubicBezTo>
                      <a:pt x="12" y="435"/>
                      <a:pt x="39" y="366"/>
                      <a:pt x="72" y="324"/>
                    </a:cubicBezTo>
                    <a:cubicBezTo>
                      <a:pt x="105" y="282"/>
                      <a:pt x="149" y="238"/>
                      <a:pt x="198" y="201"/>
                    </a:cubicBezTo>
                    <a:cubicBezTo>
                      <a:pt x="247" y="164"/>
                      <a:pt x="311" y="129"/>
                      <a:pt x="366" y="102"/>
                    </a:cubicBezTo>
                    <a:cubicBezTo>
                      <a:pt x="421" y="75"/>
                      <a:pt x="490" y="53"/>
                      <a:pt x="531" y="36"/>
                    </a:cubicBezTo>
                    <a:cubicBezTo>
                      <a:pt x="572" y="19"/>
                      <a:pt x="580" y="5"/>
                      <a:pt x="609" y="0"/>
                    </a:cubicBezTo>
                    <a:lnTo>
                      <a:pt x="708" y="3"/>
                    </a:lnTo>
                    <a:cubicBezTo>
                      <a:pt x="705" y="14"/>
                      <a:pt x="640" y="45"/>
                      <a:pt x="591" y="66"/>
                    </a:cubicBezTo>
                    <a:cubicBezTo>
                      <a:pt x="542" y="87"/>
                      <a:pt x="476" y="98"/>
                      <a:pt x="417" y="126"/>
                    </a:cubicBezTo>
                    <a:cubicBezTo>
                      <a:pt x="358" y="154"/>
                      <a:pt x="287" y="195"/>
                      <a:pt x="237" y="231"/>
                    </a:cubicBezTo>
                    <a:cubicBezTo>
                      <a:pt x="187" y="267"/>
                      <a:pt x="148" y="307"/>
                      <a:pt x="117" y="345"/>
                    </a:cubicBezTo>
                    <a:cubicBezTo>
                      <a:pt x="86" y="383"/>
                      <a:pt x="70" y="441"/>
                      <a:pt x="51" y="459"/>
                    </a:cubicBezTo>
                    <a:lnTo>
                      <a:pt x="0" y="453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1" y="269"/>
                <a:ext cx="251" cy="194"/>
              </a:xfrm>
              <a:custGeom>
                <a:avLst/>
                <a:gdLst/>
                <a:ahLst/>
                <a:cxnLst>
                  <a:cxn ang="0">
                    <a:pos x="21" y="163"/>
                  </a:cxn>
                  <a:cxn ang="0">
                    <a:pos x="9" y="184"/>
                  </a:cxn>
                  <a:cxn ang="0">
                    <a:pos x="75" y="103"/>
                  </a:cxn>
                  <a:cxn ang="0">
                    <a:pos x="165" y="28"/>
                  </a:cxn>
                  <a:cxn ang="0">
                    <a:pos x="207" y="7"/>
                  </a:cxn>
                  <a:cxn ang="0">
                    <a:pos x="246" y="4"/>
                  </a:cxn>
                  <a:cxn ang="0">
                    <a:pos x="237" y="34"/>
                  </a:cxn>
                  <a:cxn ang="0">
                    <a:pos x="183" y="61"/>
                  </a:cxn>
                  <a:cxn ang="0">
                    <a:pos x="108" y="124"/>
                  </a:cxn>
                  <a:cxn ang="0">
                    <a:pos x="54" y="190"/>
                  </a:cxn>
                  <a:cxn ang="0">
                    <a:pos x="6" y="184"/>
                  </a:cxn>
                </a:cxnLst>
                <a:rect l="0" t="0" r="r" b="b"/>
                <a:pathLst>
                  <a:path w="251" h="194">
                    <a:moveTo>
                      <a:pt x="21" y="163"/>
                    </a:moveTo>
                    <a:cubicBezTo>
                      <a:pt x="10" y="178"/>
                      <a:pt x="0" y="194"/>
                      <a:pt x="9" y="184"/>
                    </a:cubicBezTo>
                    <a:cubicBezTo>
                      <a:pt x="18" y="174"/>
                      <a:pt x="49" y="129"/>
                      <a:pt x="75" y="103"/>
                    </a:cubicBezTo>
                    <a:cubicBezTo>
                      <a:pt x="101" y="77"/>
                      <a:pt x="143" y="44"/>
                      <a:pt x="165" y="28"/>
                    </a:cubicBezTo>
                    <a:cubicBezTo>
                      <a:pt x="187" y="12"/>
                      <a:pt x="194" y="11"/>
                      <a:pt x="207" y="7"/>
                    </a:cubicBezTo>
                    <a:cubicBezTo>
                      <a:pt x="220" y="3"/>
                      <a:pt x="241" y="0"/>
                      <a:pt x="246" y="4"/>
                    </a:cubicBezTo>
                    <a:cubicBezTo>
                      <a:pt x="251" y="8"/>
                      <a:pt x="247" y="25"/>
                      <a:pt x="237" y="34"/>
                    </a:cubicBezTo>
                    <a:cubicBezTo>
                      <a:pt x="227" y="43"/>
                      <a:pt x="204" y="46"/>
                      <a:pt x="183" y="61"/>
                    </a:cubicBezTo>
                    <a:cubicBezTo>
                      <a:pt x="162" y="76"/>
                      <a:pt x="129" y="103"/>
                      <a:pt x="108" y="124"/>
                    </a:cubicBezTo>
                    <a:cubicBezTo>
                      <a:pt x="87" y="145"/>
                      <a:pt x="71" y="180"/>
                      <a:pt x="54" y="190"/>
                    </a:cubicBezTo>
                    <a:lnTo>
                      <a:pt x="6" y="184"/>
                    </a:lnTo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1" y="0"/>
                <a:ext cx="159" cy="72"/>
              </a:xfrm>
              <a:custGeom>
                <a:avLst/>
                <a:gdLst/>
                <a:ahLst/>
                <a:cxnLst>
                  <a:cxn ang="0">
                    <a:pos x="99" y="0"/>
                  </a:cxn>
                  <a:cxn ang="0">
                    <a:pos x="15" y="36"/>
                  </a:cxn>
                  <a:cxn ang="0">
                    <a:pos x="6" y="60"/>
                  </a:cxn>
                  <a:cxn ang="0">
                    <a:pos x="36" y="69"/>
                  </a:cxn>
                  <a:cxn ang="0">
                    <a:pos x="87" y="42"/>
                  </a:cxn>
                  <a:cxn ang="0">
                    <a:pos x="159" y="0"/>
                  </a:cxn>
                  <a:cxn ang="0">
                    <a:pos x="99" y="0"/>
                  </a:cxn>
                </a:cxnLst>
                <a:rect l="0" t="0" r="r" b="b"/>
                <a:pathLst>
                  <a:path w="159" h="72">
                    <a:moveTo>
                      <a:pt x="99" y="0"/>
                    </a:moveTo>
                    <a:cubicBezTo>
                      <a:pt x="75" y="6"/>
                      <a:pt x="30" y="26"/>
                      <a:pt x="15" y="36"/>
                    </a:cubicBezTo>
                    <a:cubicBezTo>
                      <a:pt x="0" y="46"/>
                      <a:pt x="3" y="55"/>
                      <a:pt x="6" y="60"/>
                    </a:cubicBezTo>
                    <a:cubicBezTo>
                      <a:pt x="9" y="65"/>
                      <a:pt x="23" y="72"/>
                      <a:pt x="36" y="69"/>
                    </a:cubicBezTo>
                    <a:cubicBezTo>
                      <a:pt x="49" y="66"/>
                      <a:pt x="67" y="53"/>
                      <a:pt x="87" y="42"/>
                    </a:cubicBezTo>
                    <a:cubicBezTo>
                      <a:pt x="107" y="31"/>
                      <a:pt x="158" y="6"/>
                      <a:pt x="159" y="0"/>
                    </a:cubicBezTo>
                    <a:lnTo>
                      <a:pt x="99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488" y="0"/>
                <a:ext cx="455" cy="216"/>
              </a:xfrm>
              <a:custGeom>
                <a:avLst/>
                <a:gdLst/>
                <a:ahLst/>
                <a:cxnLst>
                  <a:cxn ang="0">
                    <a:pos x="395" y="0"/>
                  </a:cxn>
                  <a:cxn ang="0">
                    <a:pos x="338" y="48"/>
                  </a:cxn>
                  <a:cxn ang="0">
                    <a:pos x="242" y="102"/>
                  </a:cxn>
                  <a:cxn ang="0">
                    <a:pos x="104" y="147"/>
                  </a:cxn>
                  <a:cxn ang="0">
                    <a:pos x="35" y="168"/>
                  </a:cxn>
                  <a:cxn ang="0">
                    <a:pos x="8" y="192"/>
                  </a:cxn>
                  <a:cxn ang="0">
                    <a:pos x="8" y="213"/>
                  </a:cxn>
                  <a:cxn ang="0">
                    <a:pos x="59" y="213"/>
                  </a:cxn>
                  <a:cxn ang="0">
                    <a:pos x="86" y="192"/>
                  </a:cxn>
                  <a:cxn ang="0">
                    <a:pos x="173" y="159"/>
                  </a:cxn>
                  <a:cxn ang="0">
                    <a:pos x="299" y="126"/>
                  </a:cxn>
                  <a:cxn ang="0">
                    <a:pos x="392" y="72"/>
                  </a:cxn>
                  <a:cxn ang="0">
                    <a:pos x="455" y="0"/>
                  </a:cxn>
                  <a:cxn ang="0">
                    <a:pos x="395" y="0"/>
                  </a:cxn>
                </a:cxnLst>
                <a:rect l="0" t="0" r="r" b="b"/>
                <a:pathLst>
                  <a:path w="455" h="216">
                    <a:moveTo>
                      <a:pt x="395" y="0"/>
                    </a:moveTo>
                    <a:cubicBezTo>
                      <a:pt x="376" y="8"/>
                      <a:pt x="364" y="31"/>
                      <a:pt x="338" y="48"/>
                    </a:cubicBezTo>
                    <a:cubicBezTo>
                      <a:pt x="312" y="65"/>
                      <a:pt x="281" y="86"/>
                      <a:pt x="242" y="102"/>
                    </a:cubicBezTo>
                    <a:cubicBezTo>
                      <a:pt x="203" y="118"/>
                      <a:pt x="138" y="136"/>
                      <a:pt x="104" y="147"/>
                    </a:cubicBezTo>
                    <a:cubicBezTo>
                      <a:pt x="70" y="158"/>
                      <a:pt x="51" y="161"/>
                      <a:pt x="35" y="168"/>
                    </a:cubicBezTo>
                    <a:cubicBezTo>
                      <a:pt x="19" y="175"/>
                      <a:pt x="12" y="185"/>
                      <a:pt x="8" y="192"/>
                    </a:cubicBezTo>
                    <a:cubicBezTo>
                      <a:pt x="4" y="199"/>
                      <a:pt x="0" y="210"/>
                      <a:pt x="8" y="213"/>
                    </a:cubicBezTo>
                    <a:cubicBezTo>
                      <a:pt x="16" y="216"/>
                      <a:pt x="46" y="216"/>
                      <a:pt x="59" y="213"/>
                    </a:cubicBezTo>
                    <a:cubicBezTo>
                      <a:pt x="72" y="210"/>
                      <a:pt x="67" y="201"/>
                      <a:pt x="86" y="192"/>
                    </a:cubicBezTo>
                    <a:cubicBezTo>
                      <a:pt x="105" y="183"/>
                      <a:pt x="138" y="170"/>
                      <a:pt x="173" y="159"/>
                    </a:cubicBezTo>
                    <a:cubicBezTo>
                      <a:pt x="208" y="148"/>
                      <a:pt x="263" y="140"/>
                      <a:pt x="299" y="126"/>
                    </a:cubicBezTo>
                    <a:cubicBezTo>
                      <a:pt x="335" y="112"/>
                      <a:pt x="366" y="93"/>
                      <a:pt x="392" y="72"/>
                    </a:cubicBezTo>
                    <a:cubicBezTo>
                      <a:pt x="418" y="51"/>
                      <a:pt x="454" y="12"/>
                      <a:pt x="455" y="0"/>
                    </a:cubicBezTo>
                    <a:lnTo>
                      <a:pt x="395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1448" y="37"/>
                <a:ext cx="414" cy="108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24" y="11"/>
                  </a:cxn>
                  <a:cxn ang="0">
                    <a:pos x="156" y="2"/>
                  </a:cxn>
                  <a:cxn ang="0">
                    <a:pos x="288" y="23"/>
                  </a:cxn>
                  <a:cxn ang="0">
                    <a:pos x="384" y="53"/>
                  </a:cxn>
                  <a:cxn ang="0">
                    <a:pos x="411" y="74"/>
                  </a:cxn>
                  <a:cxn ang="0">
                    <a:pos x="405" y="104"/>
                  </a:cxn>
                  <a:cxn ang="0">
                    <a:pos x="363" y="101"/>
                  </a:cxn>
                  <a:cxn ang="0">
                    <a:pos x="294" y="77"/>
                  </a:cxn>
                  <a:cxn ang="0">
                    <a:pos x="174" y="50"/>
                  </a:cxn>
                  <a:cxn ang="0">
                    <a:pos x="72" y="62"/>
                  </a:cxn>
                  <a:cxn ang="0">
                    <a:pos x="36" y="59"/>
                  </a:cxn>
                  <a:cxn ang="0">
                    <a:pos x="0" y="11"/>
                  </a:cxn>
                </a:cxnLst>
                <a:rect l="0" t="0" r="r" b="b"/>
                <a:pathLst>
                  <a:path w="414" h="108">
                    <a:moveTo>
                      <a:pt x="0" y="11"/>
                    </a:moveTo>
                    <a:lnTo>
                      <a:pt x="24" y="11"/>
                    </a:lnTo>
                    <a:cubicBezTo>
                      <a:pt x="50" y="9"/>
                      <a:pt x="112" y="0"/>
                      <a:pt x="156" y="2"/>
                    </a:cubicBezTo>
                    <a:cubicBezTo>
                      <a:pt x="200" y="4"/>
                      <a:pt x="250" y="15"/>
                      <a:pt x="288" y="23"/>
                    </a:cubicBezTo>
                    <a:cubicBezTo>
                      <a:pt x="326" y="31"/>
                      <a:pt x="363" y="44"/>
                      <a:pt x="384" y="53"/>
                    </a:cubicBezTo>
                    <a:cubicBezTo>
                      <a:pt x="405" y="62"/>
                      <a:pt x="408" y="66"/>
                      <a:pt x="411" y="74"/>
                    </a:cubicBezTo>
                    <a:cubicBezTo>
                      <a:pt x="414" y="82"/>
                      <a:pt x="413" y="100"/>
                      <a:pt x="405" y="104"/>
                    </a:cubicBezTo>
                    <a:cubicBezTo>
                      <a:pt x="397" y="108"/>
                      <a:pt x="381" y="105"/>
                      <a:pt x="363" y="101"/>
                    </a:cubicBezTo>
                    <a:cubicBezTo>
                      <a:pt x="345" y="97"/>
                      <a:pt x="325" y="85"/>
                      <a:pt x="294" y="77"/>
                    </a:cubicBezTo>
                    <a:cubicBezTo>
                      <a:pt x="263" y="69"/>
                      <a:pt x="211" y="53"/>
                      <a:pt x="174" y="50"/>
                    </a:cubicBezTo>
                    <a:cubicBezTo>
                      <a:pt x="137" y="47"/>
                      <a:pt x="95" y="61"/>
                      <a:pt x="72" y="62"/>
                    </a:cubicBezTo>
                    <a:cubicBezTo>
                      <a:pt x="49" y="63"/>
                      <a:pt x="48" y="66"/>
                      <a:pt x="36" y="59"/>
                    </a:cubicBezTo>
                    <a:cubicBezTo>
                      <a:pt x="24" y="52"/>
                      <a:pt x="13" y="36"/>
                      <a:pt x="0" y="11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1790" y="0"/>
                <a:ext cx="520" cy="225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12" y="24"/>
                  </a:cxn>
                  <a:cxn ang="0">
                    <a:pos x="114" y="54"/>
                  </a:cxn>
                  <a:cxn ang="0">
                    <a:pos x="240" y="117"/>
                  </a:cxn>
                  <a:cxn ang="0">
                    <a:pos x="333" y="153"/>
                  </a:cxn>
                  <a:cxn ang="0">
                    <a:pos x="438" y="219"/>
                  </a:cxn>
                  <a:cxn ang="0">
                    <a:pos x="426" y="192"/>
                  </a:cxn>
                  <a:cxn ang="0">
                    <a:pos x="441" y="180"/>
                  </a:cxn>
                  <a:cxn ang="0">
                    <a:pos x="519" y="216"/>
                  </a:cxn>
                  <a:cxn ang="0">
                    <a:pos x="450" y="162"/>
                  </a:cxn>
                  <a:cxn ang="0">
                    <a:pos x="381" y="135"/>
                  </a:cxn>
                  <a:cxn ang="0">
                    <a:pos x="285" y="84"/>
                  </a:cxn>
                  <a:cxn ang="0">
                    <a:pos x="186" y="18"/>
                  </a:cxn>
                  <a:cxn ang="0">
                    <a:pos x="123" y="0"/>
                  </a:cxn>
                  <a:cxn ang="0">
                    <a:pos x="42" y="0"/>
                  </a:cxn>
                </a:cxnLst>
                <a:rect l="0" t="0" r="r" b="b"/>
                <a:pathLst>
                  <a:path w="520" h="225">
                    <a:moveTo>
                      <a:pt x="42" y="0"/>
                    </a:moveTo>
                    <a:cubicBezTo>
                      <a:pt x="24" y="4"/>
                      <a:pt x="0" y="15"/>
                      <a:pt x="12" y="24"/>
                    </a:cubicBezTo>
                    <a:cubicBezTo>
                      <a:pt x="24" y="33"/>
                      <a:pt x="76" y="39"/>
                      <a:pt x="114" y="54"/>
                    </a:cubicBezTo>
                    <a:cubicBezTo>
                      <a:pt x="152" y="69"/>
                      <a:pt x="203" y="100"/>
                      <a:pt x="240" y="117"/>
                    </a:cubicBezTo>
                    <a:cubicBezTo>
                      <a:pt x="277" y="134"/>
                      <a:pt x="300" y="136"/>
                      <a:pt x="333" y="153"/>
                    </a:cubicBezTo>
                    <a:cubicBezTo>
                      <a:pt x="366" y="170"/>
                      <a:pt x="423" y="213"/>
                      <a:pt x="438" y="219"/>
                    </a:cubicBezTo>
                    <a:cubicBezTo>
                      <a:pt x="453" y="225"/>
                      <a:pt x="426" y="198"/>
                      <a:pt x="426" y="192"/>
                    </a:cubicBezTo>
                    <a:cubicBezTo>
                      <a:pt x="426" y="186"/>
                      <a:pt x="426" y="176"/>
                      <a:pt x="441" y="180"/>
                    </a:cubicBezTo>
                    <a:cubicBezTo>
                      <a:pt x="456" y="184"/>
                      <a:pt x="518" y="219"/>
                      <a:pt x="519" y="216"/>
                    </a:cubicBezTo>
                    <a:cubicBezTo>
                      <a:pt x="520" y="213"/>
                      <a:pt x="473" y="176"/>
                      <a:pt x="450" y="162"/>
                    </a:cubicBezTo>
                    <a:cubicBezTo>
                      <a:pt x="427" y="148"/>
                      <a:pt x="408" y="148"/>
                      <a:pt x="381" y="135"/>
                    </a:cubicBezTo>
                    <a:cubicBezTo>
                      <a:pt x="354" y="122"/>
                      <a:pt x="318" y="104"/>
                      <a:pt x="285" y="84"/>
                    </a:cubicBezTo>
                    <a:cubicBezTo>
                      <a:pt x="252" y="64"/>
                      <a:pt x="213" y="32"/>
                      <a:pt x="186" y="18"/>
                    </a:cubicBezTo>
                    <a:cubicBezTo>
                      <a:pt x="159" y="4"/>
                      <a:pt x="147" y="2"/>
                      <a:pt x="123" y="0"/>
                    </a:cubicBezTo>
                    <a:lnTo>
                      <a:pt x="4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1943" y="154"/>
                <a:ext cx="431" cy="233"/>
              </a:xfrm>
              <a:custGeom>
                <a:avLst/>
                <a:gdLst/>
                <a:ahLst/>
                <a:cxnLst>
                  <a:cxn ang="0">
                    <a:pos x="6" y="38"/>
                  </a:cxn>
                  <a:cxn ang="0">
                    <a:pos x="9" y="20"/>
                  </a:cxn>
                  <a:cxn ang="0">
                    <a:pos x="42" y="2"/>
                  </a:cxn>
                  <a:cxn ang="0">
                    <a:pos x="90" y="35"/>
                  </a:cxn>
                  <a:cxn ang="0">
                    <a:pos x="189" y="89"/>
                  </a:cxn>
                  <a:cxn ang="0">
                    <a:pos x="288" y="140"/>
                  </a:cxn>
                  <a:cxn ang="0">
                    <a:pos x="375" y="176"/>
                  </a:cxn>
                  <a:cxn ang="0">
                    <a:pos x="396" y="176"/>
                  </a:cxn>
                  <a:cxn ang="0">
                    <a:pos x="429" y="212"/>
                  </a:cxn>
                  <a:cxn ang="0">
                    <a:pos x="408" y="233"/>
                  </a:cxn>
                  <a:cxn ang="0">
                    <a:pos x="333" y="212"/>
                  </a:cxn>
                  <a:cxn ang="0">
                    <a:pos x="186" y="143"/>
                  </a:cxn>
                  <a:cxn ang="0">
                    <a:pos x="48" y="68"/>
                  </a:cxn>
                  <a:cxn ang="0">
                    <a:pos x="6" y="38"/>
                  </a:cxn>
                </a:cxnLst>
                <a:rect l="0" t="0" r="r" b="b"/>
                <a:pathLst>
                  <a:path w="431" h="233">
                    <a:moveTo>
                      <a:pt x="6" y="38"/>
                    </a:moveTo>
                    <a:cubicBezTo>
                      <a:pt x="0" y="26"/>
                      <a:pt x="3" y="26"/>
                      <a:pt x="9" y="20"/>
                    </a:cubicBezTo>
                    <a:cubicBezTo>
                      <a:pt x="15" y="14"/>
                      <a:pt x="29" y="0"/>
                      <a:pt x="42" y="2"/>
                    </a:cubicBezTo>
                    <a:cubicBezTo>
                      <a:pt x="55" y="4"/>
                      <a:pt x="66" y="21"/>
                      <a:pt x="90" y="35"/>
                    </a:cubicBezTo>
                    <a:cubicBezTo>
                      <a:pt x="114" y="49"/>
                      <a:pt x="156" y="72"/>
                      <a:pt x="189" y="89"/>
                    </a:cubicBezTo>
                    <a:cubicBezTo>
                      <a:pt x="222" y="106"/>
                      <a:pt x="257" y="126"/>
                      <a:pt x="288" y="140"/>
                    </a:cubicBezTo>
                    <a:cubicBezTo>
                      <a:pt x="319" y="154"/>
                      <a:pt x="357" y="170"/>
                      <a:pt x="375" y="176"/>
                    </a:cubicBezTo>
                    <a:cubicBezTo>
                      <a:pt x="393" y="182"/>
                      <a:pt x="387" y="170"/>
                      <a:pt x="396" y="176"/>
                    </a:cubicBezTo>
                    <a:cubicBezTo>
                      <a:pt x="405" y="182"/>
                      <a:pt x="427" y="203"/>
                      <a:pt x="429" y="212"/>
                    </a:cubicBezTo>
                    <a:cubicBezTo>
                      <a:pt x="431" y="221"/>
                      <a:pt x="424" y="233"/>
                      <a:pt x="408" y="233"/>
                    </a:cubicBezTo>
                    <a:cubicBezTo>
                      <a:pt x="392" y="233"/>
                      <a:pt x="370" y="227"/>
                      <a:pt x="333" y="212"/>
                    </a:cubicBezTo>
                    <a:cubicBezTo>
                      <a:pt x="296" y="197"/>
                      <a:pt x="234" y="167"/>
                      <a:pt x="186" y="143"/>
                    </a:cubicBezTo>
                    <a:cubicBezTo>
                      <a:pt x="138" y="119"/>
                      <a:pt x="78" y="86"/>
                      <a:pt x="48" y="68"/>
                    </a:cubicBezTo>
                    <a:cubicBezTo>
                      <a:pt x="18" y="50"/>
                      <a:pt x="12" y="50"/>
                      <a:pt x="6" y="3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262" y="87"/>
                <a:ext cx="396" cy="227"/>
              </a:xfrm>
              <a:custGeom>
                <a:avLst/>
                <a:gdLst/>
                <a:ahLst/>
                <a:cxnLst>
                  <a:cxn ang="0">
                    <a:pos x="2" y="9"/>
                  </a:cxn>
                  <a:cxn ang="0">
                    <a:pos x="53" y="66"/>
                  </a:cxn>
                  <a:cxn ang="0">
                    <a:pos x="176" y="132"/>
                  </a:cxn>
                  <a:cxn ang="0">
                    <a:pos x="293" y="189"/>
                  </a:cxn>
                  <a:cxn ang="0">
                    <a:pos x="341" y="222"/>
                  </a:cxn>
                  <a:cxn ang="0">
                    <a:pos x="377" y="219"/>
                  </a:cxn>
                  <a:cxn ang="0">
                    <a:pos x="377" y="180"/>
                  </a:cxn>
                  <a:cxn ang="0">
                    <a:pos x="260" y="126"/>
                  </a:cxn>
                  <a:cxn ang="0">
                    <a:pos x="113" y="51"/>
                  </a:cxn>
                  <a:cxn ang="0">
                    <a:pos x="41" y="9"/>
                  </a:cxn>
                  <a:cxn ang="0">
                    <a:pos x="2" y="9"/>
                  </a:cxn>
                </a:cxnLst>
                <a:rect l="0" t="0" r="r" b="b"/>
                <a:pathLst>
                  <a:path w="396" h="227">
                    <a:moveTo>
                      <a:pt x="2" y="9"/>
                    </a:moveTo>
                    <a:cubicBezTo>
                      <a:pt x="4" y="18"/>
                      <a:pt x="24" y="45"/>
                      <a:pt x="53" y="66"/>
                    </a:cubicBezTo>
                    <a:cubicBezTo>
                      <a:pt x="82" y="87"/>
                      <a:pt x="136" y="111"/>
                      <a:pt x="176" y="132"/>
                    </a:cubicBezTo>
                    <a:cubicBezTo>
                      <a:pt x="216" y="153"/>
                      <a:pt x="266" y="174"/>
                      <a:pt x="293" y="189"/>
                    </a:cubicBezTo>
                    <a:cubicBezTo>
                      <a:pt x="320" y="204"/>
                      <a:pt x="327" y="217"/>
                      <a:pt x="341" y="222"/>
                    </a:cubicBezTo>
                    <a:cubicBezTo>
                      <a:pt x="355" y="227"/>
                      <a:pt x="371" y="226"/>
                      <a:pt x="377" y="219"/>
                    </a:cubicBezTo>
                    <a:cubicBezTo>
                      <a:pt x="383" y="212"/>
                      <a:pt x="396" y="195"/>
                      <a:pt x="377" y="180"/>
                    </a:cubicBezTo>
                    <a:cubicBezTo>
                      <a:pt x="358" y="165"/>
                      <a:pt x="304" y="147"/>
                      <a:pt x="260" y="126"/>
                    </a:cubicBezTo>
                    <a:cubicBezTo>
                      <a:pt x="216" y="105"/>
                      <a:pt x="149" y="70"/>
                      <a:pt x="113" y="51"/>
                    </a:cubicBezTo>
                    <a:cubicBezTo>
                      <a:pt x="77" y="32"/>
                      <a:pt x="60" y="17"/>
                      <a:pt x="41" y="9"/>
                    </a:cubicBezTo>
                    <a:cubicBezTo>
                      <a:pt x="22" y="1"/>
                      <a:pt x="0" y="0"/>
                      <a:pt x="2" y="9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2264" y="240"/>
                <a:ext cx="516" cy="223"/>
              </a:xfrm>
              <a:custGeom>
                <a:avLst/>
                <a:gdLst/>
                <a:ahLst/>
                <a:cxnLst>
                  <a:cxn ang="0">
                    <a:pos x="3" y="10"/>
                  </a:cxn>
                  <a:cxn ang="0">
                    <a:pos x="105" y="97"/>
                  </a:cxn>
                  <a:cxn ang="0">
                    <a:pos x="243" y="178"/>
                  </a:cxn>
                  <a:cxn ang="0">
                    <a:pos x="357" y="217"/>
                  </a:cxn>
                  <a:cxn ang="0">
                    <a:pos x="498" y="214"/>
                  </a:cxn>
                  <a:cxn ang="0">
                    <a:pos x="468" y="187"/>
                  </a:cxn>
                  <a:cxn ang="0">
                    <a:pos x="309" y="136"/>
                  </a:cxn>
                  <a:cxn ang="0">
                    <a:pos x="123" y="34"/>
                  </a:cxn>
                  <a:cxn ang="0">
                    <a:pos x="3" y="10"/>
                  </a:cxn>
                </a:cxnLst>
                <a:rect l="0" t="0" r="r" b="b"/>
                <a:pathLst>
                  <a:path w="516" h="223">
                    <a:moveTo>
                      <a:pt x="3" y="10"/>
                    </a:moveTo>
                    <a:cubicBezTo>
                      <a:pt x="0" y="20"/>
                      <a:pt x="65" y="69"/>
                      <a:pt x="105" y="97"/>
                    </a:cubicBezTo>
                    <a:cubicBezTo>
                      <a:pt x="145" y="125"/>
                      <a:pt x="201" y="158"/>
                      <a:pt x="243" y="178"/>
                    </a:cubicBezTo>
                    <a:cubicBezTo>
                      <a:pt x="285" y="198"/>
                      <a:pt x="315" y="211"/>
                      <a:pt x="357" y="217"/>
                    </a:cubicBezTo>
                    <a:cubicBezTo>
                      <a:pt x="399" y="223"/>
                      <a:pt x="480" y="219"/>
                      <a:pt x="498" y="214"/>
                    </a:cubicBezTo>
                    <a:cubicBezTo>
                      <a:pt x="516" y="209"/>
                      <a:pt x="499" y="200"/>
                      <a:pt x="468" y="187"/>
                    </a:cubicBezTo>
                    <a:cubicBezTo>
                      <a:pt x="437" y="174"/>
                      <a:pt x="366" y="161"/>
                      <a:pt x="309" y="136"/>
                    </a:cubicBezTo>
                    <a:cubicBezTo>
                      <a:pt x="252" y="111"/>
                      <a:pt x="172" y="54"/>
                      <a:pt x="123" y="34"/>
                    </a:cubicBezTo>
                    <a:cubicBezTo>
                      <a:pt x="74" y="14"/>
                      <a:pt x="6" y="0"/>
                      <a:pt x="3" y="1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2723" y="324"/>
                <a:ext cx="414" cy="100"/>
              </a:xfrm>
              <a:custGeom>
                <a:avLst/>
                <a:gdLst/>
                <a:ahLst/>
                <a:cxnLst>
                  <a:cxn ang="0">
                    <a:pos x="69" y="60"/>
                  </a:cxn>
                  <a:cxn ang="0">
                    <a:pos x="12" y="42"/>
                  </a:cxn>
                  <a:cxn ang="0">
                    <a:pos x="3" y="15"/>
                  </a:cxn>
                  <a:cxn ang="0">
                    <a:pos x="30" y="0"/>
                  </a:cxn>
                  <a:cxn ang="0">
                    <a:pos x="117" y="18"/>
                  </a:cxn>
                  <a:cxn ang="0">
                    <a:pos x="243" y="48"/>
                  </a:cxn>
                  <a:cxn ang="0">
                    <a:pos x="387" y="48"/>
                  </a:cxn>
                  <a:cxn ang="0">
                    <a:pos x="408" y="54"/>
                  </a:cxn>
                  <a:cxn ang="0">
                    <a:pos x="381" y="87"/>
                  </a:cxn>
                  <a:cxn ang="0">
                    <a:pos x="318" y="99"/>
                  </a:cxn>
                  <a:cxn ang="0">
                    <a:pos x="195" y="93"/>
                  </a:cxn>
                  <a:cxn ang="0">
                    <a:pos x="69" y="60"/>
                  </a:cxn>
                </a:cxnLst>
                <a:rect l="0" t="0" r="r" b="b"/>
                <a:pathLst>
                  <a:path w="414" h="100">
                    <a:moveTo>
                      <a:pt x="69" y="60"/>
                    </a:moveTo>
                    <a:cubicBezTo>
                      <a:pt x="39" y="52"/>
                      <a:pt x="23" y="49"/>
                      <a:pt x="12" y="42"/>
                    </a:cubicBezTo>
                    <a:cubicBezTo>
                      <a:pt x="1" y="35"/>
                      <a:pt x="0" y="22"/>
                      <a:pt x="3" y="15"/>
                    </a:cubicBezTo>
                    <a:cubicBezTo>
                      <a:pt x="6" y="8"/>
                      <a:pt x="11" y="0"/>
                      <a:pt x="30" y="0"/>
                    </a:cubicBezTo>
                    <a:cubicBezTo>
                      <a:pt x="49" y="0"/>
                      <a:pt x="82" y="10"/>
                      <a:pt x="117" y="18"/>
                    </a:cubicBezTo>
                    <a:cubicBezTo>
                      <a:pt x="152" y="26"/>
                      <a:pt x="198" y="43"/>
                      <a:pt x="243" y="48"/>
                    </a:cubicBezTo>
                    <a:cubicBezTo>
                      <a:pt x="288" y="53"/>
                      <a:pt x="360" y="47"/>
                      <a:pt x="387" y="48"/>
                    </a:cubicBezTo>
                    <a:cubicBezTo>
                      <a:pt x="414" y="49"/>
                      <a:pt x="409" y="48"/>
                      <a:pt x="408" y="54"/>
                    </a:cubicBezTo>
                    <a:cubicBezTo>
                      <a:pt x="407" y="60"/>
                      <a:pt x="396" y="80"/>
                      <a:pt x="381" y="87"/>
                    </a:cubicBezTo>
                    <a:cubicBezTo>
                      <a:pt x="366" y="94"/>
                      <a:pt x="349" y="98"/>
                      <a:pt x="318" y="99"/>
                    </a:cubicBezTo>
                    <a:cubicBezTo>
                      <a:pt x="287" y="100"/>
                      <a:pt x="237" y="99"/>
                      <a:pt x="195" y="93"/>
                    </a:cubicBezTo>
                    <a:cubicBezTo>
                      <a:pt x="153" y="87"/>
                      <a:pt x="99" y="68"/>
                      <a:pt x="69" y="6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3165" y="375"/>
                <a:ext cx="150" cy="72"/>
              </a:xfrm>
              <a:custGeom>
                <a:avLst/>
                <a:gdLst/>
                <a:ahLst/>
                <a:cxnLst>
                  <a:cxn ang="0">
                    <a:pos x="3" y="67"/>
                  </a:cxn>
                  <a:cxn ang="0">
                    <a:pos x="84" y="19"/>
                  </a:cxn>
                  <a:cxn ang="0">
                    <a:pos x="123" y="1"/>
                  </a:cxn>
                  <a:cxn ang="0">
                    <a:pos x="150" y="22"/>
                  </a:cxn>
                  <a:cxn ang="0">
                    <a:pos x="123" y="55"/>
                  </a:cxn>
                  <a:cxn ang="0">
                    <a:pos x="90" y="70"/>
                  </a:cxn>
                  <a:cxn ang="0">
                    <a:pos x="0" y="67"/>
                  </a:cxn>
                </a:cxnLst>
                <a:rect l="0" t="0" r="r" b="b"/>
                <a:pathLst>
                  <a:path w="150" h="72">
                    <a:moveTo>
                      <a:pt x="3" y="67"/>
                    </a:moveTo>
                    <a:cubicBezTo>
                      <a:pt x="16" y="59"/>
                      <a:pt x="64" y="30"/>
                      <a:pt x="84" y="19"/>
                    </a:cubicBezTo>
                    <a:cubicBezTo>
                      <a:pt x="104" y="8"/>
                      <a:pt x="112" y="0"/>
                      <a:pt x="123" y="1"/>
                    </a:cubicBezTo>
                    <a:cubicBezTo>
                      <a:pt x="134" y="2"/>
                      <a:pt x="150" y="13"/>
                      <a:pt x="150" y="22"/>
                    </a:cubicBezTo>
                    <a:cubicBezTo>
                      <a:pt x="150" y="31"/>
                      <a:pt x="133" y="47"/>
                      <a:pt x="123" y="55"/>
                    </a:cubicBezTo>
                    <a:cubicBezTo>
                      <a:pt x="113" y="63"/>
                      <a:pt x="110" y="68"/>
                      <a:pt x="90" y="70"/>
                    </a:cubicBezTo>
                    <a:cubicBezTo>
                      <a:pt x="70" y="72"/>
                      <a:pt x="35" y="69"/>
                      <a:pt x="0" y="67"/>
                    </a:cubicBezTo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3463" y="267"/>
                <a:ext cx="148" cy="91"/>
              </a:xfrm>
              <a:custGeom>
                <a:avLst/>
                <a:gdLst/>
                <a:ahLst/>
                <a:cxnLst>
                  <a:cxn ang="0">
                    <a:pos x="1" y="69"/>
                  </a:cxn>
                  <a:cxn ang="0">
                    <a:pos x="25" y="51"/>
                  </a:cxn>
                  <a:cxn ang="0">
                    <a:pos x="100" y="9"/>
                  </a:cxn>
                  <a:cxn ang="0">
                    <a:pos x="133" y="3"/>
                  </a:cxn>
                  <a:cxn ang="0">
                    <a:pos x="136" y="27"/>
                  </a:cxn>
                  <a:cxn ang="0">
                    <a:pos x="61" y="75"/>
                  </a:cxn>
                  <a:cxn ang="0">
                    <a:pos x="19" y="90"/>
                  </a:cxn>
                  <a:cxn ang="0">
                    <a:pos x="1" y="69"/>
                  </a:cxn>
                </a:cxnLst>
                <a:rect l="0" t="0" r="r" b="b"/>
                <a:pathLst>
                  <a:path w="148" h="91">
                    <a:moveTo>
                      <a:pt x="1" y="69"/>
                    </a:moveTo>
                    <a:cubicBezTo>
                      <a:pt x="2" y="63"/>
                      <a:pt x="9" y="61"/>
                      <a:pt x="25" y="51"/>
                    </a:cubicBezTo>
                    <a:cubicBezTo>
                      <a:pt x="41" y="41"/>
                      <a:pt x="82" y="17"/>
                      <a:pt x="100" y="9"/>
                    </a:cubicBezTo>
                    <a:cubicBezTo>
                      <a:pt x="118" y="1"/>
                      <a:pt x="127" y="0"/>
                      <a:pt x="133" y="3"/>
                    </a:cubicBezTo>
                    <a:cubicBezTo>
                      <a:pt x="139" y="6"/>
                      <a:pt x="148" y="15"/>
                      <a:pt x="136" y="27"/>
                    </a:cubicBezTo>
                    <a:cubicBezTo>
                      <a:pt x="124" y="39"/>
                      <a:pt x="80" y="65"/>
                      <a:pt x="61" y="75"/>
                    </a:cubicBezTo>
                    <a:cubicBezTo>
                      <a:pt x="42" y="85"/>
                      <a:pt x="29" y="91"/>
                      <a:pt x="19" y="90"/>
                    </a:cubicBezTo>
                    <a:cubicBezTo>
                      <a:pt x="9" y="89"/>
                      <a:pt x="0" y="75"/>
                      <a:pt x="1" y="69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3580" y="58"/>
                <a:ext cx="938" cy="158"/>
              </a:xfrm>
              <a:custGeom>
                <a:avLst/>
                <a:gdLst/>
                <a:ahLst/>
                <a:cxnLst>
                  <a:cxn ang="0">
                    <a:pos x="172" y="86"/>
                  </a:cxn>
                  <a:cxn ang="0">
                    <a:pos x="61" y="137"/>
                  </a:cxn>
                  <a:cxn ang="0">
                    <a:pos x="16" y="155"/>
                  </a:cxn>
                  <a:cxn ang="0">
                    <a:pos x="7" y="122"/>
                  </a:cxn>
                  <a:cxn ang="0">
                    <a:pos x="58" y="80"/>
                  </a:cxn>
                  <a:cxn ang="0">
                    <a:pos x="172" y="38"/>
                  </a:cxn>
                  <a:cxn ang="0">
                    <a:pos x="304" y="11"/>
                  </a:cxn>
                  <a:cxn ang="0">
                    <a:pos x="463" y="2"/>
                  </a:cxn>
                  <a:cxn ang="0">
                    <a:pos x="631" y="23"/>
                  </a:cxn>
                  <a:cxn ang="0">
                    <a:pos x="796" y="53"/>
                  </a:cxn>
                  <a:cxn ang="0">
                    <a:pos x="841" y="47"/>
                  </a:cxn>
                  <a:cxn ang="0">
                    <a:pos x="907" y="71"/>
                  </a:cxn>
                  <a:cxn ang="0">
                    <a:pos x="919" y="101"/>
                  </a:cxn>
                  <a:cxn ang="0">
                    <a:pos x="793" y="98"/>
                  </a:cxn>
                  <a:cxn ang="0">
                    <a:pos x="634" y="62"/>
                  </a:cxn>
                  <a:cxn ang="0">
                    <a:pos x="439" y="38"/>
                  </a:cxn>
                  <a:cxn ang="0">
                    <a:pos x="238" y="59"/>
                  </a:cxn>
                  <a:cxn ang="0">
                    <a:pos x="172" y="86"/>
                  </a:cxn>
                </a:cxnLst>
                <a:rect l="0" t="0" r="r" b="b"/>
                <a:pathLst>
                  <a:path w="938" h="158">
                    <a:moveTo>
                      <a:pt x="172" y="86"/>
                    </a:moveTo>
                    <a:cubicBezTo>
                      <a:pt x="142" y="99"/>
                      <a:pt x="87" y="126"/>
                      <a:pt x="61" y="137"/>
                    </a:cubicBezTo>
                    <a:cubicBezTo>
                      <a:pt x="35" y="148"/>
                      <a:pt x="25" y="158"/>
                      <a:pt x="16" y="155"/>
                    </a:cubicBezTo>
                    <a:cubicBezTo>
                      <a:pt x="7" y="152"/>
                      <a:pt x="0" y="134"/>
                      <a:pt x="7" y="122"/>
                    </a:cubicBezTo>
                    <a:cubicBezTo>
                      <a:pt x="14" y="110"/>
                      <a:pt x="31" y="94"/>
                      <a:pt x="58" y="80"/>
                    </a:cubicBezTo>
                    <a:cubicBezTo>
                      <a:pt x="85" y="66"/>
                      <a:pt x="131" y="49"/>
                      <a:pt x="172" y="38"/>
                    </a:cubicBezTo>
                    <a:cubicBezTo>
                      <a:pt x="213" y="27"/>
                      <a:pt x="256" y="17"/>
                      <a:pt x="304" y="11"/>
                    </a:cubicBezTo>
                    <a:cubicBezTo>
                      <a:pt x="352" y="5"/>
                      <a:pt x="409" y="0"/>
                      <a:pt x="463" y="2"/>
                    </a:cubicBezTo>
                    <a:cubicBezTo>
                      <a:pt x="517" y="4"/>
                      <a:pt x="576" y="15"/>
                      <a:pt x="631" y="23"/>
                    </a:cubicBezTo>
                    <a:cubicBezTo>
                      <a:pt x="686" y="31"/>
                      <a:pt x="761" y="49"/>
                      <a:pt x="796" y="53"/>
                    </a:cubicBezTo>
                    <a:cubicBezTo>
                      <a:pt x="831" y="57"/>
                      <a:pt x="823" y="44"/>
                      <a:pt x="841" y="47"/>
                    </a:cubicBezTo>
                    <a:cubicBezTo>
                      <a:pt x="859" y="50"/>
                      <a:pt x="894" y="62"/>
                      <a:pt x="907" y="71"/>
                    </a:cubicBezTo>
                    <a:cubicBezTo>
                      <a:pt x="920" y="80"/>
                      <a:pt x="938" y="97"/>
                      <a:pt x="919" y="101"/>
                    </a:cubicBezTo>
                    <a:cubicBezTo>
                      <a:pt x="900" y="105"/>
                      <a:pt x="840" y="104"/>
                      <a:pt x="793" y="98"/>
                    </a:cubicBezTo>
                    <a:cubicBezTo>
                      <a:pt x="746" y="92"/>
                      <a:pt x="693" y="72"/>
                      <a:pt x="634" y="62"/>
                    </a:cubicBezTo>
                    <a:cubicBezTo>
                      <a:pt x="575" y="52"/>
                      <a:pt x="505" y="38"/>
                      <a:pt x="439" y="38"/>
                    </a:cubicBezTo>
                    <a:cubicBezTo>
                      <a:pt x="373" y="38"/>
                      <a:pt x="284" y="51"/>
                      <a:pt x="238" y="59"/>
                    </a:cubicBezTo>
                    <a:cubicBezTo>
                      <a:pt x="192" y="67"/>
                      <a:pt x="202" y="73"/>
                      <a:pt x="172" y="8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3686" y="145"/>
                <a:ext cx="372" cy="98"/>
              </a:xfrm>
              <a:custGeom>
                <a:avLst/>
                <a:gdLst/>
                <a:ahLst/>
                <a:cxnLst>
                  <a:cxn ang="0">
                    <a:pos x="18" y="47"/>
                  </a:cxn>
                  <a:cxn ang="0">
                    <a:pos x="141" y="17"/>
                  </a:cxn>
                  <a:cxn ang="0">
                    <a:pos x="246" y="2"/>
                  </a:cxn>
                  <a:cxn ang="0">
                    <a:pos x="351" y="5"/>
                  </a:cxn>
                  <a:cxn ang="0">
                    <a:pos x="372" y="23"/>
                  </a:cxn>
                  <a:cxn ang="0">
                    <a:pos x="354" y="44"/>
                  </a:cxn>
                  <a:cxn ang="0">
                    <a:pos x="264" y="50"/>
                  </a:cxn>
                  <a:cxn ang="0">
                    <a:pos x="168" y="53"/>
                  </a:cxn>
                  <a:cxn ang="0">
                    <a:pos x="72" y="77"/>
                  </a:cxn>
                  <a:cxn ang="0">
                    <a:pos x="15" y="95"/>
                  </a:cxn>
                  <a:cxn ang="0">
                    <a:pos x="0" y="56"/>
                  </a:cxn>
                </a:cxnLst>
                <a:rect l="0" t="0" r="r" b="b"/>
                <a:pathLst>
                  <a:path w="372" h="98">
                    <a:moveTo>
                      <a:pt x="18" y="47"/>
                    </a:moveTo>
                    <a:cubicBezTo>
                      <a:pt x="60" y="36"/>
                      <a:pt x="103" y="25"/>
                      <a:pt x="141" y="17"/>
                    </a:cubicBezTo>
                    <a:cubicBezTo>
                      <a:pt x="179" y="9"/>
                      <a:pt x="211" y="4"/>
                      <a:pt x="246" y="2"/>
                    </a:cubicBezTo>
                    <a:cubicBezTo>
                      <a:pt x="281" y="0"/>
                      <a:pt x="330" y="1"/>
                      <a:pt x="351" y="5"/>
                    </a:cubicBezTo>
                    <a:cubicBezTo>
                      <a:pt x="372" y="9"/>
                      <a:pt x="372" y="17"/>
                      <a:pt x="372" y="23"/>
                    </a:cubicBezTo>
                    <a:cubicBezTo>
                      <a:pt x="372" y="29"/>
                      <a:pt x="372" y="40"/>
                      <a:pt x="354" y="44"/>
                    </a:cubicBezTo>
                    <a:cubicBezTo>
                      <a:pt x="336" y="48"/>
                      <a:pt x="295" y="49"/>
                      <a:pt x="264" y="50"/>
                    </a:cubicBezTo>
                    <a:cubicBezTo>
                      <a:pt x="233" y="51"/>
                      <a:pt x="200" y="49"/>
                      <a:pt x="168" y="53"/>
                    </a:cubicBezTo>
                    <a:cubicBezTo>
                      <a:pt x="136" y="57"/>
                      <a:pt x="98" y="70"/>
                      <a:pt x="72" y="77"/>
                    </a:cubicBezTo>
                    <a:cubicBezTo>
                      <a:pt x="46" y="84"/>
                      <a:pt x="27" y="98"/>
                      <a:pt x="15" y="95"/>
                    </a:cubicBezTo>
                    <a:cubicBezTo>
                      <a:pt x="3" y="92"/>
                      <a:pt x="1" y="74"/>
                      <a:pt x="0" y="56"/>
                    </a:cubicBezTo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3618" y="308"/>
                <a:ext cx="318" cy="158"/>
              </a:xfrm>
              <a:custGeom>
                <a:avLst/>
                <a:gdLst/>
                <a:ahLst/>
                <a:cxnLst>
                  <a:cxn ang="0">
                    <a:pos x="0" y="158"/>
                  </a:cxn>
                  <a:cxn ang="0">
                    <a:pos x="12" y="137"/>
                  </a:cxn>
                  <a:cxn ang="0">
                    <a:pos x="162" y="71"/>
                  </a:cxn>
                  <a:cxn ang="0">
                    <a:pos x="249" y="20"/>
                  </a:cxn>
                  <a:cxn ang="0">
                    <a:pos x="285" y="2"/>
                  </a:cxn>
                  <a:cxn ang="0">
                    <a:pos x="309" y="11"/>
                  </a:cxn>
                  <a:cxn ang="0">
                    <a:pos x="303" y="47"/>
                  </a:cxn>
                  <a:cxn ang="0">
                    <a:pos x="219" y="89"/>
                  </a:cxn>
                  <a:cxn ang="0">
                    <a:pos x="108" y="140"/>
                  </a:cxn>
                  <a:cxn ang="0">
                    <a:pos x="57" y="152"/>
                  </a:cxn>
                  <a:cxn ang="0">
                    <a:pos x="0" y="158"/>
                  </a:cxn>
                </a:cxnLst>
                <a:rect l="0" t="0" r="r" b="b"/>
                <a:pathLst>
                  <a:path w="318" h="158">
                    <a:moveTo>
                      <a:pt x="0" y="158"/>
                    </a:moveTo>
                    <a:lnTo>
                      <a:pt x="12" y="137"/>
                    </a:lnTo>
                    <a:cubicBezTo>
                      <a:pt x="39" y="123"/>
                      <a:pt x="122" y="90"/>
                      <a:pt x="162" y="71"/>
                    </a:cubicBezTo>
                    <a:cubicBezTo>
                      <a:pt x="202" y="52"/>
                      <a:pt x="229" y="31"/>
                      <a:pt x="249" y="20"/>
                    </a:cubicBezTo>
                    <a:cubicBezTo>
                      <a:pt x="269" y="9"/>
                      <a:pt x="275" y="4"/>
                      <a:pt x="285" y="2"/>
                    </a:cubicBezTo>
                    <a:cubicBezTo>
                      <a:pt x="295" y="0"/>
                      <a:pt x="306" y="4"/>
                      <a:pt x="309" y="11"/>
                    </a:cubicBezTo>
                    <a:cubicBezTo>
                      <a:pt x="312" y="18"/>
                      <a:pt x="318" y="34"/>
                      <a:pt x="303" y="47"/>
                    </a:cubicBezTo>
                    <a:cubicBezTo>
                      <a:pt x="288" y="60"/>
                      <a:pt x="252" y="74"/>
                      <a:pt x="219" y="89"/>
                    </a:cubicBezTo>
                    <a:cubicBezTo>
                      <a:pt x="186" y="104"/>
                      <a:pt x="135" y="130"/>
                      <a:pt x="108" y="140"/>
                    </a:cubicBezTo>
                    <a:cubicBezTo>
                      <a:pt x="81" y="150"/>
                      <a:pt x="74" y="150"/>
                      <a:pt x="57" y="152"/>
                    </a:cubicBezTo>
                    <a:cubicBezTo>
                      <a:pt x="40" y="154"/>
                      <a:pt x="23" y="154"/>
                      <a:pt x="0" y="15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accent2"/>
                  </a:gs>
                  <a:gs pos="100000">
                    <a:schemeClr val="bg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413" y="291"/>
                <a:ext cx="380" cy="174"/>
              </a:xfrm>
              <a:custGeom>
                <a:avLst/>
                <a:gdLst/>
                <a:ahLst/>
                <a:cxnLst>
                  <a:cxn ang="0">
                    <a:pos x="3" y="165"/>
                  </a:cxn>
                  <a:cxn ang="0">
                    <a:pos x="129" y="93"/>
                  </a:cxn>
                  <a:cxn ang="0">
                    <a:pos x="261" y="30"/>
                  </a:cxn>
                  <a:cxn ang="0">
                    <a:pos x="351" y="0"/>
                  </a:cxn>
                  <a:cxn ang="0">
                    <a:pos x="378" y="27"/>
                  </a:cxn>
                  <a:cxn ang="0">
                    <a:pos x="336" y="51"/>
                  </a:cxn>
                  <a:cxn ang="0">
                    <a:pos x="291" y="60"/>
                  </a:cxn>
                  <a:cxn ang="0">
                    <a:pos x="240" y="75"/>
                  </a:cxn>
                  <a:cxn ang="0">
                    <a:pos x="189" y="120"/>
                  </a:cxn>
                  <a:cxn ang="0">
                    <a:pos x="102" y="174"/>
                  </a:cxn>
                  <a:cxn ang="0">
                    <a:pos x="0" y="162"/>
                  </a:cxn>
                </a:cxnLst>
                <a:rect l="0" t="0" r="r" b="b"/>
                <a:pathLst>
                  <a:path w="380" h="174">
                    <a:moveTo>
                      <a:pt x="3" y="165"/>
                    </a:moveTo>
                    <a:cubicBezTo>
                      <a:pt x="24" y="153"/>
                      <a:pt x="86" y="115"/>
                      <a:pt x="129" y="93"/>
                    </a:cubicBezTo>
                    <a:cubicBezTo>
                      <a:pt x="172" y="71"/>
                      <a:pt x="224" y="45"/>
                      <a:pt x="261" y="30"/>
                    </a:cubicBezTo>
                    <a:cubicBezTo>
                      <a:pt x="298" y="15"/>
                      <a:pt x="332" y="0"/>
                      <a:pt x="351" y="0"/>
                    </a:cubicBezTo>
                    <a:cubicBezTo>
                      <a:pt x="370" y="0"/>
                      <a:pt x="380" y="19"/>
                      <a:pt x="378" y="27"/>
                    </a:cubicBezTo>
                    <a:cubicBezTo>
                      <a:pt x="376" y="35"/>
                      <a:pt x="350" y="46"/>
                      <a:pt x="336" y="51"/>
                    </a:cubicBezTo>
                    <a:cubicBezTo>
                      <a:pt x="322" y="56"/>
                      <a:pt x="307" y="56"/>
                      <a:pt x="291" y="60"/>
                    </a:cubicBezTo>
                    <a:cubicBezTo>
                      <a:pt x="275" y="64"/>
                      <a:pt x="257" y="65"/>
                      <a:pt x="240" y="75"/>
                    </a:cubicBezTo>
                    <a:cubicBezTo>
                      <a:pt x="223" y="85"/>
                      <a:pt x="212" y="104"/>
                      <a:pt x="189" y="120"/>
                    </a:cubicBezTo>
                    <a:cubicBezTo>
                      <a:pt x="166" y="136"/>
                      <a:pt x="133" y="167"/>
                      <a:pt x="102" y="174"/>
                    </a:cubicBezTo>
                    <a:lnTo>
                      <a:pt x="0" y="162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50" name="Freeform 26"/>
              <p:cNvSpPr>
                <a:spLocks/>
              </p:cNvSpPr>
              <p:nvPr/>
            </p:nvSpPr>
            <p:spPr bwMode="auto">
              <a:xfrm>
                <a:off x="4178" y="187"/>
                <a:ext cx="523" cy="69"/>
              </a:xfrm>
              <a:custGeom>
                <a:avLst/>
                <a:gdLst/>
                <a:ahLst/>
                <a:cxnLst>
                  <a:cxn ang="0">
                    <a:pos x="84" y="11"/>
                  </a:cxn>
                  <a:cxn ang="0">
                    <a:pos x="27" y="5"/>
                  </a:cxn>
                  <a:cxn ang="0">
                    <a:pos x="9" y="35"/>
                  </a:cxn>
                  <a:cxn ang="0">
                    <a:pos x="81" y="56"/>
                  </a:cxn>
                  <a:cxn ang="0">
                    <a:pos x="255" y="68"/>
                  </a:cxn>
                  <a:cxn ang="0">
                    <a:pos x="432" y="50"/>
                  </a:cxn>
                  <a:cxn ang="0">
                    <a:pos x="513" y="5"/>
                  </a:cxn>
                  <a:cxn ang="0">
                    <a:pos x="372" y="20"/>
                  </a:cxn>
                  <a:cxn ang="0">
                    <a:pos x="141" y="14"/>
                  </a:cxn>
                  <a:cxn ang="0">
                    <a:pos x="84" y="11"/>
                  </a:cxn>
                </a:cxnLst>
                <a:rect l="0" t="0" r="r" b="b"/>
                <a:pathLst>
                  <a:path w="523" h="69">
                    <a:moveTo>
                      <a:pt x="84" y="11"/>
                    </a:moveTo>
                    <a:cubicBezTo>
                      <a:pt x="65" y="9"/>
                      <a:pt x="40" y="1"/>
                      <a:pt x="27" y="5"/>
                    </a:cubicBezTo>
                    <a:cubicBezTo>
                      <a:pt x="14" y="9"/>
                      <a:pt x="0" y="27"/>
                      <a:pt x="9" y="35"/>
                    </a:cubicBezTo>
                    <a:cubicBezTo>
                      <a:pt x="18" y="43"/>
                      <a:pt x="40" y="51"/>
                      <a:pt x="81" y="56"/>
                    </a:cubicBezTo>
                    <a:cubicBezTo>
                      <a:pt x="122" y="61"/>
                      <a:pt x="197" y="69"/>
                      <a:pt x="255" y="68"/>
                    </a:cubicBezTo>
                    <a:cubicBezTo>
                      <a:pt x="313" y="67"/>
                      <a:pt x="389" y="60"/>
                      <a:pt x="432" y="50"/>
                    </a:cubicBezTo>
                    <a:cubicBezTo>
                      <a:pt x="475" y="40"/>
                      <a:pt x="523" y="10"/>
                      <a:pt x="513" y="5"/>
                    </a:cubicBezTo>
                    <a:cubicBezTo>
                      <a:pt x="503" y="0"/>
                      <a:pt x="434" y="19"/>
                      <a:pt x="372" y="20"/>
                    </a:cubicBezTo>
                    <a:cubicBezTo>
                      <a:pt x="310" y="21"/>
                      <a:pt x="189" y="15"/>
                      <a:pt x="141" y="14"/>
                    </a:cubicBezTo>
                    <a:cubicBezTo>
                      <a:pt x="93" y="13"/>
                      <a:pt x="103" y="13"/>
                      <a:pt x="84" y="11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51" name="Freeform 27"/>
              <p:cNvSpPr>
                <a:spLocks/>
              </p:cNvSpPr>
              <p:nvPr/>
            </p:nvSpPr>
            <p:spPr bwMode="auto">
              <a:xfrm>
                <a:off x="4689" y="186"/>
                <a:ext cx="537" cy="120"/>
              </a:xfrm>
              <a:custGeom>
                <a:avLst/>
                <a:gdLst/>
                <a:ahLst/>
                <a:cxnLst>
                  <a:cxn ang="0">
                    <a:pos x="23" y="6"/>
                  </a:cxn>
                  <a:cxn ang="0">
                    <a:pos x="188" y="3"/>
                  </a:cxn>
                  <a:cxn ang="0">
                    <a:pos x="323" y="27"/>
                  </a:cxn>
                  <a:cxn ang="0">
                    <a:pos x="464" y="69"/>
                  </a:cxn>
                  <a:cxn ang="0">
                    <a:pos x="521" y="90"/>
                  </a:cxn>
                  <a:cxn ang="0">
                    <a:pos x="533" y="105"/>
                  </a:cxn>
                  <a:cxn ang="0">
                    <a:pos x="497" y="120"/>
                  </a:cxn>
                  <a:cxn ang="0">
                    <a:pos x="452" y="108"/>
                  </a:cxn>
                  <a:cxn ang="0">
                    <a:pos x="350" y="72"/>
                  </a:cxn>
                  <a:cxn ang="0">
                    <a:pos x="158" y="39"/>
                  </a:cxn>
                  <a:cxn ang="0">
                    <a:pos x="50" y="39"/>
                  </a:cxn>
                  <a:cxn ang="0">
                    <a:pos x="23" y="6"/>
                  </a:cxn>
                </a:cxnLst>
                <a:rect l="0" t="0" r="r" b="b"/>
                <a:pathLst>
                  <a:path w="537" h="120">
                    <a:moveTo>
                      <a:pt x="23" y="6"/>
                    </a:moveTo>
                    <a:cubicBezTo>
                      <a:pt x="46" y="0"/>
                      <a:pt x="138" y="0"/>
                      <a:pt x="188" y="3"/>
                    </a:cubicBezTo>
                    <a:cubicBezTo>
                      <a:pt x="238" y="6"/>
                      <a:pt x="277" y="16"/>
                      <a:pt x="323" y="27"/>
                    </a:cubicBezTo>
                    <a:cubicBezTo>
                      <a:pt x="369" y="38"/>
                      <a:pt x="431" y="59"/>
                      <a:pt x="464" y="69"/>
                    </a:cubicBezTo>
                    <a:cubicBezTo>
                      <a:pt x="497" y="79"/>
                      <a:pt x="509" y="84"/>
                      <a:pt x="521" y="90"/>
                    </a:cubicBezTo>
                    <a:cubicBezTo>
                      <a:pt x="533" y="96"/>
                      <a:pt x="537" y="100"/>
                      <a:pt x="533" y="105"/>
                    </a:cubicBezTo>
                    <a:cubicBezTo>
                      <a:pt x="529" y="110"/>
                      <a:pt x="510" y="120"/>
                      <a:pt x="497" y="120"/>
                    </a:cubicBezTo>
                    <a:cubicBezTo>
                      <a:pt x="484" y="120"/>
                      <a:pt x="476" y="116"/>
                      <a:pt x="452" y="108"/>
                    </a:cubicBezTo>
                    <a:cubicBezTo>
                      <a:pt x="428" y="100"/>
                      <a:pt x="399" y="84"/>
                      <a:pt x="350" y="72"/>
                    </a:cubicBezTo>
                    <a:cubicBezTo>
                      <a:pt x="301" y="60"/>
                      <a:pt x="208" y="45"/>
                      <a:pt x="158" y="39"/>
                    </a:cubicBezTo>
                    <a:cubicBezTo>
                      <a:pt x="108" y="33"/>
                      <a:pt x="72" y="43"/>
                      <a:pt x="50" y="39"/>
                    </a:cubicBezTo>
                    <a:cubicBezTo>
                      <a:pt x="28" y="35"/>
                      <a:pt x="0" y="12"/>
                      <a:pt x="23" y="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accent2"/>
                  </a:gs>
                  <a:gs pos="100000">
                    <a:schemeClr val="bg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52" name="Freeform 28"/>
              <p:cNvSpPr>
                <a:spLocks/>
              </p:cNvSpPr>
              <p:nvPr/>
            </p:nvSpPr>
            <p:spPr bwMode="auto">
              <a:xfrm>
                <a:off x="4968" y="312"/>
                <a:ext cx="800" cy="143"/>
              </a:xfrm>
              <a:custGeom>
                <a:avLst/>
                <a:gdLst/>
                <a:ahLst/>
                <a:cxnLst>
                  <a:cxn ang="0">
                    <a:pos x="800" y="24"/>
                  </a:cxn>
                  <a:cxn ang="0">
                    <a:pos x="782" y="15"/>
                  </a:cxn>
                  <a:cxn ang="0">
                    <a:pos x="659" y="63"/>
                  </a:cxn>
                  <a:cxn ang="0">
                    <a:pos x="500" y="84"/>
                  </a:cxn>
                  <a:cxn ang="0">
                    <a:pos x="326" y="69"/>
                  </a:cxn>
                  <a:cxn ang="0">
                    <a:pos x="98" y="21"/>
                  </a:cxn>
                  <a:cxn ang="0">
                    <a:pos x="11" y="6"/>
                  </a:cxn>
                  <a:cxn ang="0">
                    <a:pos x="32" y="60"/>
                  </a:cxn>
                  <a:cxn ang="0">
                    <a:pos x="155" y="96"/>
                  </a:cxn>
                  <a:cxn ang="0">
                    <a:pos x="410" y="138"/>
                  </a:cxn>
                  <a:cxn ang="0">
                    <a:pos x="596" y="129"/>
                  </a:cxn>
                  <a:cxn ang="0">
                    <a:pos x="737" y="90"/>
                  </a:cxn>
                  <a:cxn ang="0">
                    <a:pos x="788" y="69"/>
                  </a:cxn>
                  <a:cxn ang="0">
                    <a:pos x="800" y="24"/>
                  </a:cxn>
                </a:cxnLst>
                <a:rect l="0" t="0" r="r" b="b"/>
                <a:pathLst>
                  <a:path w="800" h="143">
                    <a:moveTo>
                      <a:pt x="800" y="24"/>
                    </a:moveTo>
                    <a:lnTo>
                      <a:pt x="782" y="15"/>
                    </a:lnTo>
                    <a:cubicBezTo>
                      <a:pt x="759" y="21"/>
                      <a:pt x="706" y="51"/>
                      <a:pt x="659" y="63"/>
                    </a:cubicBezTo>
                    <a:cubicBezTo>
                      <a:pt x="612" y="75"/>
                      <a:pt x="555" y="83"/>
                      <a:pt x="500" y="84"/>
                    </a:cubicBezTo>
                    <a:cubicBezTo>
                      <a:pt x="445" y="85"/>
                      <a:pt x="393" y="79"/>
                      <a:pt x="326" y="69"/>
                    </a:cubicBezTo>
                    <a:cubicBezTo>
                      <a:pt x="259" y="59"/>
                      <a:pt x="150" y="31"/>
                      <a:pt x="98" y="21"/>
                    </a:cubicBezTo>
                    <a:cubicBezTo>
                      <a:pt x="46" y="11"/>
                      <a:pt x="22" y="0"/>
                      <a:pt x="11" y="6"/>
                    </a:cubicBezTo>
                    <a:cubicBezTo>
                      <a:pt x="0" y="12"/>
                      <a:pt x="8" y="45"/>
                      <a:pt x="32" y="60"/>
                    </a:cubicBezTo>
                    <a:cubicBezTo>
                      <a:pt x="56" y="75"/>
                      <a:pt x="92" y="83"/>
                      <a:pt x="155" y="96"/>
                    </a:cubicBezTo>
                    <a:cubicBezTo>
                      <a:pt x="218" y="109"/>
                      <a:pt x="337" y="133"/>
                      <a:pt x="410" y="138"/>
                    </a:cubicBezTo>
                    <a:cubicBezTo>
                      <a:pt x="483" y="143"/>
                      <a:pt x="542" y="137"/>
                      <a:pt x="596" y="129"/>
                    </a:cubicBezTo>
                    <a:cubicBezTo>
                      <a:pt x="650" y="121"/>
                      <a:pt x="705" y="100"/>
                      <a:pt x="737" y="90"/>
                    </a:cubicBezTo>
                    <a:cubicBezTo>
                      <a:pt x="769" y="80"/>
                      <a:pt x="780" y="80"/>
                      <a:pt x="788" y="69"/>
                    </a:cubicBezTo>
                    <a:cubicBezTo>
                      <a:pt x="796" y="58"/>
                      <a:pt x="792" y="39"/>
                      <a:pt x="800" y="2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53" name="Freeform 29"/>
              <p:cNvSpPr>
                <a:spLocks/>
              </p:cNvSpPr>
              <p:nvPr/>
            </p:nvSpPr>
            <p:spPr bwMode="auto">
              <a:xfrm>
                <a:off x="5318" y="240"/>
                <a:ext cx="402" cy="115"/>
              </a:xfrm>
              <a:custGeom>
                <a:avLst/>
                <a:gdLst/>
                <a:ahLst/>
                <a:cxnLst>
                  <a:cxn ang="0">
                    <a:pos x="402" y="0"/>
                  </a:cxn>
                  <a:cxn ang="0">
                    <a:pos x="384" y="12"/>
                  </a:cxn>
                  <a:cxn ang="0">
                    <a:pos x="276" y="51"/>
                  </a:cxn>
                  <a:cxn ang="0">
                    <a:pos x="165" y="66"/>
                  </a:cxn>
                  <a:cxn ang="0">
                    <a:pos x="51" y="57"/>
                  </a:cxn>
                  <a:cxn ang="0">
                    <a:pos x="15" y="54"/>
                  </a:cxn>
                  <a:cxn ang="0">
                    <a:pos x="3" y="69"/>
                  </a:cxn>
                  <a:cxn ang="0">
                    <a:pos x="9" y="93"/>
                  </a:cxn>
                  <a:cxn ang="0">
                    <a:pos x="54" y="102"/>
                  </a:cxn>
                  <a:cxn ang="0">
                    <a:pos x="198" y="111"/>
                  </a:cxn>
                  <a:cxn ang="0">
                    <a:pos x="336" y="75"/>
                  </a:cxn>
                  <a:cxn ang="0">
                    <a:pos x="375" y="54"/>
                  </a:cxn>
                  <a:cxn ang="0">
                    <a:pos x="402" y="0"/>
                  </a:cxn>
                </a:cxnLst>
                <a:rect l="0" t="0" r="r" b="b"/>
                <a:pathLst>
                  <a:path w="402" h="115">
                    <a:moveTo>
                      <a:pt x="402" y="0"/>
                    </a:moveTo>
                    <a:lnTo>
                      <a:pt x="384" y="12"/>
                    </a:lnTo>
                    <a:cubicBezTo>
                      <a:pt x="363" y="20"/>
                      <a:pt x="312" y="42"/>
                      <a:pt x="276" y="51"/>
                    </a:cubicBezTo>
                    <a:cubicBezTo>
                      <a:pt x="240" y="60"/>
                      <a:pt x="202" y="65"/>
                      <a:pt x="165" y="66"/>
                    </a:cubicBezTo>
                    <a:cubicBezTo>
                      <a:pt x="128" y="67"/>
                      <a:pt x="76" y="59"/>
                      <a:pt x="51" y="57"/>
                    </a:cubicBezTo>
                    <a:cubicBezTo>
                      <a:pt x="26" y="55"/>
                      <a:pt x="23" y="52"/>
                      <a:pt x="15" y="54"/>
                    </a:cubicBezTo>
                    <a:cubicBezTo>
                      <a:pt x="7" y="56"/>
                      <a:pt x="4" y="63"/>
                      <a:pt x="3" y="69"/>
                    </a:cubicBezTo>
                    <a:cubicBezTo>
                      <a:pt x="2" y="75"/>
                      <a:pt x="0" y="88"/>
                      <a:pt x="9" y="93"/>
                    </a:cubicBezTo>
                    <a:cubicBezTo>
                      <a:pt x="18" y="98"/>
                      <a:pt x="22" y="99"/>
                      <a:pt x="54" y="102"/>
                    </a:cubicBezTo>
                    <a:cubicBezTo>
                      <a:pt x="86" y="105"/>
                      <a:pt x="151" y="115"/>
                      <a:pt x="198" y="111"/>
                    </a:cubicBezTo>
                    <a:cubicBezTo>
                      <a:pt x="245" y="107"/>
                      <a:pt x="307" y="84"/>
                      <a:pt x="336" y="75"/>
                    </a:cubicBezTo>
                    <a:cubicBezTo>
                      <a:pt x="365" y="66"/>
                      <a:pt x="365" y="65"/>
                      <a:pt x="375" y="54"/>
                    </a:cubicBezTo>
                    <a:cubicBezTo>
                      <a:pt x="385" y="43"/>
                      <a:pt x="392" y="26"/>
                      <a:pt x="402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4080"/>
              <a:ext cx="5776" cy="87"/>
              <a:chOff x="0" y="4185"/>
              <a:chExt cx="5776" cy="87"/>
            </a:xfrm>
          </p:grpSpPr>
          <p:sp>
            <p:nvSpPr>
              <p:cNvPr id="1055" name="Freeform 31"/>
              <p:cNvSpPr>
                <a:spLocks/>
              </p:cNvSpPr>
              <p:nvPr/>
            </p:nvSpPr>
            <p:spPr bwMode="auto">
              <a:xfrm>
                <a:off x="4041" y="4200"/>
                <a:ext cx="1735" cy="72"/>
              </a:xfrm>
              <a:custGeom>
                <a:avLst/>
                <a:gdLst/>
                <a:ahLst/>
                <a:cxnLst>
                  <a:cxn ang="0">
                    <a:pos x="165" y="6"/>
                  </a:cxn>
                  <a:cxn ang="0">
                    <a:pos x="450" y="3"/>
                  </a:cxn>
                  <a:cxn ang="0">
                    <a:pos x="714" y="12"/>
                  </a:cxn>
                  <a:cxn ang="0">
                    <a:pos x="957" y="24"/>
                  </a:cxn>
                  <a:cxn ang="0">
                    <a:pos x="1173" y="24"/>
                  </a:cxn>
                  <a:cxn ang="0">
                    <a:pos x="1473" y="15"/>
                  </a:cxn>
                  <a:cxn ang="0">
                    <a:pos x="1617" y="0"/>
                  </a:cxn>
                  <a:cxn ang="0">
                    <a:pos x="1719" y="15"/>
                  </a:cxn>
                  <a:cxn ang="0">
                    <a:pos x="1716" y="66"/>
                  </a:cxn>
                  <a:cxn ang="0">
                    <a:pos x="1632" y="51"/>
                  </a:cxn>
                  <a:cxn ang="0">
                    <a:pos x="1407" y="51"/>
                  </a:cxn>
                  <a:cxn ang="0">
                    <a:pos x="1191" y="48"/>
                  </a:cxn>
                  <a:cxn ang="0">
                    <a:pos x="870" y="60"/>
                  </a:cxn>
                  <a:cxn ang="0">
                    <a:pos x="492" y="48"/>
                  </a:cxn>
                  <a:cxn ang="0">
                    <a:pos x="291" y="27"/>
                  </a:cxn>
                  <a:cxn ang="0">
                    <a:pos x="21" y="36"/>
                  </a:cxn>
                  <a:cxn ang="0">
                    <a:pos x="165" y="6"/>
                  </a:cxn>
                </a:cxnLst>
                <a:rect l="0" t="0" r="r" b="b"/>
                <a:pathLst>
                  <a:path w="1735" h="72">
                    <a:moveTo>
                      <a:pt x="165" y="6"/>
                    </a:moveTo>
                    <a:cubicBezTo>
                      <a:pt x="236" y="1"/>
                      <a:pt x="359" y="2"/>
                      <a:pt x="450" y="3"/>
                    </a:cubicBezTo>
                    <a:cubicBezTo>
                      <a:pt x="541" y="4"/>
                      <a:pt x="630" y="9"/>
                      <a:pt x="714" y="12"/>
                    </a:cubicBezTo>
                    <a:cubicBezTo>
                      <a:pt x="798" y="15"/>
                      <a:pt x="881" y="22"/>
                      <a:pt x="957" y="24"/>
                    </a:cubicBezTo>
                    <a:cubicBezTo>
                      <a:pt x="1033" y="26"/>
                      <a:pt x="1087" y="25"/>
                      <a:pt x="1173" y="24"/>
                    </a:cubicBezTo>
                    <a:cubicBezTo>
                      <a:pt x="1259" y="23"/>
                      <a:pt x="1399" y="19"/>
                      <a:pt x="1473" y="15"/>
                    </a:cubicBezTo>
                    <a:cubicBezTo>
                      <a:pt x="1547" y="11"/>
                      <a:pt x="1576" y="0"/>
                      <a:pt x="1617" y="0"/>
                    </a:cubicBezTo>
                    <a:cubicBezTo>
                      <a:pt x="1658" y="0"/>
                      <a:pt x="1703" y="4"/>
                      <a:pt x="1719" y="15"/>
                    </a:cubicBezTo>
                    <a:cubicBezTo>
                      <a:pt x="1735" y="26"/>
                      <a:pt x="1730" y="60"/>
                      <a:pt x="1716" y="66"/>
                    </a:cubicBezTo>
                    <a:cubicBezTo>
                      <a:pt x="1702" y="72"/>
                      <a:pt x="1683" y="53"/>
                      <a:pt x="1632" y="51"/>
                    </a:cubicBezTo>
                    <a:cubicBezTo>
                      <a:pt x="1581" y="49"/>
                      <a:pt x="1480" y="51"/>
                      <a:pt x="1407" y="51"/>
                    </a:cubicBezTo>
                    <a:cubicBezTo>
                      <a:pt x="1334" y="51"/>
                      <a:pt x="1280" y="47"/>
                      <a:pt x="1191" y="48"/>
                    </a:cubicBezTo>
                    <a:cubicBezTo>
                      <a:pt x="1102" y="49"/>
                      <a:pt x="986" y="60"/>
                      <a:pt x="870" y="60"/>
                    </a:cubicBezTo>
                    <a:cubicBezTo>
                      <a:pt x="754" y="60"/>
                      <a:pt x="588" y="53"/>
                      <a:pt x="492" y="48"/>
                    </a:cubicBezTo>
                    <a:cubicBezTo>
                      <a:pt x="396" y="43"/>
                      <a:pt x="369" y="29"/>
                      <a:pt x="291" y="27"/>
                    </a:cubicBezTo>
                    <a:cubicBezTo>
                      <a:pt x="213" y="25"/>
                      <a:pt x="42" y="39"/>
                      <a:pt x="21" y="36"/>
                    </a:cubicBezTo>
                    <a:cubicBezTo>
                      <a:pt x="0" y="33"/>
                      <a:pt x="94" y="11"/>
                      <a:pt x="165" y="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56" name="Freeform 32"/>
              <p:cNvSpPr>
                <a:spLocks/>
              </p:cNvSpPr>
              <p:nvPr/>
            </p:nvSpPr>
            <p:spPr bwMode="auto">
              <a:xfrm>
                <a:off x="1727" y="4191"/>
                <a:ext cx="2655" cy="60"/>
              </a:xfrm>
              <a:custGeom>
                <a:avLst/>
                <a:gdLst/>
                <a:ahLst/>
                <a:cxnLst>
                  <a:cxn ang="0">
                    <a:pos x="2641" y="6"/>
                  </a:cxn>
                  <a:cxn ang="0">
                    <a:pos x="2620" y="30"/>
                  </a:cxn>
                  <a:cxn ang="0">
                    <a:pos x="2368" y="45"/>
                  </a:cxn>
                  <a:cxn ang="0">
                    <a:pos x="2023" y="60"/>
                  </a:cxn>
                  <a:cxn ang="0">
                    <a:pos x="1786" y="48"/>
                  </a:cxn>
                  <a:cxn ang="0">
                    <a:pos x="1525" y="36"/>
                  </a:cxn>
                  <a:cxn ang="0">
                    <a:pos x="1195" y="45"/>
                  </a:cxn>
                  <a:cxn ang="0">
                    <a:pos x="817" y="39"/>
                  </a:cxn>
                  <a:cxn ang="0">
                    <a:pos x="499" y="27"/>
                  </a:cxn>
                  <a:cxn ang="0">
                    <a:pos x="136" y="39"/>
                  </a:cxn>
                  <a:cxn ang="0">
                    <a:pos x="10" y="33"/>
                  </a:cxn>
                  <a:cxn ang="0">
                    <a:pos x="76" y="24"/>
                  </a:cxn>
                  <a:cxn ang="0">
                    <a:pos x="310" y="18"/>
                  </a:cxn>
                  <a:cxn ang="0">
                    <a:pos x="544" y="0"/>
                  </a:cxn>
                  <a:cxn ang="0">
                    <a:pos x="853" y="21"/>
                  </a:cxn>
                  <a:cxn ang="0">
                    <a:pos x="1114" y="21"/>
                  </a:cxn>
                  <a:cxn ang="0">
                    <a:pos x="1399" y="3"/>
                  </a:cxn>
                  <a:cxn ang="0">
                    <a:pos x="1588" y="9"/>
                  </a:cxn>
                  <a:cxn ang="0">
                    <a:pos x="1807" y="21"/>
                  </a:cxn>
                  <a:cxn ang="0">
                    <a:pos x="2035" y="12"/>
                  </a:cxn>
                  <a:cxn ang="0">
                    <a:pos x="2290" y="18"/>
                  </a:cxn>
                  <a:cxn ang="0">
                    <a:pos x="2596" y="3"/>
                  </a:cxn>
                  <a:cxn ang="0">
                    <a:pos x="2641" y="6"/>
                  </a:cxn>
                </a:cxnLst>
                <a:rect l="0" t="0" r="r" b="b"/>
                <a:pathLst>
                  <a:path w="2655" h="60">
                    <a:moveTo>
                      <a:pt x="2641" y="6"/>
                    </a:moveTo>
                    <a:lnTo>
                      <a:pt x="2620" y="30"/>
                    </a:lnTo>
                    <a:cubicBezTo>
                      <a:pt x="2575" y="36"/>
                      <a:pt x="2467" y="40"/>
                      <a:pt x="2368" y="45"/>
                    </a:cubicBezTo>
                    <a:cubicBezTo>
                      <a:pt x="2269" y="50"/>
                      <a:pt x="2120" y="60"/>
                      <a:pt x="2023" y="60"/>
                    </a:cubicBezTo>
                    <a:cubicBezTo>
                      <a:pt x="1926" y="60"/>
                      <a:pt x="1869" y="52"/>
                      <a:pt x="1786" y="48"/>
                    </a:cubicBezTo>
                    <a:cubicBezTo>
                      <a:pt x="1703" y="44"/>
                      <a:pt x="1623" y="36"/>
                      <a:pt x="1525" y="36"/>
                    </a:cubicBezTo>
                    <a:cubicBezTo>
                      <a:pt x="1427" y="36"/>
                      <a:pt x="1313" y="44"/>
                      <a:pt x="1195" y="45"/>
                    </a:cubicBezTo>
                    <a:cubicBezTo>
                      <a:pt x="1077" y="46"/>
                      <a:pt x="933" y="42"/>
                      <a:pt x="817" y="39"/>
                    </a:cubicBezTo>
                    <a:cubicBezTo>
                      <a:pt x="701" y="36"/>
                      <a:pt x="612" y="27"/>
                      <a:pt x="499" y="27"/>
                    </a:cubicBezTo>
                    <a:cubicBezTo>
                      <a:pt x="386" y="27"/>
                      <a:pt x="217" y="38"/>
                      <a:pt x="136" y="39"/>
                    </a:cubicBezTo>
                    <a:cubicBezTo>
                      <a:pt x="55" y="40"/>
                      <a:pt x="20" y="36"/>
                      <a:pt x="10" y="33"/>
                    </a:cubicBezTo>
                    <a:cubicBezTo>
                      <a:pt x="0" y="30"/>
                      <a:pt x="26" y="27"/>
                      <a:pt x="76" y="24"/>
                    </a:cubicBezTo>
                    <a:cubicBezTo>
                      <a:pt x="126" y="21"/>
                      <a:pt x="232" y="22"/>
                      <a:pt x="310" y="18"/>
                    </a:cubicBezTo>
                    <a:cubicBezTo>
                      <a:pt x="388" y="14"/>
                      <a:pt x="454" y="0"/>
                      <a:pt x="544" y="0"/>
                    </a:cubicBezTo>
                    <a:cubicBezTo>
                      <a:pt x="634" y="0"/>
                      <a:pt x="758" y="18"/>
                      <a:pt x="853" y="21"/>
                    </a:cubicBezTo>
                    <a:cubicBezTo>
                      <a:pt x="948" y="24"/>
                      <a:pt x="1023" y="24"/>
                      <a:pt x="1114" y="21"/>
                    </a:cubicBezTo>
                    <a:cubicBezTo>
                      <a:pt x="1205" y="18"/>
                      <a:pt x="1320" y="5"/>
                      <a:pt x="1399" y="3"/>
                    </a:cubicBezTo>
                    <a:cubicBezTo>
                      <a:pt x="1478" y="1"/>
                      <a:pt x="1520" y="6"/>
                      <a:pt x="1588" y="9"/>
                    </a:cubicBezTo>
                    <a:cubicBezTo>
                      <a:pt x="1656" y="12"/>
                      <a:pt x="1733" y="21"/>
                      <a:pt x="1807" y="21"/>
                    </a:cubicBezTo>
                    <a:cubicBezTo>
                      <a:pt x="1881" y="21"/>
                      <a:pt x="1955" y="12"/>
                      <a:pt x="2035" y="12"/>
                    </a:cubicBezTo>
                    <a:cubicBezTo>
                      <a:pt x="2115" y="12"/>
                      <a:pt x="2197" y="19"/>
                      <a:pt x="2290" y="18"/>
                    </a:cubicBezTo>
                    <a:cubicBezTo>
                      <a:pt x="2383" y="17"/>
                      <a:pt x="2537" y="5"/>
                      <a:pt x="2596" y="3"/>
                    </a:cubicBezTo>
                    <a:cubicBezTo>
                      <a:pt x="2655" y="1"/>
                      <a:pt x="2651" y="3"/>
                      <a:pt x="2641" y="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57" name="Freeform 33"/>
              <p:cNvSpPr>
                <a:spLocks/>
              </p:cNvSpPr>
              <p:nvPr/>
            </p:nvSpPr>
            <p:spPr bwMode="auto">
              <a:xfrm>
                <a:off x="0" y="4185"/>
                <a:ext cx="2041" cy="62"/>
              </a:xfrm>
              <a:custGeom>
                <a:avLst/>
                <a:gdLst/>
                <a:ahLst/>
                <a:cxnLst>
                  <a:cxn ang="0">
                    <a:pos x="1893" y="39"/>
                  </a:cxn>
                  <a:cxn ang="0">
                    <a:pos x="1578" y="45"/>
                  </a:cxn>
                  <a:cxn ang="0">
                    <a:pos x="1011" y="60"/>
                  </a:cxn>
                  <a:cxn ang="0">
                    <a:pos x="438" y="57"/>
                  </a:cxn>
                  <a:cxn ang="0">
                    <a:pos x="0" y="36"/>
                  </a:cxn>
                  <a:cxn ang="0">
                    <a:pos x="0" y="3"/>
                  </a:cxn>
                  <a:cxn ang="0">
                    <a:pos x="210" y="18"/>
                  </a:cxn>
                  <a:cxn ang="0">
                    <a:pos x="474" y="21"/>
                  </a:cxn>
                  <a:cxn ang="0">
                    <a:pos x="678" y="9"/>
                  </a:cxn>
                  <a:cxn ang="0">
                    <a:pos x="897" y="9"/>
                  </a:cxn>
                  <a:cxn ang="0">
                    <a:pos x="1167" y="30"/>
                  </a:cxn>
                  <a:cxn ang="0">
                    <a:pos x="1500" y="24"/>
                  </a:cxn>
                  <a:cxn ang="0">
                    <a:pos x="1758" y="3"/>
                  </a:cxn>
                  <a:cxn ang="0">
                    <a:pos x="1938" y="18"/>
                  </a:cxn>
                  <a:cxn ang="0">
                    <a:pos x="2034" y="33"/>
                  </a:cxn>
                  <a:cxn ang="0">
                    <a:pos x="1893" y="39"/>
                  </a:cxn>
                </a:cxnLst>
                <a:rect l="0" t="0" r="r" b="b"/>
                <a:pathLst>
                  <a:path w="2041" h="62">
                    <a:moveTo>
                      <a:pt x="1893" y="39"/>
                    </a:moveTo>
                    <a:cubicBezTo>
                      <a:pt x="1817" y="41"/>
                      <a:pt x="1725" y="42"/>
                      <a:pt x="1578" y="45"/>
                    </a:cubicBezTo>
                    <a:cubicBezTo>
                      <a:pt x="1431" y="48"/>
                      <a:pt x="1201" y="58"/>
                      <a:pt x="1011" y="60"/>
                    </a:cubicBezTo>
                    <a:cubicBezTo>
                      <a:pt x="821" y="62"/>
                      <a:pt x="606" y="61"/>
                      <a:pt x="438" y="57"/>
                    </a:cubicBezTo>
                    <a:cubicBezTo>
                      <a:pt x="270" y="53"/>
                      <a:pt x="73" y="45"/>
                      <a:pt x="0" y="36"/>
                    </a:cubicBezTo>
                    <a:lnTo>
                      <a:pt x="0" y="3"/>
                    </a:lnTo>
                    <a:cubicBezTo>
                      <a:pt x="35" y="0"/>
                      <a:pt x="131" y="15"/>
                      <a:pt x="210" y="18"/>
                    </a:cubicBezTo>
                    <a:cubicBezTo>
                      <a:pt x="289" y="21"/>
                      <a:pt x="396" y="22"/>
                      <a:pt x="474" y="21"/>
                    </a:cubicBezTo>
                    <a:cubicBezTo>
                      <a:pt x="552" y="20"/>
                      <a:pt x="608" y="11"/>
                      <a:pt x="678" y="9"/>
                    </a:cubicBezTo>
                    <a:cubicBezTo>
                      <a:pt x="748" y="7"/>
                      <a:pt x="816" y="6"/>
                      <a:pt x="897" y="9"/>
                    </a:cubicBezTo>
                    <a:cubicBezTo>
                      <a:pt x="978" y="12"/>
                      <a:pt x="1067" y="28"/>
                      <a:pt x="1167" y="30"/>
                    </a:cubicBezTo>
                    <a:cubicBezTo>
                      <a:pt x="1267" y="32"/>
                      <a:pt x="1402" y="28"/>
                      <a:pt x="1500" y="24"/>
                    </a:cubicBezTo>
                    <a:cubicBezTo>
                      <a:pt x="1598" y="20"/>
                      <a:pt x="1685" y="4"/>
                      <a:pt x="1758" y="3"/>
                    </a:cubicBezTo>
                    <a:cubicBezTo>
                      <a:pt x="1831" y="2"/>
                      <a:pt x="1892" y="13"/>
                      <a:pt x="1938" y="18"/>
                    </a:cubicBezTo>
                    <a:cubicBezTo>
                      <a:pt x="1984" y="23"/>
                      <a:pt x="2041" y="30"/>
                      <a:pt x="2034" y="33"/>
                    </a:cubicBezTo>
                    <a:cubicBezTo>
                      <a:pt x="2027" y="36"/>
                      <a:pt x="1969" y="37"/>
                      <a:pt x="1893" y="39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336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微软雅黑" pitchFamily="34" charset="-122"/>
                <a:ea typeface="微软雅黑" pitchFamily="34" charset="-122"/>
                <a:cs typeface="Tahoma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微软雅黑" pitchFamily="34" charset="-122"/>
                <a:ea typeface="微软雅黑" pitchFamily="34" charset="-122"/>
                <a:cs typeface="Tahoma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微软雅黑" pitchFamily="34" charset="-122"/>
                <a:ea typeface="微软雅黑" pitchFamily="34" charset="-122"/>
                <a:cs typeface="Tahoma" pitchFamily="34" charset="0"/>
              </a:defRPr>
            </a:lvl1pPr>
          </a:lstStyle>
          <a:p>
            <a:fld id="{9A67FE7F-2C06-47F7-ACB6-844D3C439189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5" r:id="rId4"/>
    <p:sldLayoutId id="2147483651" r:id="rId5"/>
    <p:sldLayoutId id="2147483652" r:id="rId6"/>
    <p:sldLayoutId id="2147483653" r:id="rId7"/>
    <p:sldLayoutId id="2147483654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黑体" pitchFamily="49" charset="-122"/>
          <a:ea typeface="黑体" pitchFamily="49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宋体" charset="-122"/>
          <a:ea typeface="宋体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宋体" charset="-122"/>
          <a:ea typeface="宋体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宋体" charset="-122"/>
          <a:ea typeface="宋体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宋体" charset="-122"/>
          <a:ea typeface="宋体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宋体" charset="-122"/>
          <a:ea typeface="宋体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宋体" charset="-122"/>
          <a:ea typeface="宋体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宋体" charset="-122"/>
          <a:ea typeface="宋体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宋体" charset="-122"/>
          <a:ea typeface="宋体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93750" indent="-33655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微软雅黑" pitchFamily="34" charset="-122"/>
          <a:ea typeface="微软雅黑" pitchFamily="34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微软雅黑" pitchFamily="34" charset="-122"/>
          <a:ea typeface="微软雅黑" pitchFamily="34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微软雅黑" pitchFamily="34" charset="-122"/>
          <a:ea typeface="微软雅黑" pitchFamily="34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微软雅黑" pitchFamily="34" charset="-122"/>
          <a:ea typeface="微软雅黑" pitchFamily="34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6652" y="2349040"/>
            <a:ext cx="8350696" cy="1440000"/>
          </a:xfrm>
        </p:spPr>
        <p:txBody>
          <a:bodyPr>
            <a:noAutofit/>
          </a:bodyPr>
          <a:lstStyle/>
          <a:p>
            <a:r>
              <a:rPr lang="en-US" altLang="zh-CN" smtClean="0"/>
              <a:t>2018</a:t>
            </a:r>
            <a:r>
              <a:rPr lang="zh-CN" altLang="en-US" smtClean="0"/>
              <a:t>年度地方科协财务决算</a:t>
            </a:r>
            <a:r>
              <a:rPr lang="en-US" altLang="zh-CN" smtClean="0"/>
              <a:t/>
            </a:r>
            <a:br>
              <a:rPr lang="en-US" altLang="zh-CN" smtClean="0"/>
            </a:br>
            <a:r>
              <a:rPr lang="zh-CN" altLang="en-US" smtClean="0"/>
              <a:t>系统培训</a:t>
            </a:r>
            <a:endParaRPr lang="zh-CN" alt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412704"/>
            <a:ext cx="6400800" cy="888504"/>
          </a:xfrm>
        </p:spPr>
        <p:txBody>
          <a:bodyPr/>
          <a:lstStyle/>
          <a:p>
            <a:r>
              <a:rPr lang="zh-CN" altLang="en-US" sz="2400" b="1" smtClean="0"/>
              <a:t>中国科协计</a:t>
            </a:r>
            <a:r>
              <a:rPr lang="zh-CN" altLang="en-US" sz="2400" b="1"/>
              <a:t>财部财务</a:t>
            </a:r>
            <a:r>
              <a:rPr lang="zh-CN" altLang="en-US" sz="2400" b="1" smtClean="0"/>
              <a:t>处</a:t>
            </a:r>
            <a:endParaRPr lang="en-US" altLang="zh-CN" sz="2400" b="1" smtClean="0"/>
          </a:p>
          <a:p>
            <a:r>
              <a:rPr lang="en-US" altLang="zh-CN" sz="2400" b="1" smtClean="0"/>
              <a:t>2018</a:t>
            </a:r>
            <a:r>
              <a:rPr lang="zh-CN" altLang="en-US" sz="2400" b="1" smtClean="0"/>
              <a:t>年</a:t>
            </a:r>
            <a:r>
              <a:rPr lang="en-US" altLang="zh-CN" sz="2400" b="1" smtClean="0"/>
              <a:t>11</a:t>
            </a:r>
            <a:r>
              <a:rPr lang="zh-CN" altLang="en-US" sz="2400" b="1" smtClean="0"/>
              <a:t>月</a:t>
            </a:r>
            <a:endParaRPr lang="zh-CN" altLang="en-US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1</a:t>
            </a:r>
            <a:r>
              <a:rPr lang="zh-CN" altLang="en-US" smtClean="0"/>
              <a:t>、财务决算系统概述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② 单位设置：可进行登录口令修改，以及添加、编辑、删除、查看本级及下级单位的单位性质和行政隶属等操作</a:t>
            </a:r>
            <a:endParaRPr lang="zh-CN" altLang="en-US" sz="2000"/>
          </a:p>
        </p:txBody>
      </p:sp>
      <p:pic>
        <p:nvPicPr>
          <p:cNvPr id="4098" name="Picture 2" descr="D:\业务\！科协\20181026 科协培训PPT\3-3 2017年度地方科协财务决算系统--单位设置（添加下级）.png"/>
          <p:cNvPicPr>
            <a:picLocks noChangeAspect="1" noChangeArrowheads="1"/>
          </p:cNvPicPr>
          <p:nvPr/>
        </p:nvPicPr>
        <p:blipFill>
          <a:blip r:embed="rId3" cstate="print"/>
          <a:srcRect b="25193"/>
          <a:stretch>
            <a:fillRect/>
          </a:stretch>
        </p:blipFill>
        <p:spPr bwMode="auto">
          <a:xfrm>
            <a:off x="0" y="1988840"/>
            <a:ext cx="9144000" cy="4869160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5666" y="2852936"/>
            <a:ext cx="558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3140968"/>
            <a:ext cx="558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申请修改年初数流程</a:t>
            </a:r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944128" y="908720"/>
            <a:ext cx="2880280" cy="646331"/>
          </a:xfrm>
          <a:prstGeom prst="rect">
            <a:avLst/>
          </a:prstGeom>
          <a:solidFill>
            <a:srgbClr val="FF660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位编码</a:t>
            </a:r>
            <a:endParaRPr lang="en-US" altLang="zh-CN" b="1" smtClean="0">
              <a:solidFill>
                <a:srgbClr val="FF66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汇总级单位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96456" y="908720"/>
            <a:ext cx="3780000" cy="646331"/>
          </a:xfrm>
          <a:prstGeom prst="rect">
            <a:avLst/>
          </a:prstGeom>
          <a:solidFill>
            <a:srgbClr val="0070C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9</a:t>
            </a:r>
            <a:r>
              <a:rPr lang="zh-CN" altLang="en-US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位编码</a:t>
            </a:r>
            <a:endParaRPr lang="en-US" altLang="zh-CN" b="1" smtClean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基层填报单位</a:t>
            </a:r>
          </a:p>
        </p:txBody>
      </p:sp>
      <p:sp>
        <p:nvSpPr>
          <p:cNvPr id="20" name="矩形 19"/>
          <p:cNvSpPr/>
          <p:nvPr/>
        </p:nvSpPr>
        <p:spPr bwMode="auto">
          <a:xfrm>
            <a:off x="1944128" y="908720"/>
            <a:ext cx="2880248" cy="579600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21" name="矩形 20"/>
          <p:cNvSpPr/>
          <p:nvPr/>
        </p:nvSpPr>
        <p:spPr bwMode="auto">
          <a:xfrm>
            <a:off x="4896456" y="908720"/>
            <a:ext cx="3780000" cy="5796000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22" name="流程图: 准备 21"/>
          <p:cNvSpPr/>
          <p:nvPr/>
        </p:nvSpPr>
        <p:spPr bwMode="auto">
          <a:xfrm>
            <a:off x="2736216" y="3141008"/>
            <a:ext cx="1872000" cy="360000"/>
          </a:xfrm>
          <a:prstGeom prst="flowChartPreparati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登录</a:t>
            </a:r>
          </a:p>
        </p:txBody>
      </p:sp>
      <p:sp>
        <p:nvSpPr>
          <p:cNvPr id="23" name="流程图: 准备 22"/>
          <p:cNvSpPr/>
          <p:nvPr/>
        </p:nvSpPr>
        <p:spPr bwMode="auto">
          <a:xfrm>
            <a:off x="5828930" y="1700808"/>
            <a:ext cx="1872000" cy="360000"/>
          </a:xfrm>
          <a:prstGeom prst="flowChartPreparati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登录</a:t>
            </a:r>
          </a:p>
        </p:txBody>
      </p:sp>
      <p:sp>
        <p:nvSpPr>
          <p:cNvPr id="25" name="流程图: 终止 24"/>
          <p:cNvSpPr/>
          <p:nvPr/>
        </p:nvSpPr>
        <p:spPr bwMode="auto">
          <a:xfrm>
            <a:off x="5828930" y="6165344"/>
            <a:ext cx="1872000" cy="360000"/>
          </a:xfrm>
          <a:prstGeom prst="flowChartTerminator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上报</a:t>
            </a:r>
          </a:p>
        </p:txBody>
      </p:sp>
      <p:sp>
        <p:nvSpPr>
          <p:cNvPr id="29" name="流程图: 过程 28"/>
          <p:cNvSpPr/>
          <p:nvPr/>
        </p:nvSpPr>
        <p:spPr bwMode="auto">
          <a:xfrm>
            <a:off x="5828930" y="2276872"/>
            <a:ext cx="1872000" cy="360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数据编辑</a:t>
            </a:r>
          </a:p>
        </p:txBody>
      </p:sp>
      <p:sp>
        <p:nvSpPr>
          <p:cNvPr id="30" name="流程图: 过程 29"/>
          <p:cNvSpPr/>
          <p:nvPr/>
        </p:nvSpPr>
        <p:spPr bwMode="auto">
          <a:xfrm>
            <a:off x="5828826" y="3717032"/>
            <a:ext cx="1872208" cy="360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提交</a:t>
            </a:r>
            <a:endParaRPr kumimoji="0" lang="zh-CN" altLang="en-US" sz="1400" b="1" i="0" u="none" strike="noStrike" cap="none" normalizeH="0" baseline="0" smtClean="0">
              <a:ln>
                <a:noFill/>
              </a:ln>
              <a:solidFill>
                <a:srgbClr val="545472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流程图: 过程 30"/>
          <p:cNvSpPr/>
          <p:nvPr/>
        </p:nvSpPr>
        <p:spPr bwMode="auto">
          <a:xfrm>
            <a:off x="5828826" y="2852936"/>
            <a:ext cx="1872208" cy="648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申请修改年初数</a:t>
            </a:r>
            <a:endParaRPr kumimoji="0" lang="en-US" altLang="zh-CN" b="1" i="0" u="none" strike="noStrike" cap="none" normalizeH="0" baseline="0" smtClean="0">
              <a:ln>
                <a:noFill/>
              </a:ln>
              <a:solidFill>
                <a:srgbClr val="545472"/>
              </a:solidFill>
              <a:effectLst/>
              <a:latin typeface="微软雅黑" pitchFamily="34" charset="-122"/>
              <a:ea typeface="微软雅黑" pitchFamily="34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400" b="1" smtClean="0">
                <a:solidFill>
                  <a:srgbClr val="545472"/>
                </a:solidFill>
                <a:latin typeface="微软雅黑" pitchFamily="34" charset="-122"/>
                <a:ea typeface="微软雅黑" pitchFamily="34" charset="-122"/>
              </a:rPr>
              <a:t>（填写修改原因）</a:t>
            </a:r>
            <a:endParaRPr kumimoji="0" lang="zh-CN" altLang="en-US" sz="1400" b="1" i="0" u="none" strike="noStrike" cap="none" normalizeH="0" baseline="0" smtClean="0">
              <a:ln>
                <a:noFill/>
              </a:ln>
              <a:solidFill>
                <a:srgbClr val="545472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流程图: 过程 31"/>
          <p:cNvSpPr/>
          <p:nvPr/>
        </p:nvSpPr>
        <p:spPr bwMode="auto">
          <a:xfrm>
            <a:off x="5828826" y="4581168"/>
            <a:ext cx="1872208" cy="360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b="1" smtClean="0">
                <a:solidFill>
                  <a:srgbClr val="545472"/>
                </a:solidFill>
                <a:latin typeface="微软雅黑" pitchFamily="34" charset="-122"/>
                <a:ea typeface="微软雅黑" pitchFamily="34" charset="-122"/>
              </a:rPr>
              <a:t>进行修改年初数</a:t>
            </a:r>
            <a:endParaRPr kumimoji="0" lang="zh-CN" altLang="en-US" b="1" i="0" u="none" strike="noStrike" cap="none" normalizeH="0" baseline="0" smtClean="0">
              <a:ln>
                <a:noFill/>
              </a:ln>
              <a:solidFill>
                <a:srgbClr val="545472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流程图: 决策 34"/>
          <p:cNvSpPr/>
          <p:nvPr/>
        </p:nvSpPr>
        <p:spPr bwMode="auto">
          <a:xfrm>
            <a:off x="2736216" y="3933056"/>
            <a:ext cx="1872208" cy="648000"/>
          </a:xfrm>
          <a:prstGeom prst="flowChartDecisi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审批</a:t>
            </a:r>
          </a:p>
        </p:txBody>
      </p:sp>
      <p:sp>
        <p:nvSpPr>
          <p:cNvPr id="37" name="流程图: 决策 36"/>
          <p:cNvSpPr/>
          <p:nvPr/>
        </p:nvSpPr>
        <p:spPr bwMode="auto">
          <a:xfrm>
            <a:off x="5828826" y="5157272"/>
            <a:ext cx="1872208" cy="720000"/>
          </a:xfrm>
          <a:prstGeom prst="flowChartDecisi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数据审核</a:t>
            </a:r>
          </a:p>
        </p:txBody>
      </p:sp>
      <p:cxnSp>
        <p:nvCxnSpPr>
          <p:cNvPr id="39" name="直接箭头连接符 38"/>
          <p:cNvCxnSpPr>
            <a:stCxn id="22" idx="2"/>
            <a:endCxn id="35" idx="0"/>
          </p:cNvCxnSpPr>
          <p:nvPr/>
        </p:nvCxnSpPr>
        <p:spPr bwMode="auto">
          <a:xfrm>
            <a:off x="3672216" y="3501008"/>
            <a:ext cx="104" cy="43204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>
            <a:stCxn id="23" idx="2"/>
            <a:endCxn id="29" idx="0"/>
          </p:cNvCxnSpPr>
          <p:nvPr/>
        </p:nvCxnSpPr>
        <p:spPr bwMode="auto">
          <a:xfrm>
            <a:off x="6764930" y="2060808"/>
            <a:ext cx="0" cy="21606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>
            <a:stCxn id="29" idx="2"/>
            <a:endCxn id="31" idx="0"/>
          </p:cNvCxnSpPr>
          <p:nvPr/>
        </p:nvCxnSpPr>
        <p:spPr bwMode="auto">
          <a:xfrm>
            <a:off x="6764930" y="2636872"/>
            <a:ext cx="0" cy="21606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>
            <a:stCxn id="31" idx="2"/>
            <a:endCxn id="30" idx="0"/>
          </p:cNvCxnSpPr>
          <p:nvPr/>
        </p:nvCxnSpPr>
        <p:spPr bwMode="auto">
          <a:xfrm>
            <a:off x="6764930" y="3500936"/>
            <a:ext cx="0" cy="21609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肘形连接符 83"/>
          <p:cNvCxnSpPr>
            <a:stCxn id="35" idx="1"/>
            <a:endCxn id="29" idx="1"/>
          </p:cNvCxnSpPr>
          <p:nvPr/>
        </p:nvCxnSpPr>
        <p:spPr bwMode="auto">
          <a:xfrm rot="10800000" flipH="1">
            <a:off x="2736216" y="2456872"/>
            <a:ext cx="3092714" cy="1800184"/>
          </a:xfrm>
          <a:prstGeom prst="bentConnector3">
            <a:avLst>
              <a:gd name="adj1" fmla="val -7392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肘形连接符 85"/>
          <p:cNvCxnSpPr>
            <a:stCxn id="37" idx="3"/>
            <a:endCxn id="29" idx="3"/>
          </p:cNvCxnSpPr>
          <p:nvPr/>
        </p:nvCxnSpPr>
        <p:spPr bwMode="auto">
          <a:xfrm flipH="1" flipV="1">
            <a:off x="7700930" y="2456872"/>
            <a:ext cx="104" cy="3060400"/>
          </a:xfrm>
          <a:prstGeom prst="bentConnector3">
            <a:avLst>
              <a:gd name="adj1" fmla="val -219807692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肘形连接符 88"/>
          <p:cNvCxnSpPr>
            <a:stCxn id="30" idx="2"/>
            <a:endCxn id="35" idx="3"/>
          </p:cNvCxnSpPr>
          <p:nvPr/>
        </p:nvCxnSpPr>
        <p:spPr bwMode="auto">
          <a:xfrm rot="5400000">
            <a:off x="5596665" y="3088791"/>
            <a:ext cx="180024" cy="2156506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2155666" y="2636912"/>
            <a:ext cx="400110" cy="15841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4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审批不同意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7880722" y="3176992"/>
            <a:ext cx="400110" cy="15841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400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审核不通过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6728610" y="5857527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审核通过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3779912" y="4777407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审批同意</a:t>
            </a:r>
          </a:p>
        </p:txBody>
      </p:sp>
      <p:cxnSp>
        <p:nvCxnSpPr>
          <p:cNvPr id="69" name="肘形连接符 68"/>
          <p:cNvCxnSpPr>
            <a:stCxn id="35" idx="2"/>
            <a:endCxn id="32" idx="1"/>
          </p:cNvCxnSpPr>
          <p:nvPr/>
        </p:nvCxnSpPr>
        <p:spPr bwMode="auto">
          <a:xfrm rot="16200000" flipH="1">
            <a:off x="4660517" y="3592859"/>
            <a:ext cx="180112" cy="2156506"/>
          </a:xfrm>
          <a:prstGeom prst="bentConnector2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直接箭头连接符 74"/>
          <p:cNvCxnSpPr>
            <a:stCxn id="32" idx="2"/>
            <a:endCxn id="37" idx="0"/>
          </p:cNvCxnSpPr>
          <p:nvPr/>
        </p:nvCxnSpPr>
        <p:spPr bwMode="auto">
          <a:xfrm>
            <a:off x="6764930" y="4941168"/>
            <a:ext cx="0" cy="21610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直接箭头连接符 78"/>
          <p:cNvCxnSpPr>
            <a:stCxn id="37" idx="2"/>
            <a:endCxn id="25" idx="0"/>
          </p:cNvCxnSpPr>
          <p:nvPr/>
        </p:nvCxnSpPr>
        <p:spPr bwMode="auto">
          <a:xfrm>
            <a:off x="6764930" y="5877272"/>
            <a:ext cx="0" cy="28807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431960" y="908720"/>
            <a:ext cx="1440000" cy="646331"/>
          </a:xfrm>
          <a:prstGeom prst="rect">
            <a:avLst/>
          </a:prstGeom>
          <a:solidFill>
            <a:srgbClr val="FF660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位编码</a:t>
            </a:r>
            <a:endParaRPr lang="en-US" altLang="zh-CN" b="1" smtClean="0">
              <a:solidFill>
                <a:srgbClr val="FF66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汇总级单位</a:t>
            </a:r>
          </a:p>
        </p:txBody>
      </p:sp>
      <p:sp>
        <p:nvSpPr>
          <p:cNvPr id="85" name="矩形 84"/>
          <p:cNvSpPr/>
          <p:nvPr/>
        </p:nvSpPr>
        <p:spPr bwMode="auto">
          <a:xfrm>
            <a:off x="431960" y="908720"/>
            <a:ext cx="1440160" cy="579600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18998" y="2276872"/>
            <a:ext cx="1260000" cy="3600000"/>
          </a:xfrm>
          <a:prstGeom prst="rightArrowCallout">
            <a:avLst>
              <a:gd name="adj1" fmla="val 49612"/>
              <a:gd name="adj2" fmla="val 68878"/>
              <a:gd name="adj3" fmla="val 21308"/>
              <a:gd name="adj4" fmla="val 6374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zh-CN" altLang="en-US" b="1" smtClean="0">
                <a:solidFill>
                  <a:srgbClr val="545472"/>
                </a:solidFill>
                <a:latin typeface="微软雅黑" pitchFamily="34" charset="-122"/>
                <a:ea typeface="微软雅黑" pitchFamily="34" charset="-122"/>
              </a:rPr>
              <a:t>可查看所有申请和</a:t>
            </a:r>
            <a:endParaRPr lang="en-US" altLang="zh-CN" b="1" smtClean="0">
              <a:solidFill>
                <a:srgbClr val="545472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b="1" smtClean="0">
                <a:solidFill>
                  <a:srgbClr val="545472"/>
                </a:solidFill>
                <a:latin typeface="微软雅黑" pitchFamily="34" charset="-122"/>
                <a:ea typeface="微软雅黑" pitchFamily="34" charset="-122"/>
              </a:rPr>
              <a:t>审批操作的历史记录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4</a:t>
            </a:r>
            <a:r>
              <a:rPr lang="zh-CN" altLang="en-US" smtClean="0"/>
              <a:t>、系统填报注意事项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mtClean="0"/>
              <a:t>（</a:t>
            </a:r>
            <a:r>
              <a:rPr lang="en-US" altLang="zh-CN" smtClean="0"/>
              <a:t>2</a:t>
            </a:r>
            <a:r>
              <a:rPr lang="zh-CN" altLang="en-US" smtClean="0"/>
              <a:t>）填报常见问题</a:t>
            </a:r>
            <a:endParaRPr lang="en-US" altLang="zh-CN" smtClean="0"/>
          </a:p>
          <a:p>
            <a:pPr lvl="1"/>
            <a:r>
              <a:rPr lang="zh-CN" altLang="en-US" smtClean="0"/>
              <a:t>① 计量单位不符要求</a:t>
            </a:r>
            <a:endParaRPr lang="en-US" altLang="zh-CN" smtClean="0"/>
          </a:p>
          <a:p>
            <a:pPr lvl="2"/>
            <a:r>
              <a:rPr lang="zh-CN" altLang="en-US" smtClean="0"/>
              <a:t>报表要求全部金额以“</a:t>
            </a:r>
            <a:r>
              <a:rPr lang="zh-CN" altLang="en-US" smtClean="0">
                <a:solidFill>
                  <a:srgbClr val="FF0000"/>
                </a:solidFill>
              </a:rPr>
              <a:t>万元</a:t>
            </a:r>
            <a:r>
              <a:rPr lang="zh-CN" altLang="en-US" smtClean="0"/>
              <a:t>”为单位填写数据</a:t>
            </a:r>
            <a:endParaRPr lang="en-US" altLang="zh-CN" smtClean="0"/>
          </a:p>
          <a:p>
            <a:pPr lvl="2"/>
            <a:r>
              <a:rPr lang="zh-CN" altLang="en-US" smtClean="0"/>
              <a:t>但部分单位仍以“元”为单位填写，导致数据严重错误</a:t>
            </a:r>
            <a:endParaRPr lang="en-US" altLang="zh-CN" smtClean="0"/>
          </a:p>
          <a:p>
            <a:pPr lvl="1"/>
            <a:r>
              <a:rPr lang="zh-CN" altLang="en-US" smtClean="0"/>
              <a:t>② 缺报下级单位</a:t>
            </a:r>
          </a:p>
          <a:p>
            <a:pPr lvl="2"/>
            <a:r>
              <a:rPr lang="zh-CN" altLang="en-US" smtClean="0"/>
              <a:t>主要是漏报、缺报下级单位，尤其是所属事业单位和县级科协</a:t>
            </a:r>
          </a:p>
          <a:p>
            <a:pPr lvl="2"/>
            <a:r>
              <a:rPr lang="zh-CN" altLang="en-US" smtClean="0"/>
              <a:t>理由是联系不上、合署办公、无独立建账、无业务等等</a:t>
            </a:r>
          </a:p>
          <a:p>
            <a:pPr lvl="2"/>
            <a:r>
              <a:rPr lang="zh-CN" altLang="en-US" smtClean="0"/>
              <a:t>应尽量填报，若有特殊情况，省级科协要说明</a:t>
            </a:r>
            <a:endParaRPr lang="en-US" altLang="zh-CN" smtClean="0"/>
          </a:p>
          <a:p>
            <a:pPr lvl="1"/>
            <a:r>
              <a:rPr lang="zh-CN" altLang="en-US" smtClean="0"/>
              <a:t>③ 编报说明内容过于简略或不上传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sz="8000" smtClean="0"/>
              <a:t>谢谢</a:t>
            </a:r>
            <a:endParaRPr lang="zh-CN" altLang="en-US" sz="800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1402432"/>
          </a:xfrm>
        </p:spPr>
        <p:txBody>
          <a:bodyPr/>
          <a:lstStyle/>
          <a:p>
            <a:r>
              <a:rPr lang="en-US" altLang="zh-CN" smtClean="0"/>
              <a:t>2018</a:t>
            </a:r>
            <a:r>
              <a:rPr lang="zh-CN" altLang="en-US" smtClean="0"/>
              <a:t>年度地方科协财务决算系统培训</a:t>
            </a:r>
            <a:endParaRPr lang="en-US" altLang="zh-CN" smtClean="0"/>
          </a:p>
          <a:p>
            <a:r>
              <a:rPr lang="zh-CN" altLang="en-US" smtClean="0"/>
              <a:t>圆满完成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1</a:t>
            </a:r>
            <a:r>
              <a:rPr lang="zh-CN" altLang="en-US" smtClean="0"/>
              <a:t>、财务决算系统概述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② 单位设置：可进行登录口令修改，以及添加、编辑、删除、查看本级及下级单位的单位性质和行政隶属等操作</a:t>
            </a:r>
            <a:endParaRPr lang="zh-CN" altLang="en-US" sz="200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787" b="28172"/>
          <a:stretch>
            <a:fillRect/>
          </a:stretch>
        </p:blipFill>
        <p:spPr bwMode="auto">
          <a:xfrm>
            <a:off x="0" y="1990800"/>
            <a:ext cx="9144000" cy="48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1</a:t>
            </a:r>
            <a:r>
              <a:rPr lang="zh-CN" altLang="en-US" smtClean="0"/>
              <a:t>、财务决算系统概述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③ 行政区划管理：可进行新增、删除行政区划；按照国家统计局发布的截至</a:t>
            </a:r>
            <a:r>
              <a:rPr lang="en-US" altLang="zh-CN" sz="2000" smtClean="0"/>
              <a:t>2012</a:t>
            </a:r>
            <a:r>
              <a:rPr lang="zh-CN" altLang="en-US" sz="2000" smtClean="0"/>
              <a:t>年</a:t>
            </a:r>
            <a:r>
              <a:rPr lang="en-US" altLang="zh-CN" sz="2000" smtClean="0"/>
              <a:t>10</a:t>
            </a:r>
            <a:r>
              <a:rPr lang="zh-CN" altLang="en-US" sz="2000" smtClean="0"/>
              <a:t>月</a:t>
            </a:r>
            <a:r>
              <a:rPr lang="en-US" altLang="zh-CN" sz="2000" smtClean="0"/>
              <a:t>31</a:t>
            </a:r>
            <a:r>
              <a:rPr lang="zh-CN" altLang="en-US" sz="2000" smtClean="0"/>
              <a:t>日的全国县级以上行政区划，已内置行政区划信息，</a:t>
            </a:r>
            <a:r>
              <a:rPr lang="en-US" altLang="zh-CN" sz="2000"/>
              <a:t>2012</a:t>
            </a:r>
            <a:r>
              <a:rPr lang="zh-CN" altLang="en-US" sz="2000"/>
              <a:t>年以后行政区划更新依据是各省科协提供的区划变更材料</a:t>
            </a:r>
            <a:r>
              <a:rPr lang="zh-CN" altLang="en-US" sz="2000" smtClean="0"/>
              <a:t>。</a:t>
            </a:r>
            <a:r>
              <a:rPr lang="zh-CN" altLang="en-US" sz="2000" smtClean="0">
                <a:solidFill>
                  <a:srgbClr val="FF0000"/>
                </a:solidFill>
              </a:rPr>
              <a:t>（中国科协管理级权限）</a:t>
            </a:r>
            <a:endParaRPr lang="zh-CN" altLang="en-US" sz="20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2000"/>
          </a:p>
        </p:txBody>
      </p:sp>
      <p:pic>
        <p:nvPicPr>
          <p:cNvPr id="5122" name="Picture 2" descr="D:\业务\！科协\20181026 科协培训PPT\4 2017年度地方科协财务决算系统行政区划管理.png"/>
          <p:cNvPicPr>
            <a:picLocks noChangeAspect="1" noChangeArrowheads="1"/>
          </p:cNvPicPr>
          <p:nvPr/>
        </p:nvPicPr>
        <p:blipFill>
          <a:blip r:embed="rId3" cstate="print"/>
          <a:srcRect b="30555"/>
          <a:stretch>
            <a:fillRect/>
          </a:stretch>
        </p:blipFill>
        <p:spPr bwMode="auto">
          <a:xfrm>
            <a:off x="0" y="2564904"/>
            <a:ext cx="9144000" cy="42930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/>
          <p:cNvSpPr/>
          <p:nvPr/>
        </p:nvSpPr>
        <p:spPr bwMode="auto">
          <a:xfrm>
            <a:off x="2159808" y="3068960"/>
            <a:ext cx="684000" cy="216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1</a:t>
            </a:r>
            <a:r>
              <a:rPr lang="zh-CN" altLang="en-US" smtClean="0"/>
              <a:t>、财务决算系统概述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③ 行政区划管理：可进行新增、删除行政区划；按照国家统计局发布的截至</a:t>
            </a:r>
            <a:r>
              <a:rPr lang="en-US" altLang="zh-CN" sz="2000" smtClean="0"/>
              <a:t>2012</a:t>
            </a:r>
            <a:r>
              <a:rPr lang="zh-CN" altLang="en-US" sz="2000" smtClean="0"/>
              <a:t>年</a:t>
            </a:r>
            <a:r>
              <a:rPr lang="en-US" altLang="zh-CN" sz="2000" smtClean="0"/>
              <a:t>10</a:t>
            </a:r>
            <a:r>
              <a:rPr lang="zh-CN" altLang="en-US" sz="2000" smtClean="0"/>
              <a:t>月</a:t>
            </a:r>
            <a:r>
              <a:rPr lang="en-US" altLang="zh-CN" sz="2000" smtClean="0"/>
              <a:t>31</a:t>
            </a:r>
            <a:r>
              <a:rPr lang="zh-CN" altLang="en-US" sz="2000" smtClean="0"/>
              <a:t>日的全国县级以上行政区划，已内置行政区划信息</a:t>
            </a:r>
            <a:r>
              <a:rPr lang="zh-CN" altLang="en-US" sz="2000"/>
              <a:t>，</a:t>
            </a:r>
            <a:r>
              <a:rPr lang="en-US" altLang="zh-CN" sz="2000" smtClean="0"/>
              <a:t>2012</a:t>
            </a:r>
            <a:r>
              <a:rPr lang="zh-CN" altLang="en-US" sz="2000" smtClean="0"/>
              <a:t>年以后行政区划更新依据是各省科协提供的区划变更材料。</a:t>
            </a:r>
            <a:r>
              <a:rPr lang="zh-CN" altLang="en-US" sz="2000">
                <a:solidFill>
                  <a:srgbClr val="FF0000"/>
                </a:solidFill>
              </a:rPr>
              <a:t> （中国科协管理级权限）</a:t>
            </a:r>
            <a:endParaRPr lang="zh-CN" altLang="en-US" sz="2000"/>
          </a:p>
        </p:txBody>
      </p:sp>
      <p:pic>
        <p:nvPicPr>
          <p:cNvPr id="6146" name="Picture 2" descr="D:\业务\！科协\20181026 科协培训PPT\4-1 2017年度地方科协财务决算系统行政区划管理.png"/>
          <p:cNvPicPr>
            <a:picLocks noChangeAspect="1" noChangeArrowheads="1"/>
          </p:cNvPicPr>
          <p:nvPr/>
        </p:nvPicPr>
        <p:blipFill>
          <a:blip r:embed="rId3" cstate="print"/>
          <a:srcRect b="30501"/>
          <a:stretch>
            <a:fillRect/>
          </a:stretch>
        </p:blipFill>
        <p:spPr bwMode="auto">
          <a:xfrm>
            <a:off x="0" y="2636912"/>
            <a:ext cx="9144000" cy="4221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1</a:t>
            </a:r>
            <a:r>
              <a:rPr lang="zh-CN" altLang="en-US" smtClean="0"/>
              <a:t>、财务决算系统概述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④ 未上报理由：可进行未上报理由选择；若有单位不报本年度数据，则需在“单位设置”中删除该单位，并在“未上报理由”中选择原因</a:t>
            </a:r>
            <a:endParaRPr lang="zh-CN" altLang="en-US" sz="2000"/>
          </a:p>
        </p:txBody>
      </p:sp>
      <p:pic>
        <p:nvPicPr>
          <p:cNvPr id="5122" name="Picture 2" descr="D:\业务\！科协\20181026 科协培训PPT\4 2017年度地方科协财务决算系统行政区划管理.png"/>
          <p:cNvPicPr>
            <a:picLocks noChangeAspect="1" noChangeArrowheads="1"/>
          </p:cNvPicPr>
          <p:nvPr/>
        </p:nvPicPr>
        <p:blipFill>
          <a:blip r:embed="rId3" cstate="print"/>
          <a:srcRect b="25193"/>
          <a:stretch>
            <a:fillRect/>
          </a:stretch>
        </p:blipFill>
        <p:spPr bwMode="auto">
          <a:xfrm>
            <a:off x="0" y="1991123"/>
            <a:ext cx="9144000" cy="4866877"/>
          </a:xfrm>
          <a:prstGeom prst="rect">
            <a:avLst/>
          </a:prstGeom>
          <a:noFill/>
        </p:spPr>
      </p:pic>
      <p:pic>
        <p:nvPicPr>
          <p:cNvPr id="7171" name="Picture 3" descr="D:\业务\！科协\20181026 科协培训PPT\4-2 2017年度地方科协财务决算系统行政区划管理.png"/>
          <p:cNvPicPr>
            <a:picLocks noChangeAspect="1" noChangeArrowheads="1"/>
          </p:cNvPicPr>
          <p:nvPr/>
        </p:nvPicPr>
        <p:blipFill>
          <a:blip r:embed="rId4" cstate="print"/>
          <a:srcRect b="26720"/>
          <a:stretch>
            <a:fillRect/>
          </a:stretch>
        </p:blipFill>
        <p:spPr bwMode="auto">
          <a:xfrm>
            <a:off x="0" y="2348880"/>
            <a:ext cx="9144000" cy="4509120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 bwMode="auto">
          <a:xfrm>
            <a:off x="7020272" y="6525344"/>
            <a:ext cx="1188000" cy="288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5148064" y="6525344"/>
            <a:ext cx="1188000" cy="288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1</a:t>
            </a:r>
            <a:r>
              <a:rPr lang="zh-CN" altLang="en-US" smtClean="0"/>
              <a:t>、财务决算系统概述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⑤ 上报情况一览：可查看各单位的应报和实报数量，以及未上报原因</a:t>
            </a:r>
            <a:endParaRPr lang="zh-CN" altLang="en-US" sz="200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584176"/>
            <a:ext cx="9144000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1</a:t>
            </a:r>
            <a:r>
              <a:rPr lang="zh-CN" altLang="en-US" smtClean="0"/>
              <a:t>、财务决算系统概述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⑥ 科目设置：针对系统中报表“决算</a:t>
            </a:r>
            <a:r>
              <a:rPr lang="en-US" altLang="zh-CN" sz="2000" smtClean="0"/>
              <a:t>02</a:t>
            </a:r>
            <a:r>
              <a:rPr lang="zh-CN" altLang="en-US" sz="2000" smtClean="0"/>
              <a:t>表</a:t>
            </a:r>
            <a:r>
              <a:rPr lang="en-US" altLang="zh-CN" sz="2000" smtClean="0"/>
              <a:t>-</a:t>
            </a:r>
            <a:r>
              <a:rPr lang="zh-CN" altLang="en-US" sz="2000" smtClean="0"/>
              <a:t>收支决算表、决算</a:t>
            </a:r>
            <a:r>
              <a:rPr lang="en-US" altLang="zh-CN" sz="2000" smtClean="0"/>
              <a:t>03</a:t>
            </a:r>
            <a:r>
              <a:rPr lang="zh-CN" altLang="en-US" sz="2000" smtClean="0"/>
              <a:t>表</a:t>
            </a:r>
            <a:r>
              <a:rPr lang="en-US" altLang="zh-CN" sz="2000" smtClean="0"/>
              <a:t>-</a:t>
            </a:r>
            <a:r>
              <a:rPr lang="zh-CN" altLang="en-US" sz="2000" smtClean="0"/>
              <a:t>收入决算表、决算</a:t>
            </a:r>
            <a:r>
              <a:rPr lang="en-US" altLang="zh-CN" sz="2000" smtClean="0"/>
              <a:t>04</a:t>
            </a:r>
            <a:r>
              <a:rPr lang="zh-CN" altLang="en-US" sz="2000" smtClean="0"/>
              <a:t>表</a:t>
            </a:r>
            <a:r>
              <a:rPr lang="en-US" altLang="zh-CN" sz="2000" smtClean="0"/>
              <a:t>-</a:t>
            </a:r>
            <a:r>
              <a:rPr lang="zh-CN" altLang="en-US" sz="2000" smtClean="0"/>
              <a:t>支出决算表”，进行选择科目设置</a:t>
            </a:r>
            <a:endParaRPr lang="zh-CN" altLang="en-US" sz="2000"/>
          </a:p>
        </p:txBody>
      </p:sp>
      <p:pic>
        <p:nvPicPr>
          <p:cNvPr id="11266" name="Picture 2" descr="D:\业务\！科协\20181026 科协培训PPT\5 2017年度地方科协财务决算系统--科目设置.png"/>
          <p:cNvPicPr>
            <a:picLocks noChangeAspect="1" noChangeArrowheads="1"/>
          </p:cNvPicPr>
          <p:nvPr/>
        </p:nvPicPr>
        <p:blipFill>
          <a:blip r:embed="rId3" cstate="print"/>
          <a:srcRect b="25087"/>
          <a:stretch>
            <a:fillRect/>
          </a:stretch>
        </p:blipFill>
        <p:spPr bwMode="auto">
          <a:xfrm>
            <a:off x="0" y="1988072"/>
            <a:ext cx="9144000" cy="4869928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 bwMode="auto">
          <a:xfrm>
            <a:off x="3491880" y="2564904"/>
            <a:ext cx="504000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业务\！科协\20181026 科协培训PPT\5-1 2017年度地方科协财务决算系统--科目设置.png"/>
          <p:cNvPicPr>
            <a:picLocks noChangeAspect="1" noChangeArrowheads="1"/>
          </p:cNvPicPr>
          <p:nvPr/>
        </p:nvPicPr>
        <p:blipFill>
          <a:blip r:embed="rId3" cstate="print"/>
          <a:srcRect b="25099"/>
          <a:stretch>
            <a:fillRect/>
          </a:stretch>
        </p:blipFill>
        <p:spPr bwMode="auto">
          <a:xfrm>
            <a:off x="0" y="1988840"/>
            <a:ext cx="9144000" cy="4869160"/>
          </a:xfrm>
          <a:prstGeom prst="rect">
            <a:avLst/>
          </a:prstGeom>
          <a:noFill/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1</a:t>
            </a:r>
            <a:r>
              <a:rPr lang="zh-CN" altLang="en-US" smtClean="0"/>
              <a:t>、财务决算系统概述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⑥ 科目设置：针对系统中报表“决算</a:t>
            </a:r>
            <a:r>
              <a:rPr lang="en-US" altLang="zh-CN" sz="2000" smtClean="0"/>
              <a:t>02</a:t>
            </a:r>
            <a:r>
              <a:rPr lang="zh-CN" altLang="en-US" sz="2000" smtClean="0"/>
              <a:t>表</a:t>
            </a:r>
            <a:r>
              <a:rPr lang="en-US" altLang="zh-CN" sz="2000" smtClean="0"/>
              <a:t>-</a:t>
            </a:r>
            <a:r>
              <a:rPr lang="zh-CN" altLang="en-US" sz="2000" smtClean="0"/>
              <a:t>收支决算表、决算</a:t>
            </a:r>
            <a:r>
              <a:rPr lang="en-US" altLang="zh-CN" sz="2000" smtClean="0"/>
              <a:t>03</a:t>
            </a:r>
            <a:r>
              <a:rPr lang="zh-CN" altLang="en-US" sz="2000" smtClean="0"/>
              <a:t>表</a:t>
            </a:r>
            <a:r>
              <a:rPr lang="en-US" altLang="zh-CN" sz="2000" smtClean="0"/>
              <a:t>-</a:t>
            </a:r>
            <a:r>
              <a:rPr lang="zh-CN" altLang="en-US" sz="2000" smtClean="0"/>
              <a:t>收入决算表、决算</a:t>
            </a:r>
            <a:r>
              <a:rPr lang="en-US" altLang="zh-CN" sz="2000" smtClean="0"/>
              <a:t>04</a:t>
            </a:r>
            <a:r>
              <a:rPr lang="zh-CN" altLang="en-US" sz="2000" smtClean="0"/>
              <a:t>表</a:t>
            </a:r>
            <a:r>
              <a:rPr lang="en-US" altLang="zh-CN" sz="2000" smtClean="0"/>
              <a:t>-</a:t>
            </a:r>
            <a:r>
              <a:rPr lang="zh-CN" altLang="en-US" sz="2000" smtClean="0"/>
              <a:t>支出决算表”，进行选择科目设置</a:t>
            </a:r>
            <a:endParaRPr lang="zh-CN" altLang="en-US" sz="2000"/>
          </a:p>
        </p:txBody>
      </p:sp>
      <p:sp>
        <p:nvSpPr>
          <p:cNvPr id="6" name="矩形 5"/>
          <p:cNvSpPr/>
          <p:nvPr/>
        </p:nvSpPr>
        <p:spPr bwMode="auto">
          <a:xfrm>
            <a:off x="2123728" y="3429000"/>
            <a:ext cx="432048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业务\！科协\20181026 科协培训PPT\5-2 2017年度地方科协财务决算系统--科目设置.png"/>
          <p:cNvPicPr>
            <a:picLocks noChangeAspect="1" noChangeArrowheads="1"/>
          </p:cNvPicPr>
          <p:nvPr/>
        </p:nvPicPr>
        <p:blipFill>
          <a:blip r:embed="rId3" cstate="print"/>
          <a:srcRect b="25099"/>
          <a:stretch>
            <a:fillRect/>
          </a:stretch>
        </p:blipFill>
        <p:spPr bwMode="auto">
          <a:xfrm>
            <a:off x="0" y="1988840"/>
            <a:ext cx="9144000" cy="4869160"/>
          </a:xfrm>
          <a:prstGeom prst="rect">
            <a:avLst/>
          </a:prstGeom>
          <a:noFill/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1</a:t>
            </a:r>
            <a:r>
              <a:rPr lang="zh-CN" altLang="en-US" smtClean="0"/>
              <a:t>、财务决算系统概述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⑥ 科目设置：针对系统中报表“决算</a:t>
            </a:r>
            <a:r>
              <a:rPr lang="en-US" altLang="zh-CN" sz="2000" smtClean="0"/>
              <a:t>02</a:t>
            </a:r>
            <a:r>
              <a:rPr lang="zh-CN" altLang="en-US" sz="2000" smtClean="0"/>
              <a:t>表</a:t>
            </a:r>
            <a:r>
              <a:rPr lang="en-US" altLang="zh-CN" sz="2000" smtClean="0"/>
              <a:t>-</a:t>
            </a:r>
            <a:r>
              <a:rPr lang="zh-CN" altLang="en-US" sz="2000" smtClean="0"/>
              <a:t>收支决算表、决算</a:t>
            </a:r>
            <a:r>
              <a:rPr lang="en-US" altLang="zh-CN" sz="2000" smtClean="0"/>
              <a:t>03</a:t>
            </a:r>
            <a:r>
              <a:rPr lang="zh-CN" altLang="en-US" sz="2000" smtClean="0"/>
              <a:t>表</a:t>
            </a:r>
            <a:r>
              <a:rPr lang="en-US" altLang="zh-CN" sz="2000" smtClean="0"/>
              <a:t>-</a:t>
            </a:r>
            <a:r>
              <a:rPr lang="zh-CN" altLang="en-US" sz="2000" smtClean="0"/>
              <a:t>收入决算表、决算</a:t>
            </a:r>
            <a:r>
              <a:rPr lang="en-US" altLang="zh-CN" sz="2000" smtClean="0"/>
              <a:t>04</a:t>
            </a:r>
            <a:r>
              <a:rPr lang="zh-CN" altLang="en-US" sz="2000" smtClean="0"/>
              <a:t>表</a:t>
            </a:r>
            <a:r>
              <a:rPr lang="en-US" altLang="zh-CN" sz="2000" smtClean="0"/>
              <a:t>-</a:t>
            </a:r>
            <a:r>
              <a:rPr lang="zh-CN" altLang="en-US" sz="2000" smtClean="0"/>
              <a:t>支出决算表”，进行选择科目设置</a:t>
            </a:r>
            <a:endParaRPr lang="zh-CN" altLang="en-US" sz="2000"/>
          </a:p>
        </p:txBody>
      </p:sp>
      <p:sp>
        <p:nvSpPr>
          <p:cNvPr id="6" name="矩形 5"/>
          <p:cNvSpPr/>
          <p:nvPr/>
        </p:nvSpPr>
        <p:spPr bwMode="auto">
          <a:xfrm>
            <a:off x="2123728" y="3645024"/>
            <a:ext cx="432048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业务\！科协\20181026 科协培训PPT\5-3 2017年度地方科协财务决算系统--科目设置.png"/>
          <p:cNvPicPr>
            <a:picLocks noChangeAspect="1" noChangeArrowheads="1"/>
          </p:cNvPicPr>
          <p:nvPr/>
        </p:nvPicPr>
        <p:blipFill>
          <a:blip r:embed="rId3" cstate="print"/>
          <a:srcRect b="25099"/>
          <a:stretch>
            <a:fillRect/>
          </a:stretch>
        </p:blipFill>
        <p:spPr bwMode="auto">
          <a:xfrm>
            <a:off x="0" y="1988840"/>
            <a:ext cx="9144000" cy="4869160"/>
          </a:xfrm>
          <a:prstGeom prst="rect">
            <a:avLst/>
          </a:prstGeom>
          <a:noFill/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1</a:t>
            </a:r>
            <a:r>
              <a:rPr lang="zh-CN" altLang="en-US" smtClean="0"/>
              <a:t>、财务决算系统概述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⑥ 科目设置：针对系统中报表“决算</a:t>
            </a:r>
            <a:r>
              <a:rPr lang="en-US" altLang="zh-CN" sz="2000" smtClean="0"/>
              <a:t>02</a:t>
            </a:r>
            <a:r>
              <a:rPr lang="zh-CN" altLang="en-US" sz="2000" smtClean="0"/>
              <a:t>表</a:t>
            </a:r>
            <a:r>
              <a:rPr lang="en-US" altLang="zh-CN" sz="2000" smtClean="0"/>
              <a:t>-</a:t>
            </a:r>
            <a:r>
              <a:rPr lang="zh-CN" altLang="en-US" sz="2000" smtClean="0"/>
              <a:t>收支决算表、决算</a:t>
            </a:r>
            <a:r>
              <a:rPr lang="en-US" altLang="zh-CN" sz="2000" smtClean="0"/>
              <a:t>03</a:t>
            </a:r>
            <a:r>
              <a:rPr lang="zh-CN" altLang="en-US" sz="2000" smtClean="0"/>
              <a:t>表</a:t>
            </a:r>
            <a:r>
              <a:rPr lang="en-US" altLang="zh-CN" sz="2000" smtClean="0"/>
              <a:t>-</a:t>
            </a:r>
            <a:r>
              <a:rPr lang="zh-CN" altLang="en-US" sz="2000" smtClean="0"/>
              <a:t>收入决算表、决算</a:t>
            </a:r>
            <a:r>
              <a:rPr lang="en-US" altLang="zh-CN" sz="2000" smtClean="0"/>
              <a:t>04</a:t>
            </a:r>
            <a:r>
              <a:rPr lang="zh-CN" altLang="en-US" sz="2000" smtClean="0"/>
              <a:t>表</a:t>
            </a:r>
            <a:r>
              <a:rPr lang="en-US" altLang="zh-CN" sz="2000" smtClean="0"/>
              <a:t>-</a:t>
            </a:r>
            <a:r>
              <a:rPr lang="zh-CN" altLang="en-US" sz="2000" smtClean="0"/>
              <a:t>支出决算表”，进行选择科目设置</a:t>
            </a:r>
            <a:endParaRPr lang="zh-CN" altLang="en-US" sz="2000"/>
          </a:p>
        </p:txBody>
      </p:sp>
      <p:sp>
        <p:nvSpPr>
          <p:cNvPr id="6" name="矩形 5"/>
          <p:cNvSpPr/>
          <p:nvPr/>
        </p:nvSpPr>
        <p:spPr bwMode="auto">
          <a:xfrm>
            <a:off x="2123728" y="3861048"/>
            <a:ext cx="432048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目录</a:t>
            </a:r>
            <a:endParaRPr lang="zh-CN" altLang="en-US"/>
          </a:p>
        </p:txBody>
      </p:sp>
      <p:graphicFrame>
        <p:nvGraphicFramePr>
          <p:cNvPr id="6" name="图示 5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8869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业务\！科协\20181026 科协培训PPT\5-4 2017年度地方科协财务决算系统--科目设置.png"/>
          <p:cNvPicPr>
            <a:picLocks noChangeAspect="1" noChangeArrowheads="1"/>
          </p:cNvPicPr>
          <p:nvPr/>
        </p:nvPicPr>
        <p:blipFill>
          <a:blip r:embed="rId3" cstate="print"/>
          <a:srcRect b="25099"/>
          <a:stretch>
            <a:fillRect/>
          </a:stretch>
        </p:blipFill>
        <p:spPr bwMode="auto">
          <a:xfrm>
            <a:off x="0" y="1988840"/>
            <a:ext cx="9144000" cy="4869160"/>
          </a:xfrm>
          <a:prstGeom prst="rect">
            <a:avLst/>
          </a:prstGeom>
          <a:noFill/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1</a:t>
            </a:r>
            <a:r>
              <a:rPr lang="zh-CN" altLang="en-US" smtClean="0"/>
              <a:t>、财务决算系统概述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⑥ 科目设置：针对系统中报表“决算</a:t>
            </a:r>
            <a:r>
              <a:rPr lang="en-US" altLang="zh-CN" sz="2000" smtClean="0"/>
              <a:t>02</a:t>
            </a:r>
            <a:r>
              <a:rPr lang="zh-CN" altLang="en-US" sz="2000" smtClean="0"/>
              <a:t>表</a:t>
            </a:r>
            <a:r>
              <a:rPr lang="en-US" altLang="zh-CN" sz="2000" smtClean="0"/>
              <a:t>-</a:t>
            </a:r>
            <a:r>
              <a:rPr lang="zh-CN" altLang="en-US" sz="2000" smtClean="0"/>
              <a:t>收支决算表、决算</a:t>
            </a:r>
            <a:r>
              <a:rPr lang="en-US" altLang="zh-CN" sz="2000" smtClean="0"/>
              <a:t>03</a:t>
            </a:r>
            <a:r>
              <a:rPr lang="zh-CN" altLang="en-US" sz="2000" smtClean="0"/>
              <a:t>表</a:t>
            </a:r>
            <a:r>
              <a:rPr lang="en-US" altLang="zh-CN" sz="2000" smtClean="0"/>
              <a:t>-</a:t>
            </a:r>
            <a:r>
              <a:rPr lang="zh-CN" altLang="en-US" sz="2000" smtClean="0"/>
              <a:t>收入决算表、决算</a:t>
            </a:r>
            <a:r>
              <a:rPr lang="en-US" altLang="zh-CN" sz="2000" smtClean="0"/>
              <a:t>04</a:t>
            </a:r>
            <a:r>
              <a:rPr lang="zh-CN" altLang="en-US" sz="2000" smtClean="0"/>
              <a:t>表</a:t>
            </a:r>
            <a:r>
              <a:rPr lang="en-US" altLang="zh-CN" sz="2000" smtClean="0"/>
              <a:t>-</a:t>
            </a:r>
            <a:r>
              <a:rPr lang="zh-CN" altLang="en-US" sz="2000" smtClean="0"/>
              <a:t>支出决算表”，进行选择科目设置</a:t>
            </a:r>
            <a:endParaRPr lang="zh-CN" altLang="en-US" sz="2000"/>
          </a:p>
        </p:txBody>
      </p:sp>
      <p:sp>
        <p:nvSpPr>
          <p:cNvPr id="6" name="矩形 5"/>
          <p:cNvSpPr/>
          <p:nvPr/>
        </p:nvSpPr>
        <p:spPr bwMode="auto">
          <a:xfrm>
            <a:off x="2123728" y="3861048"/>
            <a:ext cx="432048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5364088" y="2708920"/>
            <a:ext cx="360040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 b="25099"/>
          <a:stretch>
            <a:fillRect/>
          </a:stretch>
        </p:blipFill>
        <p:spPr bwMode="auto">
          <a:xfrm>
            <a:off x="0" y="1988841"/>
            <a:ext cx="9144000" cy="4869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1</a:t>
            </a:r>
            <a:r>
              <a:rPr lang="zh-CN" altLang="en-US" smtClean="0"/>
              <a:t>、财务决算系统概述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⑦ 数据编辑：可进行报表数据编辑、审核等操作，也可在此模块中针对系统中的“收支决算表、收入决算表、支出决算表” 进行选择科目设置</a:t>
            </a:r>
            <a:endParaRPr lang="zh-CN" altLang="en-US" sz="2000"/>
          </a:p>
        </p:txBody>
      </p:sp>
      <p:sp>
        <p:nvSpPr>
          <p:cNvPr id="6" name="矩形 5"/>
          <p:cNvSpPr/>
          <p:nvPr/>
        </p:nvSpPr>
        <p:spPr bwMode="auto">
          <a:xfrm>
            <a:off x="2051720" y="2564904"/>
            <a:ext cx="1764000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2051720" y="2852936"/>
            <a:ext cx="5472608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 b="25786"/>
          <a:stretch>
            <a:fillRect/>
          </a:stretch>
        </p:blipFill>
        <p:spPr bwMode="auto">
          <a:xfrm>
            <a:off x="0" y="1556792"/>
            <a:ext cx="914400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1</a:t>
            </a:r>
            <a:r>
              <a:rPr lang="zh-CN" altLang="en-US" smtClean="0"/>
              <a:t>、财务决算系统概述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⑧ 数据查看：可进行报表数据查看</a:t>
            </a:r>
            <a:endParaRPr lang="zh-CN" altLang="en-US" sz="2000"/>
          </a:p>
        </p:txBody>
      </p:sp>
      <p:sp>
        <p:nvSpPr>
          <p:cNvPr id="7" name="矩形 6"/>
          <p:cNvSpPr/>
          <p:nvPr/>
        </p:nvSpPr>
        <p:spPr bwMode="auto">
          <a:xfrm>
            <a:off x="2051720" y="2178000"/>
            <a:ext cx="5472608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107504" y="5805264"/>
            <a:ext cx="1872208" cy="468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1</a:t>
            </a:r>
            <a:r>
              <a:rPr lang="zh-CN" altLang="en-US" smtClean="0"/>
              <a:t>、财务决算系统概述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⑨ 数据分析：为了给各单位编制编报说明提供数据依据，同时便于汇总单位掌握下级单位的财务状况，给业务决策提供数据支撑</a:t>
            </a:r>
            <a:endParaRPr lang="zh-CN" altLang="en-US" sz="2000"/>
          </a:p>
        </p:txBody>
      </p:sp>
      <p:pic>
        <p:nvPicPr>
          <p:cNvPr id="2050" name="Picture 2" descr="D:\业务\！科协\20181026 科协培训PPT\9-1 2017年度地方科协财务决算系统--数据分析.png"/>
          <p:cNvPicPr>
            <a:picLocks noChangeAspect="1" noChangeArrowheads="1"/>
          </p:cNvPicPr>
          <p:nvPr/>
        </p:nvPicPr>
        <p:blipFill>
          <a:blip r:embed="rId3" cstate="print"/>
          <a:srcRect b="25129"/>
          <a:stretch>
            <a:fillRect/>
          </a:stretch>
        </p:blipFill>
        <p:spPr bwMode="auto">
          <a:xfrm>
            <a:off x="0" y="1990800"/>
            <a:ext cx="9144000" cy="48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96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1</a:t>
            </a:r>
            <a:r>
              <a:rPr lang="zh-CN" altLang="en-US" smtClean="0"/>
              <a:t>、财务决算系统概述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⑩ 文件下载：可下载本年度的决算表样、编制手册、编报说明撰写提纲</a:t>
            </a:r>
            <a:endParaRPr lang="zh-CN" altLang="en-US" sz="200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 b="25844"/>
          <a:stretch>
            <a:fillRect/>
          </a:stretch>
        </p:blipFill>
        <p:spPr bwMode="auto">
          <a:xfrm>
            <a:off x="0" y="1556792"/>
            <a:ext cx="914400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2</a:t>
            </a:r>
            <a:r>
              <a:rPr lang="zh-CN" altLang="en-US" smtClean="0"/>
              <a:t>、财务决算报表讲解</a:t>
            </a:r>
            <a:endParaRPr lang="zh-CN" altLang="en-US"/>
          </a:p>
        </p:txBody>
      </p:sp>
      <p:graphicFrame>
        <p:nvGraphicFramePr>
          <p:cNvPr id="5" name="图示 4"/>
          <p:cNvGraphicFramePr/>
          <p:nvPr/>
        </p:nvGraphicFramePr>
        <p:xfrm>
          <a:off x="1679848" y="836712"/>
          <a:ext cx="5784304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 b="25099"/>
          <a:stretch>
            <a:fillRect/>
          </a:stretch>
        </p:blipFill>
        <p:spPr bwMode="auto">
          <a:xfrm>
            <a:off x="0" y="1512169"/>
            <a:ext cx="9144000" cy="4869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2</a:t>
            </a:r>
            <a:r>
              <a:rPr lang="zh-CN" altLang="en-US" smtClean="0"/>
              <a:t>、财务决算报表讲解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（</a:t>
            </a:r>
            <a:r>
              <a:rPr lang="en-US" altLang="zh-CN" sz="2000" smtClean="0"/>
              <a:t>1</a:t>
            </a:r>
            <a:r>
              <a:rPr lang="zh-CN" altLang="en-US" sz="2000" smtClean="0"/>
              <a:t>）封面：必须填写编制日期，通过日期控件选择</a:t>
            </a:r>
            <a:endParaRPr lang="zh-CN" altLang="en-US" sz="2000"/>
          </a:p>
        </p:txBody>
      </p:sp>
      <p:sp>
        <p:nvSpPr>
          <p:cNvPr id="7" name="矩形 6"/>
          <p:cNvSpPr/>
          <p:nvPr/>
        </p:nvSpPr>
        <p:spPr bwMode="auto">
          <a:xfrm>
            <a:off x="2051720" y="2096880"/>
            <a:ext cx="360040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业务\！科协\20181026 科协培训PPT\11 2017年度地方科协财务决算系统--数据编辑.png"/>
          <p:cNvPicPr>
            <a:picLocks noChangeAspect="1" noChangeArrowheads="1"/>
          </p:cNvPicPr>
          <p:nvPr/>
        </p:nvPicPr>
        <p:blipFill>
          <a:blip r:embed="rId3" cstate="print"/>
          <a:srcRect b="25097"/>
          <a:stretch>
            <a:fillRect/>
          </a:stretch>
        </p:blipFill>
        <p:spPr bwMode="auto">
          <a:xfrm>
            <a:off x="0" y="1512000"/>
            <a:ext cx="9144000" cy="4869328"/>
          </a:xfrm>
          <a:prstGeom prst="rect">
            <a:avLst/>
          </a:prstGeom>
          <a:noFill/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2</a:t>
            </a:r>
            <a:r>
              <a:rPr lang="zh-CN" altLang="en-US" smtClean="0"/>
              <a:t>、财务决算报表讲解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（</a:t>
            </a:r>
            <a:r>
              <a:rPr lang="en-US" altLang="zh-CN" sz="2000" smtClean="0"/>
              <a:t>1</a:t>
            </a:r>
            <a:r>
              <a:rPr lang="zh-CN" altLang="en-US" sz="2000" smtClean="0"/>
              <a:t>）封面：必须填写编制日期，通过日期控件选择</a:t>
            </a:r>
            <a:endParaRPr lang="zh-CN" altLang="en-US" sz="2000"/>
          </a:p>
        </p:txBody>
      </p:sp>
      <p:sp>
        <p:nvSpPr>
          <p:cNvPr id="7" name="矩形 6"/>
          <p:cNvSpPr/>
          <p:nvPr/>
        </p:nvSpPr>
        <p:spPr bwMode="auto">
          <a:xfrm>
            <a:off x="2051720" y="2096880"/>
            <a:ext cx="648072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3923928" y="5589240"/>
            <a:ext cx="2520280" cy="50405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2</a:t>
            </a:r>
            <a:r>
              <a:rPr lang="zh-CN" altLang="en-US" smtClean="0"/>
              <a:t>、财务决算报表讲解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</a:pPr>
            <a:r>
              <a:rPr lang="zh-CN" altLang="en-US" smtClean="0"/>
              <a:t>（</a:t>
            </a:r>
            <a:r>
              <a:rPr lang="en-US" altLang="zh-CN" smtClean="0"/>
              <a:t>2</a:t>
            </a:r>
            <a:r>
              <a:rPr lang="zh-CN" altLang="en-US" smtClean="0"/>
              <a:t>）基本信息表：</a:t>
            </a:r>
            <a:endParaRPr lang="en-US" altLang="zh-CN" smtClean="0"/>
          </a:p>
          <a:p>
            <a:pPr lvl="1">
              <a:lnSpc>
                <a:spcPct val="150000"/>
              </a:lnSpc>
            </a:pPr>
            <a:r>
              <a:rPr lang="zh-CN" altLang="en-US" smtClean="0"/>
              <a:t>反映报表填报单位名称、编码、地址、联系方式等情况</a:t>
            </a:r>
            <a:endParaRPr lang="en-US" altLang="zh-CN" smtClean="0"/>
          </a:p>
          <a:p>
            <a:pPr lvl="2">
              <a:lnSpc>
                <a:spcPct val="150000"/>
              </a:lnSpc>
            </a:pPr>
            <a:r>
              <a:rPr lang="zh-CN" altLang="en-US" smtClean="0"/>
              <a:t>① 联系方式：</a:t>
            </a:r>
            <a:r>
              <a:rPr lang="zh-CN" altLang="en-US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请省级单位务必留至少一个</a:t>
            </a:r>
            <a:r>
              <a:rPr lang="zh-CN" altLang="en-US" smtClean="0">
                <a:solidFill>
                  <a:srgbClr val="FF0000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手机号码</a:t>
            </a:r>
            <a:r>
              <a:rPr lang="zh-CN" altLang="en-US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，方便后期审核、发送决算通知、寄送数据集等工作的联系和沟通。</a:t>
            </a:r>
          </a:p>
          <a:p>
            <a:pPr lvl="2">
              <a:lnSpc>
                <a:spcPct val="150000"/>
              </a:lnSpc>
            </a:pPr>
            <a:r>
              <a:rPr lang="zh-CN" altLang="en-US" smtClean="0"/>
              <a:t>② 固定电话：</a:t>
            </a:r>
            <a:r>
              <a:rPr lang="zh-CN" altLang="en-US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请省级单位务必要在电话号码前面加上</a:t>
            </a:r>
            <a:r>
              <a:rPr lang="zh-CN" altLang="en-US" smtClean="0">
                <a:solidFill>
                  <a:srgbClr val="FF0000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区号</a:t>
            </a:r>
            <a:r>
              <a:rPr lang="zh-CN" altLang="en-US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，后期审核会联系各单位，了解情况。因审核时间紧迫，为避免再去查询各单位的区号，浪费不必要的时间。</a:t>
            </a:r>
          </a:p>
          <a:p>
            <a:pPr lvl="2">
              <a:lnSpc>
                <a:spcPct val="150000"/>
              </a:lnSpc>
            </a:pPr>
            <a:r>
              <a:rPr lang="zh-CN" altLang="en-US" smtClean="0">
                <a:solidFill>
                  <a:srgbClr val="FF0000"/>
                </a:solidFill>
              </a:rPr>
              <a:t>以上两点，省科协汇总填报时，一定要注意！</a:t>
            </a:r>
          </a:p>
          <a:p>
            <a:pPr lvl="2">
              <a:lnSpc>
                <a:spcPct val="150000"/>
              </a:lnSpc>
            </a:pPr>
            <a:r>
              <a:rPr lang="zh-CN" altLang="en-US" smtClean="0"/>
              <a:t>③ 组织机构代码</a:t>
            </a:r>
            <a:r>
              <a:rPr lang="en-US" altLang="zh-CN" smtClean="0"/>
              <a:t>/</a:t>
            </a:r>
            <a:r>
              <a:rPr lang="zh-CN" altLang="en-US" smtClean="0"/>
              <a:t>统一社会信用代码：</a:t>
            </a:r>
            <a:endParaRPr lang="en-US" altLang="zh-CN" smtClean="0"/>
          </a:p>
          <a:p>
            <a:pPr lvl="2">
              <a:lnSpc>
                <a:spcPct val="150000"/>
              </a:lnSpc>
            </a:pPr>
            <a:r>
              <a:rPr lang="en-US" altLang="zh-CN" smtClean="0"/>
              <a:t>	</a:t>
            </a:r>
            <a:r>
              <a:rPr lang="zh-CN" altLang="en-US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未三证合一的填写</a:t>
            </a:r>
            <a:r>
              <a:rPr lang="en-US" altLang="zh-CN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10</a:t>
            </a:r>
            <a:r>
              <a:rPr lang="zh-CN" altLang="en-US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位组织机构代码</a:t>
            </a:r>
            <a:endParaRPr lang="en-US" altLang="zh-CN" smtClean="0"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pPr lvl="2">
              <a:lnSpc>
                <a:spcPct val="150000"/>
              </a:lnSpc>
            </a:pPr>
            <a:r>
              <a:rPr lang="en-US" altLang="zh-CN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	</a:t>
            </a:r>
            <a:r>
              <a:rPr lang="zh-CN" altLang="en-US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三证合一后的填写</a:t>
            </a:r>
            <a:r>
              <a:rPr lang="en-US" altLang="zh-CN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18</a:t>
            </a:r>
            <a:r>
              <a:rPr lang="zh-CN" altLang="en-US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位统一社会信用代码</a:t>
            </a:r>
            <a:endParaRPr lang="zh-CN" altLang="en-US" sz="2000">
              <a:latin typeface="仿宋_GB2312" panose="02010609030101010101" pitchFamily="49" charset="-122"/>
              <a:ea typeface="仿宋_GB2312" panose="02010609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 b="25099"/>
          <a:stretch>
            <a:fillRect/>
          </a:stretch>
        </p:blipFill>
        <p:spPr bwMode="auto">
          <a:xfrm>
            <a:off x="0" y="1512169"/>
            <a:ext cx="9144000" cy="4869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2</a:t>
            </a:r>
            <a:r>
              <a:rPr lang="zh-CN" altLang="en-US" smtClean="0"/>
              <a:t>、财务决算报表讲解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（</a:t>
            </a:r>
            <a:r>
              <a:rPr lang="en-US" altLang="zh-CN" sz="2000" smtClean="0"/>
              <a:t>2</a:t>
            </a:r>
            <a:r>
              <a:rPr lang="zh-CN" altLang="en-US" sz="2000" smtClean="0"/>
              <a:t>）基本信息表</a:t>
            </a:r>
            <a:endParaRPr lang="zh-CN" altLang="en-US" sz="2000"/>
          </a:p>
        </p:txBody>
      </p:sp>
      <p:sp>
        <p:nvSpPr>
          <p:cNvPr id="9" name="矩形 8"/>
          <p:cNvSpPr/>
          <p:nvPr/>
        </p:nvSpPr>
        <p:spPr bwMode="auto">
          <a:xfrm>
            <a:off x="2051720" y="2096880"/>
            <a:ext cx="360040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1</a:t>
            </a:r>
            <a:r>
              <a:rPr lang="zh-CN" altLang="en-US" smtClean="0"/>
              <a:t>、财务决算系统概述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mtClean="0"/>
              <a:t>（</a:t>
            </a:r>
            <a:r>
              <a:rPr lang="en-US" altLang="zh-CN" smtClean="0"/>
              <a:t>1</a:t>
            </a:r>
            <a:r>
              <a:rPr lang="zh-CN" altLang="en-US" smtClean="0"/>
              <a:t>）系统简介</a:t>
            </a:r>
            <a:endParaRPr lang="en-US" altLang="zh-CN" smtClean="0"/>
          </a:p>
          <a:p>
            <a:pPr lvl="1"/>
            <a:r>
              <a:rPr lang="zh-CN" altLang="en-US" smtClean="0"/>
              <a:t>用途：用来统计地方各级科协单位的财务情况</a:t>
            </a:r>
            <a:endParaRPr lang="en-US" altLang="zh-CN" smtClean="0"/>
          </a:p>
          <a:p>
            <a:pPr lvl="2">
              <a:buFont typeface="Wingdings" pitchFamily="2" charset="2"/>
              <a:buChar char="u"/>
            </a:pPr>
            <a:r>
              <a:rPr lang="zh-CN" altLang="en-US" smtClean="0"/>
              <a:t>  共</a:t>
            </a:r>
            <a:r>
              <a:rPr lang="en-US" altLang="zh-CN" smtClean="0"/>
              <a:t>7</a:t>
            </a:r>
            <a:r>
              <a:rPr lang="zh-CN" altLang="en-US" smtClean="0"/>
              <a:t>张表，包括收入、支出、资产等重要财务指标</a:t>
            </a:r>
          </a:p>
          <a:p>
            <a:pPr lvl="1"/>
            <a:r>
              <a:rPr lang="zh-CN" altLang="en-US" smtClean="0"/>
              <a:t>目的：① 让上级单位更好了解地方科协的财务状况</a:t>
            </a:r>
            <a:endParaRPr lang="en-US" altLang="zh-CN" smtClean="0"/>
          </a:p>
          <a:p>
            <a:pPr lvl="1"/>
            <a:r>
              <a:rPr lang="en-US" altLang="zh-CN" smtClean="0"/>
              <a:t>          </a:t>
            </a:r>
            <a:r>
              <a:rPr lang="zh-CN" altLang="en-US" smtClean="0"/>
              <a:t>② 为管理决策和数据分析提供可靠的数据基础</a:t>
            </a:r>
          </a:p>
          <a:p>
            <a:pPr lvl="1"/>
            <a:r>
              <a:rPr lang="zh-CN" altLang="en-US" smtClean="0"/>
              <a:t>单位：</a:t>
            </a:r>
            <a:r>
              <a:rPr lang="en-US" altLang="zh-CN" smtClean="0"/>
              <a:t>32</a:t>
            </a:r>
            <a:r>
              <a:rPr lang="zh-CN" altLang="en-US" smtClean="0"/>
              <a:t>个省、直辖市科协</a:t>
            </a:r>
            <a:endParaRPr lang="en-US" altLang="zh-CN" smtClean="0"/>
          </a:p>
          <a:p>
            <a:pPr lvl="1"/>
            <a:r>
              <a:rPr lang="en-US" altLang="zh-CN" smtClean="0"/>
              <a:t>          333</a:t>
            </a:r>
            <a:r>
              <a:rPr lang="zh-CN" altLang="en-US" smtClean="0"/>
              <a:t>个地市级科协</a:t>
            </a:r>
            <a:endParaRPr lang="en-US" altLang="zh-CN" smtClean="0"/>
          </a:p>
          <a:p>
            <a:pPr lvl="1"/>
            <a:r>
              <a:rPr lang="en-US" altLang="zh-CN" smtClean="0"/>
              <a:t>          2740</a:t>
            </a:r>
            <a:r>
              <a:rPr lang="zh-CN" altLang="en-US" smtClean="0"/>
              <a:t>个县级科协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 b="25099"/>
          <a:stretch>
            <a:fillRect/>
          </a:stretch>
        </p:blipFill>
        <p:spPr bwMode="auto">
          <a:xfrm>
            <a:off x="0" y="1512169"/>
            <a:ext cx="9144000" cy="4869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2</a:t>
            </a:r>
            <a:r>
              <a:rPr lang="zh-CN" altLang="en-US" smtClean="0"/>
              <a:t>、财务决算报表讲解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（</a:t>
            </a:r>
            <a:r>
              <a:rPr lang="en-US" altLang="zh-CN" sz="2000" smtClean="0"/>
              <a:t>2</a:t>
            </a:r>
            <a:r>
              <a:rPr lang="zh-CN" altLang="en-US" sz="2000" smtClean="0"/>
              <a:t>）基本信息表</a:t>
            </a:r>
            <a:endParaRPr lang="zh-CN" altLang="en-US" sz="2000"/>
          </a:p>
        </p:txBody>
      </p:sp>
      <p:sp>
        <p:nvSpPr>
          <p:cNvPr id="9" name="矩形 8"/>
          <p:cNvSpPr/>
          <p:nvPr/>
        </p:nvSpPr>
        <p:spPr bwMode="auto">
          <a:xfrm>
            <a:off x="2051720" y="2096880"/>
            <a:ext cx="648072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2</a:t>
            </a:r>
            <a:r>
              <a:rPr lang="zh-CN" altLang="en-US" smtClean="0"/>
              <a:t>、财务决算报表讲解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30000"/>
              </a:lnSpc>
            </a:pPr>
            <a:r>
              <a:rPr lang="zh-CN" altLang="en-US" sz="2000" smtClean="0"/>
              <a:t>（</a:t>
            </a:r>
            <a:r>
              <a:rPr lang="en-US" altLang="zh-CN" sz="2000" smtClean="0"/>
              <a:t>3</a:t>
            </a:r>
            <a:r>
              <a:rPr lang="zh-CN" altLang="en-US" sz="2000" smtClean="0"/>
              <a:t>）决算</a:t>
            </a:r>
            <a:r>
              <a:rPr lang="en-US" altLang="zh-CN" sz="2000" smtClean="0"/>
              <a:t>01</a:t>
            </a:r>
            <a:r>
              <a:rPr lang="zh-CN" altLang="en-US" sz="2000" smtClean="0"/>
              <a:t>表</a:t>
            </a:r>
            <a:r>
              <a:rPr lang="en-US" altLang="zh-CN" sz="2000" smtClean="0"/>
              <a:t>-</a:t>
            </a:r>
            <a:r>
              <a:rPr lang="zh-CN" altLang="en-US" sz="2000" smtClean="0"/>
              <a:t>财务决算总表：反映上年结余、收入、支出、本年结余及结余分配等总体情况。</a:t>
            </a:r>
            <a:r>
              <a:rPr lang="zh-CN" altLang="en-US" sz="2000" smtClean="0">
                <a:solidFill>
                  <a:srgbClr val="FF0000"/>
                </a:solidFill>
              </a:rPr>
              <a:t>无需编辑填写</a:t>
            </a:r>
            <a:r>
              <a:rPr lang="zh-CN" altLang="en-US" sz="2000" smtClean="0"/>
              <a:t>，由决算</a:t>
            </a:r>
            <a:r>
              <a:rPr lang="en-US" altLang="zh-CN" sz="2000" smtClean="0"/>
              <a:t>02-06</a:t>
            </a:r>
            <a:r>
              <a:rPr lang="zh-CN" altLang="en-US" sz="2000" smtClean="0"/>
              <a:t>表自动汇总生成</a:t>
            </a:r>
            <a:endParaRPr lang="zh-CN" altLang="en-US" sz="200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 b="25099"/>
          <a:stretch>
            <a:fillRect/>
          </a:stretch>
        </p:blipFill>
        <p:spPr bwMode="auto">
          <a:xfrm>
            <a:off x="0" y="1988841"/>
            <a:ext cx="9144000" cy="4869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2</a:t>
            </a:r>
            <a:r>
              <a:rPr lang="zh-CN" altLang="en-US" smtClean="0"/>
              <a:t>、财务决算报表讲解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（</a:t>
            </a:r>
            <a:r>
              <a:rPr lang="en-US" altLang="zh-CN" sz="2000" smtClean="0"/>
              <a:t>4</a:t>
            </a:r>
            <a:r>
              <a:rPr lang="zh-CN" altLang="en-US" sz="2000" smtClean="0"/>
              <a:t>）决算</a:t>
            </a:r>
            <a:r>
              <a:rPr lang="en-US" altLang="zh-CN" sz="2000" smtClean="0"/>
              <a:t>02</a:t>
            </a:r>
            <a:r>
              <a:rPr lang="zh-CN" altLang="en-US" sz="2000" smtClean="0"/>
              <a:t>表</a:t>
            </a:r>
            <a:r>
              <a:rPr lang="en-US" altLang="zh-CN" sz="2000" smtClean="0"/>
              <a:t>-</a:t>
            </a:r>
            <a:r>
              <a:rPr lang="zh-CN" altLang="en-US" sz="2000" smtClean="0"/>
              <a:t>收支决算表：反映报表填报单位本年度的各项收入、支出、结余分配等情况。请根据各单位相关账目的实际发生数填写</a:t>
            </a:r>
            <a:endParaRPr lang="zh-CN" altLang="en-US" sz="200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 b="25099"/>
          <a:stretch>
            <a:fillRect/>
          </a:stretch>
        </p:blipFill>
        <p:spPr bwMode="auto">
          <a:xfrm>
            <a:off x="0" y="1988841"/>
            <a:ext cx="9144000" cy="4869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 bwMode="auto">
          <a:xfrm>
            <a:off x="2051720" y="2564904"/>
            <a:ext cx="360040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 b="25099"/>
          <a:stretch>
            <a:fillRect/>
          </a:stretch>
        </p:blipFill>
        <p:spPr bwMode="auto">
          <a:xfrm>
            <a:off x="0" y="1988841"/>
            <a:ext cx="9144000" cy="4869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2</a:t>
            </a:r>
            <a:r>
              <a:rPr lang="zh-CN" altLang="en-US" smtClean="0"/>
              <a:t>、财务决算报表讲解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（</a:t>
            </a:r>
            <a:r>
              <a:rPr lang="en-US" altLang="zh-CN" sz="2000" smtClean="0"/>
              <a:t>4</a:t>
            </a:r>
            <a:r>
              <a:rPr lang="zh-CN" altLang="en-US" sz="2000" smtClean="0"/>
              <a:t>）决算</a:t>
            </a:r>
            <a:r>
              <a:rPr lang="en-US" altLang="zh-CN" sz="2000" smtClean="0"/>
              <a:t>02</a:t>
            </a:r>
            <a:r>
              <a:rPr lang="zh-CN" altLang="en-US" sz="2000" smtClean="0"/>
              <a:t>表</a:t>
            </a:r>
            <a:r>
              <a:rPr lang="en-US" altLang="zh-CN" sz="2000" smtClean="0"/>
              <a:t>-</a:t>
            </a:r>
            <a:r>
              <a:rPr lang="zh-CN" altLang="en-US" sz="2000" smtClean="0"/>
              <a:t>收支决算表：反映报表填报单位本年度的各项收入、支出、结余分配等情况。请根据单位相关账目的实际发生数填写</a:t>
            </a:r>
            <a:endParaRPr lang="zh-CN" altLang="en-US" sz="2000"/>
          </a:p>
        </p:txBody>
      </p:sp>
      <p:sp>
        <p:nvSpPr>
          <p:cNvPr id="6" name="矩形 5"/>
          <p:cNvSpPr/>
          <p:nvPr/>
        </p:nvSpPr>
        <p:spPr bwMode="auto">
          <a:xfrm>
            <a:off x="2051720" y="2564904"/>
            <a:ext cx="648072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 b="25100"/>
          <a:stretch>
            <a:fillRect/>
          </a:stretch>
        </p:blipFill>
        <p:spPr bwMode="auto">
          <a:xfrm>
            <a:off x="0" y="1988840"/>
            <a:ext cx="9144000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2</a:t>
            </a:r>
            <a:r>
              <a:rPr lang="zh-CN" altLang="en-US" smtClean="0"/>
              <a:t>、财务决算报表讲解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（</a:t>
            </a:r>
            <a:r>
              <a:rPr lang="en-US" altLang="zh-CN" sz="2000" smtClean="0"/>
              <a:t>5</a:t>
            </a:r>
            <a:r>
              <a:rPr lang="zh-CN" altLang="en-US" sz="2000" smtClean="0"/>
              <a:t>）决算</a:t>
            </a:r>
            <a:r>
              <a:rPr lang="en-US" altLang="zh-CN" sz="2000" smtClean="0"/>
              <a:t>03</a:t>
            </a:r>
            <a:r>
              <a:rPr lang="zh-CN" altLang="en-US" sz="2000" smtClean="0"/>
              <a:t>表</a:t>
            </a:r>
            <a:r>
              <a:rPr lang="en-US" altLang="zh-CN" sz="2000" smtClean="0"/>
              <a:t>-</a:t>
            </a:r>
            <a:r>
              <a:rPr lang="zh-CN" altLang="en-US" sz="2000" smtClean="0"/>
              <a:t>收入决算表：反映单位本年度取得的全部收入情况。请根据单位收入总账、明细账的实际发生额填写</a:t>
            </a:r>
            <a:endParaRPr lang="zh-CN" altLang="en-US" sz="2000"/>
          </a:p>
        </p:txBody>
      </p:sp>
      <p:sp>
        <p:nvSpPr>
          <p:cNvPr id="6" name="矩形 5"/>
          <p:cNvSpPr/>
          <p:nvPr/>
        </p:nvSpPr>
        <p:spPr bwMode="auto">
          <a:xfrm>
            <a:off x="2051720" y="2564904"/>
            <a:ext cx="360040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业务\！科协\20181026 科协培训PPT\11-3 2017年度地方科协财务决算系统--数据编辑.png"/>
          <p:cNvPicPr>
            <a:picLocks noChangeAspect="1" noChangeArrowheads="1"/>
          </p:cNvPicPr>
          <p:nvPr/>
        </p:nvPicPr>
        <p:blipFill>
          <a:blip r:embed="rId3" cstate="print"/>
          <a:srcRect b="25099"/>
          <a:stretch>
            <a:fillRect/>
          </a:stretch>
        </p:blipFill>
        <p:spPr bwMode="auto">
          <a:xfrm>
            <a:off x="0" y="1988840"/>
            <a:ext cx="9144000" cy="4869160"/>
          </a:xfrm>
          <a:prstGeom prst="rect">
            <a:avLst/>
          </a:prstGeom>
          <a:noFill/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2</a:t>
            </a:r>
            <a:r>
              <a:rPr lang="zh-CN" altLang="en-US" smtClean="0"/>
              <a:t>、财务决算报表讲解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（</a:t>
            </a:r>
            <a:r>
              <a:rPr lang="en-US" altLang="zh-CN" sz="2000" smtClean="0"/>
              <a:t>5</a:t>
            </a:r>
            <a:r>
              <a:rPr lang="zh-CN" altLang="en-US" sz="2000" smtClean="0"/>
              <a:t>）决算</a:t>
            </a:r>
            <a:r>
              <a:rPr lang="en-US" altLang="zh-CN" sz="2000" smtClean="0"/>
              <a:t>03</a:t>
            </a:r>
            <a:r>
              <a:rPr lang="zh-CN" altLang="en-US" sz="2000" smtClean="0"/>
              <a:t>表</a:t>
            </a:r>
            <a:r>
              <a:rPr lang="en-US" altLang="zh-CN" sz="2000" smtClean="0"/>
              <a:t>-</a:t>
            </a:r>
            <a:r>
              <a:rPr lang="zh-CN" altLang="en-US" sz="2000" smtClean="0"/>
              <a:t>收入决算表：反映单位本年度取得的全部收入情况。请根据单位收入总账、明细账的实际发生额填写</a:t>
            </a:r>
            <a:endParaRPr lang="zh-CN" altLang="en-US" sz="2000"/>
          </a:p>
        </p:txBody>
      </p:sp>
      <p:sp>
        <p:nvSpPr>
          <p:cNvPr id="6" name="矩形 5"/>
          <p:cNvSpPr/>
          <p:nvPr/>
        </p:nvSpPr>
        <p:spPr bwMode="auto">
          <a:xfrm>
            <a:off x="2051720" y="2564904"/>
            <a:ext cx="648072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 b="25099"/>
          <a:stretch>
            <a:fillRect/>
          </a:stretch>
        </p:blipFill>
        <p:spPr bwMode="auto">
          <a:xfrm>
            <a:off x="0" y="1988841"/>
            <a:ext cx="9144000" cy="4869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2</a:t>
            </a:r>
            <a:r>
              <a:rPr lang="zh-CN" altLang="en-US" smtClean="0"/>
              <a:t>、财务决算报表讲解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（</a:t>
            </a:r>
            <a:r>
              <a:rPr lang="en-US" altLang="zh-CN" sz="2000" smtClean="0"/>
              <a:t>6</a:t>
            </a:r>
            <a:r>
              <a:rPr lang="zh-CN" altLang="en-US" sz="2000" smtClean="0"/>
              <a:t>）决算</a:t>
            </a:r>
            <a:r>
              <a:rPr lang="en-US" altLang="zh-CN" sz="2000" smtClean="0"/>
              <a:t>04</a:t>
            </a:r>
            <a:r>
              <a:rPr lang="zh-CN" altLang="en-US" sz="2000" smtClean="0"/>
              <a:t>表</a:t>
            </a:r>
            <a:r>
              <a:rPr lang="en-US" altLang="zh-CN" sz="2000" smtClean="0"/>
              <a:t>-</a:t>
            </a:r>
            <a:r>
              <a:rPr lang="zh-CN" altLang="en-US" sz="2000" smtClean="0"/>
              <a:t>支出决算表：反映单位本年度的全部支出情况。请根据单位支出总账、明细账的实际发生额填写</a:t>
            </a:r>
            <a:endParaRPr lang="zh-CN" altLang="en-US" sz="2000"/>
          </a:p>
        </p:txBody>
      </p:sp>
      <p:sp>
        <p:nvSpPr>
          <p:cNvPr id="6" name="矩形 5"/>
          <p:cNvSpPr/>
          <p:nvPr/>
        </p:nvSpPr>
        <p:spPr bwMode="auto">
          <a:xfrm>
            <a:off x="2051720" y="2564904"/>
            <a:ext cx="360040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29698" name="AutoShape 2" descr="D:\%E4%B8%9A%E5%8A%A1\%EF%BC%81%E7%A7%91%E5%8D%8F\20181026 %E7%A7%91%E5%8D%8F%E5%9F%B9%E8%AE%ADPPT\7-5 2017%E5%B9%B4%E5%BA%A6%E5%9C%B0%E6%96%B9%E7%A7%91%E5%8D%8F%E8%B4%A2%E5%8A%A1%E5%86%B3%E7%AE%97%E7%B3%BB%E7%BB%9F--%E6%95%B0%E6%8D%AE%E7%BC%96%E8%BE%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D:\业务\！科协\20181026 科协培训PPT\11-4 2017年度地方科协财务决算系统--数据编辑.png"/>
          <p:cNvPicPr>
            <a:picLocks noChangeAspect="1" noChangeArrowheads="1"/>
          </p:cNvPicPr>
          <p:nvPr/>
        </p:nvPicPr>
        <p:blipFill>
          <a:blip r:embed="rId2" cstate="print"/>
          <a:srcRect b="25100"/>
          <a:stretch>
            <a:fillRect/>
          </a:stretch>
        </p:blipFill>
        <p:spPr bwMode="auto">
          <a:xfrm>
            <a:off x="0" y="1988840"/>
            <a:ext cx="9144000" cy="4869160"/>
          </a:xfrm>
          <a:prstGeom prst="rect">
            <a:avLst/>
          </a:prstGeom>
          <a:noFill/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2</a:t>
            </a:r>
            <a:r>
              <a:rPr lang="zh-CN" altLang="en-US" smtClean="0"/>
              <a:t>、财务决算报表讲解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（</a:t>
            </a:r>
            <a:r>
              <a:rPr lang="en-US" altLang="zh-CN" sz="2000" smtClean="0"/>
              <a:t>6</a:t>
            </a:r>
            <a:r>
              <a:rPr lang="zh-CN" altLang="en-US" sz="2000" smtClean="0"/>
              <a:t>）决算</a:t>
            </a:r>
            <a:r>
              <a:rPr lang="en-US" altLang="zh-CN" sz="2000" smtClean="0"/>
              <a:t>04</a:t>
            </a:r>
            <a:r>
              <a:rPr lang="zh-CN" altLang="en-US" sz="2000" smtClean="0"/>
              <a:t>表</a:t>
            </a:r>
            <a:r>
              <a:rPr lang="en-US" altLang="zh-CN" sz="2000" smtClean="0"/>
              <a:t>-</a:t>
            </a:r>
            <a:r>
              <a:rPr lang="zh-CN" altLang="en-US" sz="2000" smtClean="0"/>
              <a:t>支出决算表：反映单位本年度的全部支出情况。请根据单位支出总账、明细账的实际发生额填写</a:t>
            </a:r>
            <a:endParaRPr lang="zh-CN" altLang="en-US" sz="2000"/>
          </a:p>
        </p:txBody>
      </p:sp>
      <p:sp>
        <p:nvSpPr>
          <p:cNvPr id="6" name="矩形 5"/>
          <p:cNvSpPr/>
          <p:nvPr/>
        </p:nvSpPr>
        <p:spPr bwMode="auto">
          <a:xfrm>
            <a:off x="2051720" y="2564904"/>
            <a:ext cx="648072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29698" name="AutoShape 2" descr="D:\%E4%B8%9A%E5%8A%A1\%EF%BC%81%E7%A7%91%E5%8D%8F\20181026 %E7%A7%91%E5%8D%8F%E5%9F%B9%E8%AE%ADPPT\7-5 2017%E5%B9%B4%E5%BA%A6%E5%9C%B0%E6%96%B9%E7%A7%91%E5%8D%8F%E8%B4%A2%E5%8A%A1%E5%86%B3%E7%AE%97%E7%B3%BB%E7%BB%9F--%E6%95%B0%E6%8D%AE%E7%BC%96%E8%BE%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2</a:t>
            </a:r>
            <a:r>
              <a:rPr lang="zh-CN" altLang="en-US" smtClean="0"/>
              <a:t>、财务决算报表讲解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mtClean="0"/>
              <a:t>【</a:t>
            </a:r>
            <a:r>
              <a:rPr lang="zh-CN" altLang="en-US" smtClean="0"/>
              <a:t>注意</a:t>
            </a:r>
            <a:r>
              <a:rPr lang="en-US" altLang="zh-CN" smtClean="0"/>
              <a:t>】</a:t>
            </a:r>
            <a:r>
              <a:rPr lang="zh-CN" altLang="en-US" smtClean="0"/>
              <a:t>以上</a:t>
            </a:r>
            <a:r>
              <a:rPr lang="en-US" altLang="zh-CN" smtClean="0"/>
              <a:t>3</a:t>
            </a:r>
            <a:r>
              <a:rPr lang="zh-CN" altLang="en-US" smtClean="0"/>
              <a:t>张表均需先选择科目，再进行填写！</a:t>
            </a:r>
            <a:endParaRPr lang="en-US" altLang="zh-CN" smtClean="0"/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mtClean="0"/>
              <a:t>  决算</a:t>
            </a:r>
            <a:r>
              <a:rPr lang="en-US" altLang="zh-CN" smtClean="0"/>
              <a:t>02</a:t>
            </a:r>
            <a:r>
              <a:rPr lang="zh-CN" altLang="en-US" smtClean="0"/>
              <a:t>表</a:t>
            </a:r>
            <a:r>
              <a:rPr lang="en-US" altLang="zh-CN" smtClean="0"/>
              <a:t>-</a:t>
            </a:r>
            <a:r>
              <a:rPr lang="zh-CN" altLang="en-US" smtClean="0"/>
              <a:t>收支决算表</a:t>
            </a:r>
            <a:endParaRPr lang="en-US" altLang="zh-CN" smtClean="0"/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mtClean="0"/>
              <a:t>  决算</a:t>
            </a:r>
            <a:r>
              <a:rPr lang="en-US" altLang="zh-CN" smtClean="0"/>
              <a:t>03</a:t>
            </a:r>
            <a:r>
              <a:rPr lang="zh-CN" altLang="en-US" smtClean="0"/>
              <a:t>表</a:t>
            </a:r>
            <a:r>
              <a:rPr lang="en-US" altLang="zh-CN" smtClean="0"/>
              <a:t>-</a:t>
            </a:r>
            <a:r>
              <a:rPr lang="zh-CN" altLang="en-US" smtClean="0"/>
              <a:t>收入决算表</a:t>
            </a:r>
            <a:endParaRPr lang="en-US" altLang="zh-CN" smtClean="0"/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mtClean="0"/>
              <a:t>  决算</a:t>
            </a:r>
            <a:r>
              <a:rPr lang="en-US" altLang="zh-CN" smtClean="0"/>
              <a:t>04</a:t>
            </a:r>
            <a:r>
              <a:rPr lang="zh-CN" altLang="en-US" smtClean="0"/>
              <a:t>表</a:t>
            </a:r>
            <a:r>
              <a:rPr lang="en-US" altLang="zh-CN" smtClean="0"/>
              <a:t>-</a:t>
            </a:r>
            <a:r>
              <a:rPr lang="zh-CN" altLang="en-US" smtClean="0"/>
              <a:t>支出决算表</a:t>
            </a:r>
            <a:endParaRPr lang="en-US" altLang="zh-CN" smtClean="0"/>
          </a:p>
          <a:p>
            <a:pPr lvl="1">
              <a:lnSpc>
                <a:spcPct val="150000"/>
              </a:lnSpc>
            </a:pPr>
            <a:r>
              <a:rPr lang="zh-CN" altLang="en-US" smtClean="0"/>
              <a:t>系统中提供选择的科目列表，每年都会按照上一年度财政部的政府收支科目分类表做调整更新</a:t>
            </a:r>
            <a:endParaRPr lang="en-US" altLang="zh-CN" smtClean="0"/>
          </a:p>
          <a:p>
            <a:pPr lvl="1">
              <a:lnSpc>
                <a:spcPct val="150000"/>
              </a:lnSpc>
            </a:pPr>
            <a:r>
              <a:rPr lang="zh-CN" altLang="en-US" smtClean="0"/>
              <a:t>系统中内置的的科目是普遍需求的科目，但因各单位情况不一样，有些单位在填报时，会有找不到相应科目的情况，遇到此类情况可拨打技术支持电话，告知科目编码及名称，技术人员会帮您处理</a:t>
            </a:r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/>
          <a:srcRect b="25099"/>
          <a:stretch>
            <a:fillRect/>
          </a:stretch>
        </p:blipFill>
        <p:spPr bwMode="auto">
          <a:xfrm>
            <a:off x="0" y="1988841"/>
            <a:ext cx="9144000" cy="4869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2</a:t>
            </a:r>
            <a:r>
              <a:rPr lang="zh-CN" altLang="en-US" smtClean="0"/>
              <a:t>、财务决算报表讲解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（</a:t>
            </a:r>
            <a:r>
              <a:rPr lang="en-US" altLang="zh-CN" sz="2000" smtClean="0"/>
              <a:t>7</a:t>
            </a:r>
            <a:r>
              <a:rPr lang="zh-CN" altLang="en-US" sz="2000" smtClean="0"/>
              <a:t>）决算</a:t>
            </a:r>
            <a:r>
              <a:rPr lang="en-US" altLang="zh-CN" sz="2000" smtClean="0"/>
              <a:t>05</a:t>
            </a:r>
            <a:r>
              <a:rPr lang="zh-CN" altLang="en-US" sz="2000" smtClean="0"/>
              <a:t>表</a:t>
            </a:r>
            <a:r>
              <a:rPr lang="en-US" altLang="zh-CN" sz="2000" smtClean="0"/>
              <a:t>-</a:t>
            </a:r>
            <a:r>
              <a:rPr lang="zh-CN" altLang="en-US" sz="2000" smtClean="0"/>
              <a:t>资产负债简表：反映单位资产、负债、净资产年初至年末的变动情况，分为行政单位、事业单位和企业化管理事业单位三部分</a:t>
            </a:r>
            <a:endParaRPr lang="zh-CN" altLang="en-US" sz="2000"/>
          </a:p>
        </p:txBody>
      </p:sp>
      <p:sp>
        <p:nvSpPr>
          <p:cNvPr id="6" name="矩形 5"/>
          <p:cNvSpPr/>
          <p:nvPr/>
        </p:nvSpPr>
        <p:spPr bwMode="auto">
          <a:xfrm>
            <a:off x="2051720" y="2564904"/>
            <a:ext cx="360040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29698" name="AutoShape 2" descr="D:\%E4%B8%9A%E5%8A%A1\%EF%BC%81%E7%A7%91%E5%8D%8F\20181026 %E7%A7%91%E5%8D%8F%E5%9F%B9%E8%AE%ADPPT\7-5 2017%E5%B9%B4%E5%BA%A6%E5%9C%B0%E6%96%B9%E7%A7%91%E5%8D%8F%E8%B4%A2%E5%8A%A1%E5%86%B3%E7%AE%97%E7%B3%BB%E7%BB%9F--%E6%95%B0%E6%8D%AE%E7%BC%96%E8%BE%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 bwMode="auto">
          <a:xfrm>
            <a:off x="2087976" y="4077072"/>
            <a:ext cx="2268000" cy="278092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4355976" y="4077072"/>
            <a:ext cx="2232000" cy="278092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6588224" y="4077072"/>
            <a:ext cx="2304256" cy="278092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1</a:t>
            </a:r>
            <a:r>
              <a:rPr lang="zh-CN" altLang="en-US" smtClean="0"/>
              <a:t>、财务决算系统概述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150000"/>
              </a:lnSpc>
            </a:pPr>
            <a:r>
              <a:rPr lang="zh-CN" altLang="en-US" smtClean="0"/>
              <a:t>流程：从基层填报单位到市级科协，再到省级科协，最后到中国科协，层层审核、层层汇总、层层上报。</a:t>
            </a:r>
            <a:endParaRPr lang="zh-CN" altLang="en-US"/>
          </a:p>
        </p:txBody>
      </p:sp>
      <p:graphicFrame>
        <p:nvGraphicFramePr>
          <p:cNvPr id="4" name="图示 3"/>
          <p:cNvGraphicFramePr/>
          <p:nvPr/>
        </p:nvGraphicFramePr>
        <p:xfrm>
          <a:off x="1524000" y="2132856"/>
          <a:ext cx="6096000" cy="4208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上箭头 4"/>
          <p:cNvSpPr/>
          <p:nvPr/>
        </p:nvSpPr>
        <p:spPr bwMode="auto">
          <a:xfrm>
            <a:off x="4122000" y="5256000"/>
            <a:ext cx="900000" cy="432000"/>
          </a:xfrm>
          <a:prstGeom prst="upArrow">
            <a:avLst/>
          </a:prstGeom>
          <a:solidFill>
            <a:schemeClr val="accent5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6312" y="5301208"/>
            <a:ext cx="230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itchFamily="34" charset="-122"/>
                <a:ea typeface="微软雅黑" pitchFamily="34" charset="-122"/>
              </a:rPr>
              <a:t>审核，上报</a:t>
            </a:r>
            <a:endParaRPr lang="zh-CN" altLang="en-US" sz="2000" b="1">
              <a:ln w="1905"/>
              <a:solidFill>
                <a:schemeClr val="accent5">
                  <a:lumMod val="5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上箭头 6"/>
          <p:cNvSpPr/>
          <p:nvPr/>
        </p:nvSpPr>
        <p:spPr bwMode="auto">
          <a:xfrm>
            <a:off x="4122000" y="4320000"/>
            <a:ext cx="900000" cy="468000"/>
          </a:xfrm>
          <a:prstGeom prst="upArrow">
            <a:avLst/>
          </a:prstGeom>
          <a:solidFill>
            <a:schemeClr val="accent5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4360978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itchFamily="34" charset="-122"/>
                <a:ea typeface="微软雅黑" pitchFamily="34" charset="-122"/>
              </a:rPr>
              <a:t>审核，汇总，上报</a:t>
            </a:r>
            <a:endParaRPr lang="zh-CN" altLang="en-US" sz="2000" b="1">
              <a:ln w="1905"/>
              <a:solidFill>
                <a:schemeClr val="accent5">
                  <a:lumMod val="5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上箭头 8"/>
          <p:cNvSpPr/>
          <p:nvPr/>
        </p:nvSpPr>
        <p:spPr bwMode="auto">
          <a:xfrm>
            <a:off x="4122000" y="3114000"/>
            <a:ext cx="900000" cy="720000"/>
          </a:xfrm>
          <a:prstGeom prst="upArrow">
            <a:avLst/>
          </a:prstGeom>
          <a:solidFill>
            <a:schemeClr val="accent5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6056" y="3284984"/>
            <a:ext cx="230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itchFamily="34" charset="-122"/>
                <a:ea typeface="微软雅黑" pitchFamily="34" charset="-122"/>
              </a:rPr>
              <a:t>审核，汇总，上报</a:t>
            </a:r>
            <a:endParaRPr lang="zh-CN" altLang="en-US" sz="2000" b="1">
              <a:ln w="1905"/>
              <a:solidFill>
                <a:schemeClr val="accent5">
                  <a:lumMod val="5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左箭头 10"/>
          <p:cNvSpPr/>
          <p:nvPr/>
        </p:nvSpPr>
        <p:spPr bwMode="auto">
          <a:xfrm>
            <a:off x="3131920" y="2420888"/>
            <a:ext cx="720000" cy="900000"/>
          </a:xfrm>
          <a:prstGeom prst="leftArrow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7840" y="2668850"/>
            <a:ext cx="230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b="1" smtClean="0">
                <a:ln w="1905"/>
                <a:solidFill>
                  <a:schemeClr val="tx2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微软雅黑" pitchFamily="34" charset="-122"/>
                <a:ea typeface="微软雅黑" pitchFamily="34" charset="-122"/>
              </a:rPr>
              <a:t>审核，汇总</a:t>
            </a:r>
            <a:endParaRPr lang="zh-CN" altLang="en-US" sz="2000" b="1">
              <a:ln w="1905"/>
              <a:solidFill>
                <a:schemeClr val="tx2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D:\业务\！科协\20181026 科协培训PPT\11-5 2017年度地方科协财务决算系统--数据编辑.png"/>
          <p:cNvPicPr>
            <a:picLocks noChangeAspect="1" noChangeArrowheads="1"/>
          </p:cNvPicPr>
          <p:nvPr/>
        </p:nvPicPr>
        <p:blipFill>
          <a:blip r:embed="rId3" cstate="print"/>
          <a:srcRect b="25099"/>
          <a:stretch>
            <a:fillRect/>
          </a:stretch>
        </p:blipFill>
        <p:spPr bwMode="auto">
          <a:xfrm>
            <a:off x="0" y="1988840"/>
            <a:ext cx="9144000" cy="4869160"/>
          </a:xfrm>
          <a:prstGeom prst="rect">
            <a:avLst/>
          </a:prstGeom>
          <a:noFill/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2</a:t>
            </a:r>
            <a:r>
              <a:rPr lang="zh-CN" altLang="en-US" smtClean="0"/>
              <a:t>、财务决算报表讲解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（</a:t>
            </a:r>
            <a:r>
              <a:rPr lang="en-US" altLang="zh-CN" sz="2000" smtClean="0"/>
              <a:t>7</a:t>
            </a:r>
            <a:r>
              <a:rPr lang="zh-CN" altLang="en-US" sz="2000" smtClean="0"/>
              <a:t>）决算</a:t>
            </a:r>
            <a:r>
              <a:rPr lang="en-US" altLang="zh-CN" sz="2000" smtClean="0"/>
              <a:t>05</a:t>
            </a:r>
            <a:r>
              <a:rPr lang="zh-CN" altLang="en-US" sz="2000" smtClean="0"/>
              <a:t>表</a:t>
            </a:r>
            <a:r>
              <a:rPr lang="en-US" altLang="zh-CN" sz="2000" smtClean="0"/>
              <a:t>-</a:t>
            </a:r>
            <a:r>
              <a:rPr lang="zh-CN" altLang="en-US" sz="2000" smtClean="0"/>
              <a:t>资产负债简表： 年初数系统自动提取上一年度的年末数，如有特殊原因需调整，可申请修改，但必须说明情况</a:t>
            </a:r>
            <a:endParaRPr lang="zh-CN" altLang="en-US" sz="2000"/>
          </a:p>
        </p:txBody>
      </p:sp>
      <p:sp>
        <p:nvSpPr>
          <p:cNvPr id="29698" name="AutoShape 2" descr="D:\%E4%B8%9A%E5%8A%A1\%EF%BC%81%E7%A7%91%E5%8D%8F\20181026 %E7%A7%91%E5%8D%8F%E5%9F%B9%E8%AE%ADPPT\7-5 2017%E5%B9%B4%E5%BA%A6%E5%9C%B0%E6%96%B9%E7%A7%91%E5%8D%8F%E8%B4%A2%E5%8A%A1%E5%86%B3%E7%AE%97%E7%B3%BB%E7%BB%9F--%E6%95%B0%E6%8D%AE%E7%BC%96%E8%BE%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 bwMode="auto">
          <a:xfrm>
            <a:off x="3419872" y="4077072"/>
            <a:ext cx="504056" cy="278092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5652120" y="4077072"/>
            <a:ext cx="504056" cy="278092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16" name="矩形 15"/>
          <p:cNvSpPr/>
          <p:nvPr/>
        </p:nvSpPr>
        <p:spPr bwMode="auto">
          <a:xfrm>
            <a:off x="7956376" y="4077072"/>
            <a:ext cx="504056" cy="278092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D:\业务\！科协\20181026 科协培训PPT\11-5 2017年度地方科协财务决算系统--数据编辑.png"/>
          <p:cNvPicPr>
            <a:picLocks noChangeAspect="1" noChangeArrowheads="1"/>
          </p:cNvPicPr>
          <p:nvPr/>
        </p:nvPicPr>
        <p:blipFill>
          <a:blip r:embed="rId3" cstate="print"/>
          <a:srcRect b="29530"/>
          <a:stretch>
            <a:fillRect/>
          </a:stretch>
        </p:blipFill>
        <p:spPr bwMode="auto">
          <a:xfrm>
            <a:off x="0" y="1988840"/>
            <a:ext cx="9144000" cy="45811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2</a:t>
            </a:r>
            <a:r>
              <a:rPr lang="zh-CN" altLang="en-US" smtClean="0"/>
              <a:t>、财务决算报表讲解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（</a:t>
            </a:r>
            <a:r>
              <a:rPr lang="en-US" altLang="zh-CN" sz="2000" smtClean="0"/>
              <a:t>7</a:t>
            </a:r>
            <a:r>
              <a:rPr lang="zh-CN" altLang="en-US" sz="2000" smtClean="0"/>
              <a:t>）决算</a:t>
            </a:r>
            <a:r>
              <a:rPr lang="en-US" altLang="zh-CN" sz="2000" smtClean="0"/>
              <a:t>05</a:t>
            </a:r>
            <a:r>
              <a:rPr lang="zh-CN" altLang="en-US" sz="2000" smtClean="0"/>
              <a:t>表</a:t>
            </a:r>
            <a:r>
              <a:rPr lang="en-US" altLang="zh-CN" sz="2000" smtClean="0"/>
              <a:t>-</a:t>
            </a:r>
            <a:r>
              <a:rPr lang="zh-CN" altLang="en-US" sz="2000" smtClean="0"/>
              <a:t>资产负债简表：若县级单位为合署办公单位，没有独立资产，原则上建议按从事科协工作人员比例划分填报。</a:t>
            </a:r>
            <a:endParaRPr lang="zh-CN" altLang="en-US" sz="2000"/>
          </a:p>
        </p:txBody>
      </p:sp>
      <p:sp>
        <p:nvSpPr>
          <p:cNvPr id="6" name="矩形 5"/>
          <p:cNvSpPr/>
          <p:nvPr/>
        </p:nvSpPr>
        <p:spPr bwMode="auto">
          <a:xfrm>
            <a:off x="2051720" y="2564903"/>
            <a:ext cx="648072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29698" name="AutoShape 2" descr="D:\%E4%B8%9A%E5%8A%A1\%EF%BC%81%E7%A7%91%E5%8D%8F\20181026 %E7%A7%91%E5%8D%8F%E5%9F%B9%E8%AE%ADPPT\7-5 2017%E5%B9%B4%E5%BA%A6%E5%9C%B0%E6%96%B9%E7%A7%91%E5%8D%8F%E8%B4%A2%E5%8A%A1%E5%86%B3%E7%AE%97%E7%B3%BB%E7%BB%9F--%E6%95%B0%E6%8D%AE%E7%BC%96%E8%BE%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 cstate="print"/>
          <a:srcRect b="25099"/>
          <a:stretch>
            <a:fillRect/>
          </a:stretch>
        </p:blipFill>
        <p:spPr bwMode="auto">
          <a:xfrm>
            <a:off x="0" y="1988841"/>
            <a:ext cx="9144000" cy="4869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2</a:t>
            </a:r>
            <a:r>
              <a:rPr lang="zh-CN" altLang="en-US" smtClean="0"/>
              <a:t>、财务决算报表讲解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（</a:t>
            </a:r>
            <a:r>
              <a:rPr lang="en-US" altLang="zh-CN" sz="2000" smtClean="0"/>
              <a:t>8</a:t>
            </a:r>
            <a:r>
              <a:rPr lang="zh-CN" altLang="en-US" sz="2000" smtClean="0"/>
              <a:t>）决算</a:t>
            </a:r>
            <a:r>
              <a:rPr lang="en-US" altLang="zh-CN" sz="2000" smtClean="0"/>
              <a:t>06</a:t>
            </a:r>
            <a:r>
              <a:rPr lang="zh-CN" altLang="en-US" sz="2000" smtClean="0"/>
              <a:t>表</a:t>
            </a:r>
            <a:r>
              <a:rPr lang="en-US" altLang="zh-CN" sz="2000" smtClean="0"/>
              <a:t>-</a:t>
            </a:r>
            <a:r>
              <a:rPr lang="zh-CN" altLang="en-US" sz="2000" smtClean="0"/>
              <a:t>基本数字表：反映单位人员情况和财政拨款（补助）开支人员情况，以及单位交纳的各种税金等。其中：人员情况不含临时工</a:t>
            </a:r>
            <a:endParaRPr lang="zh-CN" altLang="en-US" sz="2000"/>
          </a:p>
        </p:txBody>
      </p:sp>
      <p:sp>
        <p:nvSpPr>
          <p:cNvPr id="6" name="矩形 5"/>
          <p:cNvSpPr/>
          <p:nvPr/>
        </p:nvSpPr>
        <p:spPr bwMode="auto">
          <a:xfrm>
            <a:off x="2051720" y="2564904"/>
            <a:ext cx="360040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29698" name="AutoShape 2" descr="D:\%E4%B8%9A%E5%8A%A1\%EF%BC%81%E7%A7%91%E5%8D%8F\20181026 %E7%A7%91%E5%8D%8F%E5%9F%B9%E8%AE%ADPPT\7-5 2017%E5%B9%B4%E5%BA%A6%E5%9C%B0%E6%96%B9%E7%A7%91%E5%8D%8F%E8%B4%A2%E5%8A%A1%E5%86%B3%E7%AE%97%E7%B3%BB%E7%BB%9F--%E6%95%B0%E6%8D%AE%E7%BC%96%E8%BE%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D:\业务\！科协\20181026 科协培训PPT\11-6 2017年度地方科协财务决算系统--数据编辑.png"/>
          <p:cNvPicPr>
            <a:picLocks noChangeAspect="1" noChangeArrowheads="1"/>
          </p:cNvPicPr>
          <p:nvPr/>
        </p:nvPicPr>
        <p:blipFill>
          <a:blip r:embed="rId3" cstate="print"/>
          <a:srcRect b="25129"/>
          <a:stretch>
            <a:fillRect/>
          </a:stretch>
        </p:blipFill>
        <p:spPr bwMode="auto">
          <a:xfrm>
            <a:off x="0" y="1990800"/>
            <a:ext cx="9144000" cy="4867200"/>
          </a:xfrm>
          <a:prstGeom prst="rect">
            <a:avLst/>
          </a:prstGeom>
          <a:noFill/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2</a:t>
            </a:r>
            <a:r>
              <a:rPr lang="zh-CN" altLang="en-US" smtClean="0"/>
              <a:t>、财务决算报表讲解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（</a:t>
            </a:r>
            <a:r>
              <a:rPr lang="en-US" altLang="zh-CN" sz="2000" smtClean="0"/>
              <a:t>8</a:t>
            </a:r>
            <a:r>
              <a:rPr lang="zh-CN" altLang="en-US" sz="2000" smtClean="0"/>
              <a:t>）决算</a:t>
            </a:r>
            <a:r>
              <a:rPr lang="en-US" altLang="zh-CN" sz="2000" smtClean="0"/>
              <a:t>06</a:t>
            </a:r>
            <a:r>
              <a:rPr lang="zh-CN" altLang="en-US" sz="2000" smtClean="0"/>
              <a:t>表</a:t>
            </a:r>
            <a:r>
              <a:rPr lang="en-US" altLang="zh-CN" sz="2000" smtClean="0"/>
              <a:t>-</a:t>
            </a:r>
            <a:r>
              <a:rPr lang="zh-CN" altLang="en-US" sz="2000" smtClean="0"/>
              <a:t>基本数字表：反映单位人员情况和财政拨款（补助）开支人员情况，以及单位交纳的各种税金等。其中：人员情况不含临时工</a:t>
            </a:r>
            <a:endParaRPr lang="zh-CN" altLang="en-US" sz="2000"/>
          </a:p>
        </p:txBody>
      </p:sp>
      <p:sp>
        <p:nvSpPr>
          <p:cNvPr id="6" name="矩形 5"/>
          <p:cNvSpPr/>
          <p:nvPr/>
        </p:nvSpPr>
        <p:spPr bwMode="auto">
          <a:xfrm>
            <a:off x="2051720" y="2564904"/>
            <a:ext cx="648072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29698" name="AutoShape 2" descr="D:\%E4%B8%9A%E5%8A%A1\%EF%BC%81%E7%A7%91%E5%8D%8F\20181026 %E7%A7%91%E5%8D%8F%E5%9F%B9%E8%AE%ADPPT\7-5 2017%E5%B9%B4%E5%BA%A6%E5%9C%B0%E6%96%B9%E7%A7%91%E5%8D%8F%E8%B4%A2%E5%8A%A1%E5%86%B3%E7%AE%97%E7%B3%BB%E7%BB%9F--%E6%95%B0%E6%8D%AE%E7%BC%96%E8%BE%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D:\业务\！科协\20181026 科协培训PPT\11-7 2017年度地方科协财务决算系统--数据编辑.png"/>
          <p:cNvPicPr>
            <a:picLocks noChangeAspect="1" noChangeArrowheads="1"/>
          </p:cNvPicPr>
          <p:nvPr/>
        </p:nvPicPr>
        <p:blipFill>
          <a:blip r:embed="rId3" cstate="print"/>
          <a:srcRect b="25638"/>
          <a:stretch>
            <a:fillRect/>
          </a:stretch>
        </p:blipFill>
        <p:spPr bwMode="auto">
          <a:xfrm>
            <a:off x="0" y="1556792"/>
            <a:ext cx="9144000" cy="4834110"/>
          </a:xfrm>
          <a:prstGeom prst="rect">
            <a:avLst/>
          </a:prstGeom>
          <a:noFill/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2</a:t>
            </a:r>
            <a:r>
              <a:rPr lang="zh-CN" altLang="en-US" smtClean="0"/>
              <a:t>、财务决算报表讲解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（</a:t>
            </a:r>
            <a:r>
              <a:rPr lang="en-US" altLang="zh-CN" sz="2000" smtClean="0"/>
              <a:t>9</a:t>
            </a:r>
            <a:r>
              <a:rPr lang="zh-CN" altLang="en-US" sz="2000" smtClean="0"/>
              <a:t>）编报说明：一定要详细认真撰写，是审核时的</a:t>
            </a:r>
            <a:r>
              <a:rPr lang="zh-CN" altLang="en-US" sz="2000" smtClean="0">
                <a:solidFill>
                  <a:srgbClr val="FF0000"/>
                </a:solidFill>
              </a:rPr>
              <a:t>重要考核指标</a:t>
            </a:r>
            <a:endParaRPr lang="zh-CN" altLang="en-US" sz="200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3059832" y="3249008"/>
            <a:ext cx="612000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29698" name="AutoShape 2" descr="D:\%E4%B8%9A%E5%8A%A1\%EF%BC%81%E7%A7%91%E5%8D%8F\20181026 %E7%A7%91%E5%8D%8F%E5%9F%B9%E8%AE%ADPPT\7-5 2017%E5%B9%B4%E5%BA%A6%E5%9C%B0%E6%96%B9%E7%A7%91%E5%8D%8F%E8%B4%A2%E5%8A%A1%E5%86%B3%E7%AE%97%E7%B3%BB%E7%BB%9F--%E6%95%B0%E6%8D%AE%E7%BC%96%E8%BE%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 bwMode="auto">
          <a:xfrm>
            <a:off x="4392048" y="2852936"/>
            <a:ext cx="972040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D:\业务\！科协\20181026 科协培训PPT\7-8 2017年度地方科协财务决算系统--数据编辑.png"/>
          <p:cNvPicPr>
            <a:picLocks noChangeAspect="1" noChangeArrowheads="1"/>
          </p:cNvPicPr>
          <p:nvPr/>
        </p:nvPicPr>
        <p:blipFill>
          <a:blip r:embed="rId3" cstate="print"/>
          <a:srcRect b="25820"/>
          <a:stretch>
            <a:fillRect/>
          </a:stretch>
        </p:blipFill>
        <p:spPr bwMode="auto">
          <a:xfrm>
            <a:off x="0" y="1555200"/>
            <a:ext cx="9144000" cy="4822278"/>
          </a:xfrm>
          <a:prstGeom prst="rect">
            <a:avLst/>
          </a:prstGeom>
          <a:noFill/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2</a:t>
            </a:r>
            <a:r>
              <a:rPr lang="zh-CN" altLang="en-US" smtClean="0"/>
              <a:t>、财务决算报表讲解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（</a:t>
            </a:r>
            <a:r>
              <a:rPr lang="en-US" altLang="zh-CN" sz="2000" smtClean="0"/>
              <a:t>9</a:t>
            </a:r>
            <a:r>
              <a:rPr lang="zh-CN" altLang="en-US" sz="2000" smtClean="0"/>
              <a:t>）编报说明：一定要详细认真撰写，是审核时的</a:t>
            </a:r>
            <a:r>
              <a:rPr lang="zh-CN" altLang="en-US" sz="2000" smtClean="0">
                <a:solidFill>
                  <a:srgbClr val="FF0000"/>
                </a:solidFill>
              </a:rPr>
              <a:t>重要考核指标</a:t>
            </a:r>
            <a:endParaRPr lang="zh-CN" altLang="en-US" sz="2000">
              <a:solidFill>
                <a:srgbClr val="FF0000"/>
              </a:solidFill>
            </a:endParaRPr>
          </a:p>
        </p:txBody>
      </p:sp>
      <p:sp>
        <p:nvSpPr>
          <p:cNvPr id="29698" name="AutoShape 2" descr="D:\%E4%B8%9A%E5%8A%A1\%EF%BC%81%E7%A7%91%E5%8D%8F\20181026 %E7%A7%91%E5%8D%8F%E5%9F%B9%E8%AE%ADPPT\7-5 2017%E5%B9%B4%E5%BA%A6%E5%9C%B0%E6%96%B9%E7%A7%91%E5%8D%8F%E8%B4%A2%E5%8A%A1%E5%86%B3%E7%AE%97%E7%B3%BB%E7%BB%9F--%E6%95%B0%E6%8D%AE%E7%BC%96%E8%BE%9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 bwMode="auto">
          <a:xfrm>
            <a:off x="2087832" y="2852936"/>
            <a:ext cx="936000" cy="216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3</a:t>
            </a:r>
            <a:r>
              <a:rPr lang="zh-CN" altLang="en-US" smtClean="0"/>
              <a:t>、财务决算系统流程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sz="2000" smtClean="0"/>
              <a:t>（</a:t>
            </a:r>
            <a:r>
              <a:rPr lang="en-US" altLang="zh-CN" sz="2000" smtClean="0"/>
              <a:t>1</a:t>
            </a:r>
            <a:r>
              <a:rPr lang="zh-CN" altLang="en-US" sz="2000" smtClean="0"/>
              <a:t>）用户级次</a:t>
            </a:r>
            <a:endParaRPr lang="zh-CN" altLang="en-US" sz="2000"/>
          </a:p>
        </p:txBody>
      </p:sp>
      <p:graphicFrame>
        <p:nvGraphicFramePr>
          <p:cNvPr id="5" name="图示 4"/>
          <p:cNvGraphicFramePr/>
          <p:nvPr/>
        </p:nvGraphicFramePr>
        <p:xfrm>
          <a:off x="251520" y="2204864"/>
          <a:ext cx="864096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矩形 5"/>
          <p:cNvSpPr/>
          <p:nvPr/>
        </p:nvSpPr>
        <p:spPr bwMode="auto">
          <a:xfrm>
            <a:off x="179512" y="2204864"/>
            <a:ext cx="1152128" cy="4464496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1403648" y="2204864"/>
            <a:ext cx="2088232" cy="4464496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3563888" y="2204864"/>
            <a:ext cx="2160240" cy="4464496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5940152" y="2204864"/>
            <a:ext cx="3024336" cy="4464496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504" y="1412776"/>
            <a:ext cx="5688632" cy="369332"/>
          </a:xfrm>
          <a:prstGeom prst="rect">
            <a:avLst/>
          </a:prstGeom>
          <a:solidFill>
            <a:srgbClr val="FF660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汇总级单位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68144" y="1412776"/>
            <a:ext cx="3168352" cy="369332"/>
          </a:xfrm>
          <a:prstGeom prst="rect">
            <a:avLst/>
          </a:prstGeom>
          <a:solidFill>
            <a:srgbClr val="0070C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基层填报单位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9552" y="213285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①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67744" y="213285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99992" y="213285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③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36296" y="213285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④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9512" y="1844824"/>
            <a:ext cx="3312368" cy="338554"/>
          </a:xfrm>
          <a:prstGeom prst="rect">
            <a:avLst/>
          </a:prstGeom>
          <a:solidFill>
            <a:srgbClr val="FF660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第①②层单位编码为</a:t>
            </a:r>
            <a:r>
              <a:rPr lang="en-US" altLang="zh-CN" sz="16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16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位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63888" y="1844824"/>
            <a:ext cx="2160240" cy="338554"/>
          </a:xfrm>
          <a:prstGeom prst="rect">
            <a:avLst/>
          </a:prstGeom>
          <a:solidFill>
            <a:srgbClr val="FF660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第③层单位编码为</a:t>
            </a:r>
            <a:r>
              <a:rPr lang="en-US" altLang="zh-CN" sz="16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sz="16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位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40152" y="1866310"/>
            <a:ext cx="3024336" cy="338554"/>
          </a:xfrm>
          <a:prstGeom prst="rect">
            <a:avLst/>
          </a:prstGeom>
          <a:solidFill>
            <a:srgbClr val="0070C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第④层单位编码为</a:t>
            </a:r>
            <a:r>
              <a:rPr lang="en-US" altLang="zh-CN" sz="1600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9</a:t>
            </a:r>
            <a:r>
              <a:rPr lang="zh-CN" altLang="en-US" sz="1600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位</a:t>
            </a:r>
          </a:p>
        </p:txBody>
      </p:sp>
      <p:sp>
        <p:nvSpPr>
          <p:cNvPr id="20" name="矩形 19"/>
          <p:cNvSpPr/>
          <p:nvPr/>
        </p:nvSpPr>
        <p:spPr bwMode="auto">
          <a:xfrm>
            <a:off x="107504" y="1412776"/>
            <a:ext cx="5688632" cy="5328592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21" name="矩形 20"/>
          <p:cNvSpPr/>
          <p:nvPr/>
        </p:nvSpPr>
        <p:spPr bwMode="auto">
          <a:xfrm>
            <a:off x="5868144" y="1412776"/>
            <a:ext cx="3168352" cy="5328592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3</a:t>
            </a:r>
            <a:r>
              <a:rPr lang="zh-CN" altLang="en-US" smtClean="0"/>
              <a:t>、财务决算系统流程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sz="2000" smtClean="0"/>
              <a:t>（</a:t>
            </a:r>
            <a:r>
              <a:rPr lang="en-US" altLang="zh-CN" sz="2000" smtClean="0"/>
              <a:t>2</a:t>
            </a:r>
            <a:r>
              <a:rPr lang="zh-CN" altLang="en-US" sz="2000" smtClean="0"/>
              <a:t>）填报流程</a:t>
            </a:r>
            <a:endParaRPr lang="zh-CN" altLang="en-US" sz="2000"/>
          </a:p>
        </p:txBody>
      </p:sp>
      <p:sp>
        <p:nvSpPr>
          <p:cNvPr id="10" name="TextBox 9"/>
          <p:cNvSpPr txBox="1"/>
          <p:nvPr/>
        </p:nvSpPr>
        <p:spPr>
          <a:xfrm>
            <a:off x="107504" y="1412776"/>
            <a:ext cx="5688632" cy="369332"/>
          </a:xfrm>
          <a:prstGeom prst="rect">
            <a:avLst/>
          </a:prstGeom>
          <a:solidFill>
            <a:srgbClr val="FF660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汇总级单位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68144" y="1412776"/>
            <a:ext cx="3168352" cy="369332"/>
          </a:xfrm>
          <a:prstGeom prst="rect">
            <a:avLst/>
          </a:prstGeom>
          <a:solidFill>
            <a:srgbClr val="0070C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基层填报单位</a:t>
            </a:r>
          </a:p>
        </p:txBody>
      </p:sp>
      <p:sp>
        <p:nvSpPr>
          <p:cNvPr id="20" name="矩形 19"/>
          <p:cNvSpPr/>
          <p:nvPr/>
        </p:nvSpPr>
        <p:spPr bwMode="auto">
          <a:xfrm>
            <a:off x="107504" y="1412776"/>
            <a:ext cx="5688632" cy="5328592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21" name="矩形 20"/>
          <p:cNvSpPr/>
          <p:nvPr/>
        </p:nvSpPr>
        <p:spPr bwMode="auto">
          <a:xfrm>
            <a:off x="5868144" y="1412776"/>
            <a:ext cx="3168352" cy="5328592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22" name="流程图: 准备 21"/>
          <p:cNvSpPr/>
          <p:nvPr/>
        </p:nvSpPr>
        <p:spPr bwMode="auto">
          <a:xfrm>
            <a:off x="539656" y="1970872"/>
            <a:ext cx="1872000" cy="360000"/>
          </a:xfrm>
          <a:prstGeom prst="flowChartPreparati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登录</a:t>
            </a:r>
          </a:p>
        </p:txBody>
      </p:sp>
      <p:sp>
        <p:nvSpPr>
          <p:cNvPr id="23" name="流程图: 准备 22"/>
          <p:cNvSpPr/>
          <p:nvPr/>
        </p:nvSpPr>
        <p:spPr bwMode="auto">
          <a:xfrm>
            <a:off x="6516320" y="1970872"/>
            <a:ext cx="1872000" cy="360000"/>
          </a:xfrm>
          <a:prstGeom prst="flowChartPreparati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登录</a:t>
            </a:r>
          </a:p>
        </p:txBody>
      </p:sp>
      <p:sp>
        <p:nvSpPr>
          <p:cNvPr id="24" name="流程图: 终止 23"/>
          <p:cNvSpPr/>
          <p:nvPr/>
        </p:nvSpPr>
        <p:spPr bwMode="auto">
          <a:xfrm>
            <a:off x="539656" y="6273336"/>
            <a:ext cx="1872000" cy="360000"/>
          </a:xfrm>
          <a:prstGeom prst="flowChartTerminator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打印纸件</a:t>
            </a:r>
          </a:p>
        </p:txBody>
      </p:sp>
      <p:sp>
        <p:nvSpPr>
          <p:cNvPr id="25" name="流程图: 终止 24"/>
          <p:cNvSpPr/>
          <p:nvPr/>
        </p:nvSpPr>
        <p:spPr bwMode="auto">
          <a:xfrm>
            <a:off x="6516320" y="6273336"/>
            <a:ext cx="1872000" cy="360000"/>
          </a:xfrm>
          <a:prstGeom prst="flowChartTerminator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打印纸件</a:t>
            </a:r>
          </a:p>
        </p:txBody>
      </p:sp>
      <p:sp>
        <p:nvSpPr>
          <p:cNvPr id="26" name="流程图: 过程 25"/>
          <p:cNvSpPr/>
          <p:nvPr/>
        </p:nvSpPr>
        <p:spPr bwMode="auto">
          <a:xfrm>
            <a:off x="539552" y="2546936"/>
            <a:ext cx="1872208" cy="648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单位设置</a:t>
            </a:r>
            <a:endParaRPr kumimoji="0" lang="en-US" altLang="zh-CN" b="1" i="0" u="none" strike="noStrike" cap="none" normalizeH="0" baseline="0" smtClean="0">
              <a:ln>
                <a:noFill/>
              </a:ln>
              <a:solidFill>
                <a:srgbClr val="545472"/>
              </a:solidFill>
              <a:effectLst/>
              <a:latin typeface="微软雅黑" pitchFamily="34" charset="-122"/>
              <a:ea typeface="微软雅黑" pitchFamily="34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400" b="1" smtClean="0">
                <a:solidFill>
                  <a:srgbClr val="545472"/>
                </a:solidFill>
                <a:latin typeface="微软雅黑" pitchFamily="34" charset="-122"/>
                <a:ea typeface="微软雅黑" pitchFamily="34" charset="-122"/>
              </a:rPr>
              <a:t>（设置行政隶属关系）</a:t>
            </a:r>
            <a:endParaRPr kumimoji="0" lang="zh-CN" altLang="en-US" sz="1400" b="1" i="0" u="none" strike="noStrike" cap="none" normalizeH="0" baseline="0" smtClean="0">
              <a:ln>
                <a:noFill/>
              </a:ln>
              <a:solidFill>
                <a:srgbClr val="545472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流程图: 过程 26"/>
          <p:cNvSpPr/>
          <p:nvPr/>
        </p:nvSpPr>
        <p:spPr bwMode="auto">
          <a:xfrm>
            <a:off x="3275856" y="1826856"/>
            <a:ext cx="1872208" cy="648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下发下级单位</a:t>
            </a:r>
            <a:endParaRPr kumimoji="0" lang="en-US" altLang="zh-CN" b="1" i="0" u="none" strike="noStrike" cap="none" normalizeH="0" baseline="0" smtClean="0">
              <a:ln>
                <a:noFill/>
              </a:ln>
              <a:solidFill>
                <a:srgbClr val="545472"/>
              </a:solidFill>
              <a:effectLst/>
              <a:latin typeface="微软雅黑" pitchFamily="34" charset="-122"/>
              <a:ea typeface="微软雅黑" pitchFamily="34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账号和密码</a:t>
            </a:r>
          </a:p>
        </p:txBody>
      </p:sp>
      <p:sp>
        <p:nvSpPr>
          <p:cNvPr id="28" name="流程图: 过程 27"/>
          <p:cNvSpPr/>
          <p:nvPr/>
        </p:nvSpPr>
        <p:spPr bwMode="auto">
          <a:xfrm>
            <a:off x="3275856" y="2691032"/>
            <a:ext cx="1872208" cy="792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数据编辑</a:t>
            </a:r>
            <a:endParaRPr kumimoji="0" lang="en-US" altLang="zh-CN" b="1" i="0" u="none" strike="noStrike" cap="none" normalizeH="0" baseline="0" smtClean="0">
              <a:ln>
                <a:noFill/>
              </a:ln>
              <a:solidFill>
                <a:srgbClr val="545472"/>
              </a:solidFill>
              <a:effectLst/>
              <a:latin typeface="微软雅黑" pitchFamily="34" charset="-122"/>
              <a:ea typeface="微软雅黑" pitchFamily="34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400" b="1" smtClean="0">
                <a:solidFill>
                  <a:srgbClr val="545472"/>
                </a:solidFill>
                <a:latin typeface="微软雅黑" pitchFamily="34" charset="-122"/>
                <a:ea typeface="微软雅黑" pitchFamily="34" charset="-122"/>
              </a:rPr>
              <a:t>（封面、基本信息表、编报说明）</a:t>
            </a:r>
            <a:endParaRPr kumimoji="0" lang="zh-CN" altLang="en-US" sz="1400" b="1" i="0" u="none" strike="noStrike" cap="none" normalizeH="0" baseline="0" smtClean="0">
              <a:ln>
                <a:noFill/>
              </a:ln>
              <a:solidFill>
                <a:srgbClr val="545472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流程图: 过程 28"/>
          <p:cNvSpPr/>
          <p:nvPr/>
        </p:nvSpPr>
        <p:spPr bwMode="auto">
          <a:xfrm>
            <a:off x="6516320" y="2474928"/>
            <a:ext cx="1872000" cy="648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单位设置</a:t>
            </a:r>
            <a:endParaRPr kumimoji="0" lang="en-US" altLang="zh-CN" b="1" i="0" u="none" strike="noStrike" cap="none" normalizeH="0" baseline="0" smtClean="0">
              <a:ln>
                <a:noFill/>
              </a:ln>
              <a:solidFill>
                <a:srgbClr val="545472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流程图: 过程 29"/>
          <p:cNvSpPr/>
          <p:nvPr/>
        </p:nvSpPr>
        <p:spPr bwMode="auto">
          <a:xfrm>
            <a:off x="6516216" y="3789112"/>
            <a:ext cx="1872208" cy="648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数据编辑</a:t>
            </a:r>
            <a:endParaRPr kumimoji="0" lang="en-US" altLang="zh-CN" b="1" i="0" u="none" strike="noStrike" cap="none" normalizeH="0" baseline="0" smtClean="0">
              <a:ln>
                <a:noFill/>
              </a:ln>
              <a:solidFill>
                <a:srgbClr val="545472"/>
              </a:solidFill>
              <a:effectLst/>
              <a:latin typeface="微软雅黑" pitchFamily="34" charset="-122"/>
              <a:ea typeface="微软雅黑" pitchFamily="34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400" b="1" smtClean="0">
                <a:solidFill>
                  <a:srgbClr val="545472"/>
                </a:solidFill>
                <a:latin typeface="微软雅黑" pitchFamily="34" charset="-122"/>
                <a:ea typeface="微软雅黑" pitchFamily="34" charset="-122"/>
              </a:rPr>
              <a:t>（所有内容）</a:t>
            </a:r>
            <a:endParaRPr kumimoji="0" lang="zh-CN" altLang="en-US" sz="1400" b="1" i="0" u="none" strike="noStrike" cap="none" normalizeH="0" baseline="0" smtClean="0">
              <a:ln>
                <a:noFill/>
              </a:ln>
              <a:solidFill>
                <a:srgbClr val="545472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流程图: 过程 30"/>
          <p:cNvSpPr/>
          <p:nvPr/>
        </p:nvSpPr>
        <p:spPr bwMode="auto">
          <a:xfrm>
            <a:off x="6516216" y="3267016"/>
            <a:ext cx="1872208" cy="360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科目设置</a:t>
            </a:r>
          </a:p>
        </p:txBody>
      </p:sp>
      <p:sp>
        <p:nvSpPr>
          <p:cNvPr id="32" name="流程图: 过程 31"/>
          <p:cNvSpPr/>
          <p:nvPr/>
        </p:nvSpPr>
        <p:spPr bwMode="auto">
          <a:xfrm>
            <a:off x="6516216" y="5589312"/>
            <a:ext cx="1872208" cy="360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上报</a:t>
            </a:r>
          </a:p>
        </p:txBody>
      </p:sp>
      <p:sp>
        <p:nvSpPr>
          <p:cNvPr id="33" name="流程图: 过程 32"/>
          <p:cNvSpPr/>
          <p:nvPr/>
        </p:nvSpPr>
        <p:spPr bwMode="auto">
          <a:xfrm>
            <a:off x="3275856" y="4725216"/>
            <a:ext cx="1872208" cy="36004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数据汇总</a:t>
            </a:r>
          </a:p>
        </p:txBody>
      </p:sp>
      <p:sp>
        <p:nvSpPr>
          <p:cNvPr id="34" name="流程图: 过程 33"/>
          <p:cNvSpPr/>
          <p:nvPr/>
        </p:nvSpPr>
        <p:spPr bwMode="auto">
          <a:xfrm>
            <a:off x="3275856" y="6273336"/>
            <a:ext cx="1872000" cy="360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b="1" smtClean="0">
                <a:solidFill>
                  <a:srgbClr val="545472"/>
                </a:solidFill>
                <a:latin typeface="微软雅黑" pitchFamily="34" charset="-122"/>
                <a:ea typeface="微软雅黑" pitchFamily="34" charset="-122"/>
              </a:rPr>
              <a:t>上报</a:t>
            </a:r>
            <a:endParaRPr kumimoji="0" lang="zh-CN" altLang="en-US" b="1" i="0" u="none" strike="noStrike" cap="none" normalizeH="0" baseline="0" smtClean="0">
              <a:ln>
                <a:noFill/>
              </a:ln>
              <a:solidFill>
                <a:srgbClr val="545472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流程图: 决策 34"/>
          <p:cNvSpPr/>
          <p:nvPr/>
        </p:nvSpPr>
        <p:spPr bwMode="auto">
          <a:xfrm>
            <a:off x="3275856" y="3789112"/>
            <a:ext cx="1872208" cy="648000"/>
          </a:xfrm>
          <a:prstGeom prst="flowChartDecisi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接收数据</a:t>
            </a:r>
          </a:p>
        </p:txBody>
      </p:sp>
      <p:sp>
        <p:nvSpPr>
          <p:cNvPr id="36" name="流程图: 决策 35"/>
          <p:cNvSpPr/>
          <p:nvPr/>
        </p:nvSpPr>
        <p:spPr bwMode="auto">
          <a:xfrm>
            <a:off x="3275856" y="5373288"/>
            <a:ext cx="1872208" cy="648000"/>
          </a:xfrm>
          <a:prstGeom prst="flowChartDecisi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数据审核</a:t>
            </a:r>
          </a:p>
        </p:txBody>
      </p:sp>
      <p:sp>
        <p:nvSpPr>
          <p:cNvPr id="37" name="流程图: 决策 36"/>
          <p:cNvSpPr/>
          <p:nvPr/>
        </p:nvSpPr>
        <p:spPr bwMode="auto">
          <a:xfrm>
            <a:off x="6516216" y="4653288"/>
            <a:ext cx="1872208" cy="720000"/>
          </a:xfrm>
          <a:prstGeom prst="flowChartDecisi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数据审核</a:t>
            </a:r>
          </a:p>
        </p:txBody>
      </p:sp>
      <p:cxnSp>
        <p:nvCxnSpPr>
          <p:cNvPr id="39" name="直接箭头连接符 38"/>
          <p:cNvCxnSpPr>
            <a:stCxn id="22" idx="2"/>
            <a:endCxn id="26" idx="0"/>
          </p:cNvCxnSpPr>
          <p:nvPr/>
        </p:nvCxnSpPr>
        <p:spPr bwMode="auto">
          <a:xfrm>
            <a:off x="1475656" y="2330872"/>
            <a:ext cx="0" cy="21606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>
            <a:stCxn id="35" idx="2"/>
            <a:endCxn id="33" idx="0"/>
          </p:cNvCxnSpPr>
          <p:nvPr/>
        </p:nvCxnSpPr>
        <p:spPr bwMode="auto">
          <a:xfrm>
            <a:off x="4211960" y="4437112"/>
            <a:ext cx="0" cy="28810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>
            <a:stCxn id="28" idx="2"/>
            <a:endCxn id="35" idx="0"/>
          </p:cNvCxnSpPr>
          <p:nvPr/>
        </p:nvCxnSpPr>
        <p:spPr bwMode="auto">
          <a:xfrm>
            <a:off x="4211960" y="3483032"/>
            <a:ext cx="0" cy="30608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>
            <a:stCxn id="23" idx="2"/>
            <a:endCxn id="29" idx="0"/>
          </p:cNvCxnSpPr>
          <p:nvPr/>
        </p:nvCxnSpPr>
        <p:spPr bwMode="auto">
          <a:xfrm>
            <a:off x="7452320" y="2330872"/>
            <a:ext cx="0" cy="14405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>
            <a:stCxn id="29" idx="2"/>
            <a:endCxn id="31" idx="0"/>
          </p:cNvCxnSpPr>
          <p:nvPr/>
        </p:nvCxnSpPr>
        <p:spPr bwMode="auto">
          <a:xfrm>
            <a:off x="7452320" y="3122928"/>
            <a:ext cx="0" cy="1440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>
            <a:stCxn id="31" idx="2"/>
            <a:endCxn id="30" idx="0"/>
          </p:cNvCxnSpPr>
          <p:nvPr/>
        </p:nvCxnSpPr>
        <p:spPr bwMode="auto">
          <a:xfrm>
            <a:off x="7452320" y="3627016"/>
            <a:ext cx="0" cy="16209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>
            <a:stCxn id="30" idx="2"/>
            <a:endCxn id="37" idx="0"/>
          </p:cNvCxnSpPr>
          <p:nvPr/>
        </p:nvCxnSpPr>
        <p:spPr bwMode="auto">
          <a:xfrm>
            <a:off x="7452320" y="4437112"/>
            <a:ext cx="0" cy="21617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直接箭头连接符 63"/>
          <p:cNvCxnSpPr>
            <a:stCxn id="37" idx="2"/>
            <a:endCxn id="32" idx="0"/>
          </p:cNvCxnSpPr>
          <p:nvPr/>
        </p:nvCxnSpPr>
        <p:spPr bwMode="auto">
          <a:xfrm>
            <a:off x="7452320" y="5373288"/>
            <a:ext cx="0" cy="21602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直接箭头连接符 66"/>
          <p:cNvCxnSpPr>
            <a:stCxn id="32" idx="2"/>
            <a:endCxn id="25" idx="0"/>
          </p:cNvCxnSpPr>
          <p:nvPr/>
        </p:nvCxnSpPr>
        <p:spPr bwMode="auto">
          <a:xfrm>
            <a:off x="7452320" y="5949312"/>
            <a:ext cx="0" cy="32402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直接箭头连接符 69"/>
          <p:cNvCxnSpPr>
            <a:stCxn id="33" idx="2"/>
            <a:endCxn id="36" idx="0"/>
          </p:cNvCxnSpPr>
          <p:nvPr/>
        </p:nvCxnSpPr>
        <p:spPr bwMode="auto">
          <a:xfrm>
            <a:off x="4211960" y="5085256"/>
            <a:ext cx="0" cy="28803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直接箭头连接符 73"/>
          <p:cNvCxnSpPr>
            <a:stCxn id="34" idx="1"/>
            <a:endCxn id="24" idx="3"/>
          </p:cNvCxnSpPr>
          <p:nvPr/>
        </p:nvCxnSpPr>
        <p:spPr bwMode="auto">
          <a:xfrm flipH="1">
            <a:off x="2411656" y="6453336"/>
            <a:ext cx="8642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直接箭头连接符 76"/>
          <p:cNvCxnSpPr>
            <a:stCxn id="36" idx="2"/>
            <a:endCxn id="34" idx="0"/>
          </p:cNvCxnSpPr>
          <p:nvPr/>
        </p:nvCxnSpPr>
        <p:spPr bwMode="auto">
          <a:xfrm flipH="1">
            <a:off x="4211856" y="6021288"/>
            <a:ext cx="104" cy="25204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肘形连接符 83"/>
          <p:cNvCxnSpPr>
            <a:stCxn id="36" idx="1"/>
            <a:endCxn id="28" idx="1"/>
          </p:cNvCxnSpPr>
          <p:nvPr/>
        </p:nvCxnSpPr>
        <p:spPr bwMode="auto">
          <a:xfrm rot="10800000">
            <a:off x="3275856" y="3087032"/>
            <a:ext cx="12700" cy="2610256"/>
          </a:xfrm>
          <a:prstGeom prst="bentConnector3">
            <a:avLst>
              <a:gd name="adj1" fmla="val 2175001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肘形连接符 85"/>
          <p:cNvCxnSpPr>
            <a:stCxn id="37" idx="3"/>
            <a:endCxn id="30" idx="3"/>
          </p:cNvCxnSpPr>
          <p:nvPr/>
        </p:nvCxnSpPr>
        <p:spPr bwMode="auto">
          <a:xfrm flipV="1">
            <a:off x="8388424" y="4113112"/>
            <a:ext cx="12700" cy="900176"/>
          </a:xfrm>
          <a:prstGeom prst="bentConnector3">
            <a:avLst>
              <a:gd name="adj1" fmla="val 1800000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肘形连接符 88"/>
          <p:cNvCxnSpPr>
            <a:stCxn id="32" idx="2"/>
          </p:cNvCxnSpPr>
          <p:nvPr/>
        </p:nvCxnSpPr>
        <p:spPr bwMode="auto">
          <a:xfrm rot="5400000" flipH="1">
            <a:off x="5328068" y="3825060"/>
            <a:ext cx="1728224" cy="2520280"/>
          </a:xfrm>
          <a:prstGeom prst="bentConnector4">
            <a:avLst>
              <a:gd name="adj1" fmla="val -7165"/>
              <a:gd name="adj2" fmla="val 71972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8" name="肘形连接符 127"/>
          <p:cNvCxnSpPr>
            <a:stCxn id="26" idx="3"/>
            <a:endCxn id="27" idx="1"/>
          </p:cNvCxnSpPr>
          <p:nvPr/>
        </p:nvCxnSpPr>
        <p:spPr bwMode="auto">
          <a:xfrm flipV="1">
            <a:off x="2411760" y="2150856"/>
            <a:ext cx="864096" cy="720080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4" name="直接箭头连接符 133"/>
          <p:cNvCxnSpPr>
            <a:stCxn id="27" idx="2"/>
            <a:endCxn id="28" idx="0"/>
          </p:cNvCxnSpPr>
          <p:nvPr/>
        </p:nvCxnSpPr>
        <p:spPr bwMode="auto">
          <a:xfrm>
            <a:off x="4211960" y="2474856"/>
            <a:ext cx="0" cy="21617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2" name="直接箭头连接符 141"/>
          <p:cNvCxnSpPr>
            <a:stCxn id="35" idx="3"/>
            <a:endCxn id="30" idx="1"/>
          </p:cNvCxnSpPr>
          <p:nvPr/>
        </p:nvCxnSpPr>
        <p:spPr bwMode="auto">
          <a:xfrm>
            <a:off x="5148064" y="4113112"/>
            <a:ext cx="1368152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5" name="直接箭头连接符 144"/>
          <p:cNvCxnSpPr>
            <a:stCxn id="27" idx="3"/>
            <a:endCxn id="23" idx="1"/>
          </p:cNvCxnSpPr>
          <p:nvPr/>
        </p:nvCxnSpPr>
        <p:spPr bwMode="auto">
          <a:xfrm>
            <a:off x="5148064" y="2150856"/>
            <a:ext cx="1368256" cy="1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2699792" y="3501008"/>
            <a:ext cx="400110" cy="15841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4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审核不通过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8564378" y="3789040"/>
            <a:ext cx="400110" cy="15841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400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审核不通过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7416000" y="532800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审核通过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4139992" y="597600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审核通过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5364088" y="378904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撤报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3</a:t>
            </a:r>
            <a:r>
              <a:rPr lang="zh-CN" altLang="en-US" smtClean="0"/>
              <a:t>、财务决算系统流程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sz="2000" smtClean="0"/>
              <a:t>① 填报前期设置</a:t>
            </a:r>
            <a:endParaRPr lang="zh-CN" altLang="en-US" sz="2000"/>
          </a:p>
        </p:txBody>
      </p:sp>
      <p:sp>
        <p:nvSpPr>
          <p:cNvPr id="10" name="TextBox 9"/>
          <p:cNvSpPr txBox="1"/>
          <p:nvPr/>
        </p:nvSpPr>
        <p:spPr>
          <a:xfrm>
            <a:off x="107504" y="1412776"/>
            <a:ext cx="5688632" cy="369332"/>
          </a:xfrm>
          <a:prstGeom prst="rect">
            <a:avLst/>
          </a:prstGeom>
          <a:solidFill>
            <a:srgbClr val="FF660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汇总级单位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68144" y="1412776"/>
            <a:ext cx="3168352" cy="369332"/>
          </a:xfrm>
          <a:prstGeom prst="rect">
            <a:avLst/>
          </a:prstGeom>
          <a:solidFill>
            <a:srgbClr val="0070C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基层填报单位</a:t>
            </a:r>
          </a:p>
        </p:txBody>
      </p:sp>
      <p:sp>
        <p:nvSpPr>
          <p:cNvPr id="20" name="矩形 19"/>
          <p:cNvSpPr/>
          <p:nvPr/>
        </p:nvSpPr>
        <p:spPr bwMode="auto">
          <a:xfrm>
            <a:off x="107504" y="1412776"/>
            <a:ext cx="5688632" cy="5328592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21" name="矩形 20"/>
          <p:cNvSpPr/>
          <p:nvPr/>
        </p:nvSpPr>
        <p:spPr bwMode="auto">
          <a:xfrm>
            <a:off x="5868144" y="1412776"/>
            <a:ext cx="3168352" cy="5328592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22" name="流程图: 准备 21"/>
          <p:cNvSpPr/>
          <p:nvPr/>
        </p:nvSpPr>
        <p:spPr bwMode="auto">
          <a:xfrm>
            <a:off x="539656" y="1970872"/>
            <a:ext cx="1872000" cy="360000"/>
          </a:xfrm>
          <a:prstGeom prst="flowChartPreparation">
            <a:avLst/>
          </a:prstGeom>
          <a:solidFill>
            <a:schemeClr val="tx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微软雅黑" pitchFamily="34" charset="-122"/>
                <a:ea typeface="微软雅黑" pitchFamily="34" charset="-122"/>
              </a:rPr>
              <a:t>登录</a:t>
            </a:r>
          </a:p>
        </p:txBody>
      </p:sp>
      <p:sp>
        <p:nvSpPr>
          <p:cNvPr id="23" name="流程图: 准备 22"/>
          <p:cNvSpPr/>
          <p:nvPr/>
        </p:nvSpPr>
        <p:spPr bwMode="auto">
          <a:xfrm>
            <a:off x="6516320" y="1970872"/>
            <a:ext cx="1872000" cy="360000"/>
          </a:xfrm>
          <a:prstGeom prst="flowChartPreparation">
            <a:avLst/>
          </a:prstGeom>
          <a:solidFill>
            <a:schemeClr val="tx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微软雅黑" pitchFamily="34" charset="-122"/>
                <a:ea typeface="微软雅黑" pitchFamily="34" charset="-122"/>
              </a:rPr>
              <a:t>登录</a:t>
            </a:r>
          </a:p>
        </p:txBody>
      </p:sp>
      <p:sp>
        <p:nvSpPr>
          <p:cNvPr id="24" name="流程图: 终止 23"/>
          <p:cNvSpPr/>
          <p:nvPr/>
        </p:nvSpPr>
        <p:spPr bwMode="auto">
          <a:xfrm>
            <a:off x="539656" y="6273336"/>
            <a:ext cx="1872000" cy="360000"/>
          </a:xfrm>
          <a:prstGeom prst="flowChartTerminator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打印纸件</a:t>
            </a:r>
          </a:p>
        </p:txBody>
      </p:sp>
      <p:sp>
        <p:nvSpPr>
          <p:cNvPr id="25" name="流程图: 终止 24"/>
          <p:cNvSpPr/>
          <p:nvPr/>
        </p:nvSpPr>
        <p:spPr bwMode="auto">
          <a:xfrm>
            <a:off x="6516320" y="6273336"/>
            <a:ext cx="1872000" cy="360000"/>
          </a:xfrm>
          <a:prstGeom prst="flowChartTerminator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打印纸件</a:t>
            </a:r>
          </a:p>
        </p:txBody>
      </p:sp>
      <p:sp>
        <p:nvSpPr>
          <p:cNvPr id="26" name="流程图: 过程 25"/>
          <p:cNvSpPr/>
          <p:nvPr/>
        </p:nvSpPr>
        <p:spPr bwMode="auto">
          <a:xfrm>
            <a:off x="539552" y="2546936"/>
            <a:ext cx="1872208" cy="648000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微软雅黑" pitchFamily="34" charset="-122"/>
                <a:ea typeface="微软雅黑" pitchFamily="34" charset="-122"/>
              </a:rPr>
              <a:t>单位设置</a:t>
            </a:r>
            <a:endParaRPr kumimoji="0" lang="en-US" altLang="zh-CN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微软雅黑" pitchFamily="34" charset="-122"/>
              <a:ea typeface="微软雅黑" pitchFamily="34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400" b="1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（设置行政隶属关系）</a:t>
            </a:r>
            <a:endParaRPr kumimoji="0" lang="zh-CN" altLang="en-US" sz="14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流程图: 过程 26"/>
          <p:cNvSpPr/>
          <p:nvPr/>
        </p:nvSpPr>
        <p:spPr bwMode="auto">
          <a:xfrm>
            <a:off x="3275856" y="1826856"/>
            <a:ext cx="1872208" cy="648000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微软雅黑" pitchFamily="34" charset="-122"/>
                <a:ea typeface="微软雅黑" pitchFamily="34" charset="-122"/>
              </a:rPr>
              <a:t>下发下级单位</a:t>
            </a:r>
            <a:endParaRPr kumimoji="0" lang="en-US" altLang="zh-CN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微软雅黑" pitchFamily="34" charset="-122"/>
              <a:ea typeface="微软雅黑" pitchFamily="34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微软雅黑" pitchFamily="34" charset="-122"/>
                <a:ea typeface="微软雅黑" pitchFamily="34" charset="-122"/>
              </a:rPr>
              <a:t>账号和密码</a:t>
            </a:r>
          </a:p>
        </p:txBody>
      </p:sp>
      <p:sp>
        <p:nvSpPr>
          <p:cNvPr id="28" name="流程图: 过程 27"/>
          <p:cNvSpPr/>
          <p:nvPr/>
        </p:nvSpPr>
        <p:spPr bwMode="auto">
          <a:xfrm>
            <a:off x="3275856" y="2691032"/>
            <a:ext cx="1872208" cy="792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数据编辑</a:t>
            </a:r>
            <a:endParaRPr kumimoji="0" lang="en-US" altLang="zh-CN" b="1" i="0" u="none" strike="noStrike" cap="none" normalizeH="0" baseline="0" smtClean="0">
              <a:ln>
                <a:noFill/>
              </a:ln>
              <a:solidFill>
                <a:srgbClr val="545472"/>
              </a:solidFill>
              <a:effectLst/>
              <a:latin typeface="微软雅黑" pitchFamily="34" charset="-122"/>
              <a:ea typeface="微软雅黑" pitchFamily="34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400" b="1" smtClean="0">
                <a:solidFill>
                  <a:srgbClr val="545472"/>
                </a:solidFill>
                <a:latin typeface="微软雅黑" pitchFamily="34" charset="-122"/>
                <a:ea typeface="微软雅黑" pitchFamily="34" charset="-122"/>
              </a:rPr>
              <a:t>（封面、基本信息表、编报说明）</a:t>
            </a:r>
            <a:endParaRPr kumimoji="0" lang="zh-CN" altLang="en-US" sz="1400" b="1" i="0" u="none" strike="noStrike" cap="none" normalizeH="0" baseline="0" smtClean="0">
              <a:ln>
                <a:noFill/>
              </a:ln>
              <a:solidFill>
                <a:srgbClr val="545472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流程图: 过程 28"/>
          <p:cNvSpPr/>
          <p:nvPr/>
        </p:nvSpPr>
        <p:spPr bwMode="auto">
          <a:xfrm>
            <a:off x="6516320" y="2474928"/>
            <a:ext cx="1872000" cy="648000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微软雅黑" pitchFamily="34" charset="-122"/>
                <a:ea typeface="微软雅黑" pitchFamily="34" charset="-122"/>
              </a:rPr>
              <a:t>单位设置</a:t>
            </a:r>
            <a:endParaRPr kumimoji="0" lang="en-US" altLang="zh-CN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流程图: 过程 29"/>
          <p:cNvSpPr/>
          <p:nvPr/>
        </p:nvSpPr>
        <p:spPr bwMode="auto">
          <a:xfrm>
            <a:off x="6516216" y="3789112"/>
            <a:ext cx="1872208" cy="648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数据编辑</a:t>
            </a:r>
            <a:endParaRPr kumimoji="0" lang="en-US" altLang="zh-CN" b="1" i="0" u="none" strike="noStrike" cap="none" normalizeH="0" baseline="0" smtClean="0">
              <a:ln>
                <a:noFill/>
              </a:ln>
              <a:solidFill>
                <a:srgbClr val="545472"/>
              </a:solidFill>
              <a:effectLst/>
              <a:latin typeface="微软雅黑" pitchFamily="34" charset="-122"/>
              <a:ea typeface="微软雅黑" pitchFamily="34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400" b="1" smtClean="0">
                <a:solidFill>
                  <a:srgbClr val="545472"/>
                </a:solidFill>
                <a:latin typeface="微软雅黑" pitchFamily="34" charset="-122"/>
                <a:ea typeface="微软雅黑" pitchFamily="34" charset="-122"/>
              </a:rPr>
              <a:t>（所有内容）</a:t>
            </a:r>
            <a:endParaRPr kumimoji="0" lang="zh-CN" altLang="en-US" sz="1400" b="1" i="0" u="none" strike="noStrike" cap="none" normalizeH="0" baseline="0" smtClean="0">
              <a:ln>
                <a:noFill/>
              </a:ln>
              <a:solidFill>
                <a:srgbClr val="545472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流程图: 过程 30"/>
          <p:cNvSpPr/>
          <p:nvPr/>
        </p:nvSpPr>
        <p:spPr bwMode="auto">
          <a:xfrm>
            <a:off x="6516216" y="3267016"/>
            <a:ext cx="1872208" cy="360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科目设置</a:t>
            </a:r>
          </a:p>
        </p:txBody>
      </p:sp>
      <p:sp>
        <p:nvSpPr>
          <p:cNvPr id="32" name="流程图: 过程 31"/>
          <p:cNvSpPr/>
          <p:nvPr/>
        </p:nvSpPr>
        <p:spPr bwMode="auto">
          <a:xfrm>
            <a:off x="6516216" y="5589312"/>
            <a:ext cx="1872208" cy="360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上报</a:t>
            </a:r>
          </a:p>
        </p:txBody>
      </p:sp>
      <p:sp>
        <p:nvSpPr>
          <p:cNvPr id="33" name="流程图: 过程 32"/>
          <p:cNvSpPr/>
          <p:nvPr/>
        </p:nvSpPr>
        <p:spPr bwMode="auto">
          <a:xfrm>
            <a:off x="3275856" y="4725216"/>
            <a:ext cx="1872208" cy="36004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数据汇总</a:t>
            </a:r>
          </a:p>
        </p:txBody>
      </p:sp>
      <p:sp>
        <p:nvSpPr>
          <p:cNvPr id="34" name="流程图: 过程 33"/>
          <p:cNvSpPr/>
          <p:nvPr/>
        </p:nvSpPr>
        <p:spPr bwMode="auto">
          <a:xfrm>
            <a:off x="3275856" y="6273336"/>
            <a:ext cx="1872000" cy="360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b="1" smtClean="0">
                <a:solidFill>
                  <a:srgbClr val="545472"/>
                </a:solidFill>
                <a:latin typeface="微软雅黑" pitchFamily="34" charset="-122"/>
                <a:ea typeface="微软雅黑" pitchFamily="34" charset="-122"/>
              </a:rPr>
              <a:t>上报</a:t>
            </a:r>
            <a:endParaRPr kumimoji="0" lang="zh-CN" altLang="en-US" b="1" i="0" u="none" strike="noStrike" cap="none" normalizeH="0" baseline="0" smtClean="0">
              <a:ln>
                <a:noFill/>
              </a:ln>
              <a:solidFill>
                <a:srgbClr val="545472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流程图: 决策 34"/>
          <p:cNvSpPr/>
          <p:nvPr/>
        </p:nvSpPr>
        <p:spPr bwMode="auto">
          <a:xfrm>
            <a:off x="3275856" y="3789112"/>
            <a:ext cx="1872208" cy="648000"/>
          </a:xfrm>
          <a:prstGeom prst="flowChartDecisi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接收数据</a:t>
            </a:r>
          </a:p>
        </p:txBody>
      </p:sp>
      <p:sp>
        <p:nvSpPr>
          <p:cNvPr id="36" name="流程图: 决策 35"/>
          <p:cNvSpPr/>
          <p:nvPr/>
        </p:nvSpPr>
        <p:spPr bwMode="auto">
          <a:xfrm>
            <a:off x="3275856" y="5373288"/>
            <a:ext cx="1872208" cy="648000"/>
          </a:xfrm>
          <a:prstGeom prst="flowChartDecisi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数据审核</a:t>
            </a:r>
          </a:p>
        </p:txBody>
      </p:sp>
      <p:sp>
        <p:nvSpPr>
          <p:cNvPr id="37" name="流程图: 决策 36"/>
          <p:cNvSpPr/>
          <p:nvPr/>
        </p:nvSpPr>
        <p:spPr bwMode="auto">
          <a:xfrm>
            <a:off x="6516216" y="4653288"/>
            <a:ext cx="1872208" cy="720000"/>
          </a:xfrm>
          <a:prstGeom prst="flowChartDecisi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数据审核</a:t>
            </a:r>
          </a:p>
        </p:txBody>
      </p:sp>
      <p:cxnSp>
        <p:nvCxnSpPr>
          <p:cNvPr id="39" name="直接箭头连接符 38"/>
          <p:cNvCxnSpPr>
            <a:stCxn id="22" idx="2"/>
            <a:endCxn id="26" idx="0"/>
          </p:cNvCxnSpPr>
          <p:nvPr/>
        </p:nvCxnSpPr>
        <p:spPr bwMode="auto">
          <a:xfrm>
            <a:off x="1475656" y="2330872"/>
            <a:ext cx="0" cy="216064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>
            <a:stCxn id="35" idx="2"/>
            <a:endCxn id="33" idx="0"/>
          </p:cNvCxnSpPr>
          <p:nvPr/>
        </p:nvCxnSpPr>
        <p:spPr bwMode="auto">
          <a:xfrm>
            <a:off x="4211960" y="4437112"/>
            <a:ext cx="0" cy="28810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>
            <a:stCxn id="28" idx="2"/>
            <a:endCxn id="35" idx="0"/>
          </p:cNvCxnSpPr>
          <p:nvPr/>
        </p:nvCxnSpPr>
        <p:spPr bwMode="auto">
          <a:xfrm>
            <a:off x="4211960" y="3483032"/>
            <a:ext cx="0" cy="30608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>
            <a:stCxn id="23" idx="2"/>
            <a:endCxn id="29" idx="0"/>
          </p:cNvCxnSpPr>
          <p:nvPr/>
        </p:nvCxnSpPr>
        <p:spPr bwMode="auto">
          <a:xfrm>
            <a:off x="7452320" y="2330872"/>
            <a:ext cx="0" cy="144056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>
            <a:stCxn id="29" idx="2"/>
            <a:endCxn id="31" idx="0"/>
          </p:cNvCxnSpPr>
          <p:nvPr/>
        </p:nvCxnSpPr>
        <p:spPr bwMode="auto">
          <a:xfrm>
            <a:off x="7452320" y="3122928"/>
            <a:ext cx="0" cy="1440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>
            <a:stCxn id="31" idx="2"/>
            <a:endCxn id="30" idx="0"/>
          </p:cNvCxnSpPr>
          <p:nvPr/>
        </p:nvCxnSpPr>
        <p:spPr bwMode="auto">
          <a:xfrm>
            <a:off x="7452320" y="3627016"/>
            <a:ext cx="0" cy="16209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>
            <a:stCxn id="30" idx="2"/>
            <a:endCxn id="37" idx="0"/>
          </p:cNvCxnSpPr>
          <p:nvPr/>
        </p:nvCxnSpPr>
        <p:spPr bwMode="auto">
          <a:xfrm>
            <a:off x="7452320" y="4437112"/>
            <a:ext cx="0" cy="21617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直接箭头连接符 63"/>
          <p:cNvCxnSpPr>
            <a:stCxn id="37" idx="2"/>
            <a:endCxn id="32" idx="0"/>
          </p:cNvCxnSpPr>
          <p:nvPr/>
        </p:nvCxnSpPr>
        <p:spPr bwMode="auto">
          <a:xfrm>
            <a:off x="7452320" y="5373288"/>
            <a:ext cx="0" cy="21602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直接箭头连接符 69"/>
          <p:cNvCxnSpPr>
            <a:stCxn id="33" idx="2"/>
            <a:endCxn id="36" idx="0"/>
          </p:cNvCxnSpPr>
          <p:nvPr/>
        </p:nvCxnSpPr>
        <p:spPr bwMode="auto">
          <a:xfrm>
            <a:off x="4211960" y="5085256"/>
            <a:ext cx="0" cy="28803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直接箭头连接符 73"/>
          <p:cNvCxnSpPr>
            <a:stCxn id="34" idx="1"/>
            <a:endCxn id="24" idx="3"/>
          </p:cNvCxnSpPr>
          <p:nvPr/>
        </p:nvCxnSpPr>
        <p:spPr bwMode="auto">
          <a:xfrm flipH="1">
            <a:off x="2411656" y="6453336"/>
            <a:ext cx="8642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直接箭头连接符 76"/>
          <p:cNvCxnSpPr>
            <a:stCxn id="36" idx="2"/>
            <a:endCxn id="34" idx="0"/>
          </p:cNvCxnSpPr>
          <p:nvPr/>
        </p:nvCxnSpPr>
        <p:spPr bwMode="auto">
          <a:xfrm flipH="1">
            <a:off x="4211856" y="6021288"/>
            <a:ext cx="104" cy="25204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肘形连接符 83"/>
          <p:cNvCxnSpPr>
            <a:stCxn id="36" idx="1"/>
            <a:endCxn id="28" idx="1"/>
          </p:cNvCxnSpPr>
          <p:nvPr/>
        </p:nvCxnSpPr>
        <p:spPr bwMode="auto">
          <a:xfrm rot="10800000">
            <a:off x="3275856" y="3087032"/>
            <a:ext cx="12700" cy="2610256"/>
          </a:xfrm>
          <a:prstGeom prst="bentConnector3">
            <a:avLst>
              <a:gd name="adj1" fmla="val 2175001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肘形连接符 85"/>
          <p:cNvCxnSpPr>
            <a:stCxn id="37" idx="3"/>
            <a:endCxn id="30" idx="3"/>
          </p:cNvCxnSpPr>
          <p:nvPr/>
        </p:nvCxnSpPr>
        <p:spPr bwMode="auto">
          <a:xfrm flipV="1">
            <a:off x="8388424" y="4113112"/>
            <a:ext cx="12700" cy="900176"/>
          </a:xfrm>
          <a:prstGeom prst="bentConnector3">
            <a:avLst>
              <a:gd name="adj1" fmla="val 1800000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肘形连接符 88"/>
          <p:cNvCxnSpPr>
            <a:stCxn id="32" idx="2"/>
          </p:cNvCxnSpPr>
          <p:nvPr/>
        </p:nvCxnSpPr>
        <p:spPr bwMode="auto">
          <a:xfrm rot="5400000" flipH="1">
            <a:off x="5328068" y="3825060"/>
            <a:ext cx="1728224" cy="2520280"/>
          </a:xfrm>
          <a:prstGeom prst="bentConnector4">
            <a:avLst>
              <a:gd name="adj1" fmla="val -7165"/>
              <a:gd name="adj2" fmla="val 71972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8" name="肘形连接符 127"/>
          <p:cNvCxnSpPr>
            <a:stCxn id="26" idx="3"/>
            <a:endCxn id="27" idx="1"/>
          </p:cNvCxnSpPr>
          <p:nvPr/>
        </p:nvCxnSpPr>
        <p:spPr bwMode="auto">
          <a:xfrm flipV="1">
            <a:off x="2411760" y="2150856"/>
            <a:ext cx="864096" cy="720080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4" name="直接箭头连接符 133"/>
          <p:cNvCxnSpPr>
            <a:stCxn id="27" idx="2"/>
            <a:endCxn id="28" idx="0"/>
          </p:cNvCxnSpPr>
          <p:nvPr/>
        </p:nvCxnSpPr>
        <p:spPr bwMode="auto">
          <a:xfrm>
            <a:off x="4211960" y="2474856"/>
            <a:ext cx="0" cy="21617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2" name="直接箭头连接符 141"/>
          <p:cNvCxnSpPr>
            <a:stCxn id="35" idx="3"/>
            <a:endCxn id="30" idx="1"/>
          </p:cNvCxnSpPr>
          <p:nvPr/>
        </p:nvCxnSpPr>
        <p:spPr bwMode="auto">
          <a:xfrm>
            <a:off x="5148064" y="4113112"/>
            <a:ext cx="1368152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5" name="直接箭头连接符 144"/>
          <p:cNvCxnSpPr>
            <a:stCxn id="27" idx="3"/>
            <a:endCxn id="23" idx="1"/>
          </p:cNvCxnSpPr>
          <p:nvPr/>
        </p:nvCxnSpPr>
        <p:spPr bwMode="auto">
          <a:xfrm>
            <a:off x="5148064" y="2150856"/>
            <a:ext cx="1368256" cy="16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2699792" y="3501008"/>
            <a:ext cx="400110" cy="15841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4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审核不通过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8564378" y="3789040"/>
            <a:ext cx="400110" cy="15841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400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审核不通过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7416000" y="532800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审核通过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4139992" y="597600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审核通过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5364088" y="378904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撤报</a:t>
            </a:r>
          </a:p>
        </p:txBody>
      </p:sp>
      <p:cxnSp>
        <p:nvCxnSpPr>
          <p:cNvPr id="67" name="直接箭头连接符 66"/>
          <p:cNvCxnSpPr>
            <a:stCxn id="32" idx="2"/>
            <a:endCxn id="25" idx="0"/>
          </p:cNvCxnSpPr>
          <p:nvPr/>
        </p:nvCxnSpPr>
        <p:spPr bwMode="auto">
          <a:xfrm>
            <a:off x="7452320" y="5949312"/>
            <a:ext cx="0" cy="32402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3</a:t>
            </a:r>
            <a:r>
              <a:rPr lang="zh-CN" altLang="en-US" smtClean="0"/>
              <a:t>、财务决算系统流程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mtClean="0"/>
              <a:t>① 填报前期设置</a:t>
            </a:r>
            <a:endParaRPr lang="en-US" altLang="zh-CN" smtClean="0"/>
          </a:p>
          <a:p>
            <a:pPr lvl="1"/>
            <a:r>
              <a:rPr lang="en-US" altLang="zh-CN" smtClean="0"/>
              <a:t>1</a:t>
            </a:r>
            <a:r>
              <a:rPr lang="zh-CN" altLang="en-US" smtClean="0"/>
              <a:t>）系统中已内置国家统计局的全国行政区划信息</a:t>
            </a:r>
            <a:endParaRPr lang="en-US" altLang="zh-CN" smtClean="0"/>
          </a:p>
          <a:p>
            <a:pPr lvl="2">
              <a:buFont typeface="Wingdings" pitchFamily="2" charset="2"/>
              <a:buChar char="u"/>
            </a:pPr>
            <a:r>
              <a:rPr lang="zh-CN" altLang="en-US" smtClean="0"/>
              <a:t>  已内置截至</a:t>
            </a:r>
            <a:r>
              <a:rPr lang="en-US" altLang="zh-CN" smtClean="0"/>
              <a:t>2012</a:t>
            </a:r>
            <a:r>
              <a:rPr lang="zh-CN" altLang="en-US" smtClean="0"/>
              <a:t>年</a:t>
            </a:r>
            <a:r>
              <a:rPr lang="en-US" altLang="zh-CN" smtClean="0"/>
              <a:t>10</a:t>
            </a:r>
            <a:r>
              <a:rPr lang="zh-CN" altLang="en-US" smtClean="0"/>
              <a:t>月</a:t>
            </a:r>
            <a:r>
              <a:rPr lang="en-US" altLang="zh-CN" smtClean="0"/>
              <a:t>31</a:t>
            </a:r>
            <a:r>
              <a:rPr lang="zh-CN" altLang="en-US" smtClean="0"/>
              <a:t>日的全国县级以上行政区划</a:t>
            </a:r>
            <a:endParaRPr lang="en-US" altLang="zh-CN" smtClean="0"/>
          </a:p>
          <a:p>
            <a:pPr lvl="2">
              <a:buFont typeface="Wingdings" pitchFamily="2" charset="2"/>
              <a:buChar char="u"/>
            </a:pPr>
            <a:r>
              <a:rPr lang="en-US" altLang="zh-CN" smtClean="0"/>
              <a:t>  2012</a:t>
            </a:r>
            <a:r>
              <a:rPr lang="zh-CN" altLang="en-US" smtClean="0"/>
              <a:t>年以后更新依据是各省科协提供的区划变更材料</a:t>
            </a:r>
            <a:endParaRPr lang="en-US" altLang="zh-CN" smtClean="0"/>
          </a:p>
          <a:p>
            <a:pPr lvl="2">
              <a:buFont typeface="Wingdings" pitchFamily="2" charset="2"/>
              <a:buChar char="u"/>
            </a:pPr>
            <a:r>
              <a:rPr lang="en-US" altLang="zh-CN" smtClean="0"/>
              <a:t>  </a:t>
            </a:r>
            <a:r>
              <a:rPr lang="zh-CN" altLang="en-US" smtClean="0"/>
              <a:t>根据行政区划进行填报单位完整性检查</a:t>
            </a:r>
            <a:endParaRPr lang="en-US" altLang="zh-CN" smtClean="0"/>
          </a:p>
          <a:p>
            <a:pPr lvl="2">
              <a:buFont typeface="Wingdings" pitchFamily="2" charset="2"/>
              <a:buChar char="u"/>
            </a:pPr>
            <a:r>
              <a:rPr lang="en-US" altLang="zh-CN" smtClean="0"/>
              <a:t>  </a:t>
            </a:r>
            <a:r>
              <a:rPr lang="zh-CN" altLang="en-US" smtClean="0"/>
              <a:t>根据行政区划和单位上报数，统计各单位上报率</a:t>
            </a:r>
            <a:endParaRPr lang="en-US" altLang="zh-CN" smtClean="0"/>
          </a:p>
          <a:p>
            <a:pPr lvl="1"/>
            <a:r>
              <a:rPr lang="en-US" altLang="zh-CN" smtClean="0"/>
              <a:t>2</a:t>
            </a:r>
            <a:r>
              <a:rPr lang="zh-CN" altLang="en-US" smtClean="0"/>
              <a:t>）每年都会有个别单位变更行政区划</a:t>
            </a:r>
            <a:endParaRPr lang="en-US" altLang="zh-CN" smtClean="0"/>
          </a:p>
          <a:p>
            <a:pPr lvl="2">
              <a:buFont typeface="Wingdings" pitchFamily="2" charset="2"/>
              <a:buChar char="u"/>
            </a:pPr>
            <a:r>
              <a:rPr lang="zh-CN" altLang="en-US" smtClean="0"/>
              <a:t>  遇到此类情况可拨打技术支持电话，技术人员会帮您处理</a:t>
            </a:r>
            <a:endParaRPr lang="en-US" altLang="zh-CN" smtClean="0"/>
          </a:p>
          <a:p>
            <a:pPr lvl="2">
              <a:buFont typeface="Wingdings" pitchFamily="2" charset="2"/>
              <a:buChar char="u"/>
            </a:pPr>
            <a:r>
              <a:rPr lang="zh-CN" altLang="en-US" smtClean="0"/>
              <a:t>  需要将区划变更文件发送传真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1</a:t>
            </a:r>
            <a:r>
              <a:rPr lang="zh-CN" altLang="en-US" smtClean="0"/>
              <a:t>、财务决算系统概述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mtClean="0"/>
              <a:t>（</a:t>
            </a:r>
            <a:r>
              <a:rPr lang="en-US" altLang="zh-CN" smtClean="0"/>
              <a:t>2</a:t>
            </a:r>
            <a:r>
              <a:rPr lang="zh-CN" altLang="en-US" smtClean="0"/>
              <a:t>）模块功能</a:t>
            </a:r>
            <a:endParaRPr lang="zh-CN" altLang="en-US"/>
          </a:p>
        </p:txBody>
      </p:sp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3714426666"/>
              </p:ext>
            </p:extLst>
          </p:nvPr>
        </p:nvGraphicFramePr>
        <p:xfrm>
          <a:off x="917594" y="1628800"/>
          <a:ext cx="7308812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3</a:t>
            </a:r>
            <a:r>
              <a:rPr lang="zh-CN" altLang="en-US" smtClean="0"/>
              <a:t>、财务决算系统流程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mtClean="0"/>
              <a:t>① 填报前期设置</a:t>
            </a:r>
            <a:endParaRPr lang="en-US" altLang="zh-CN" smtClean="0"/>
          </a:p>
          <a:p>
            <a:pPr lvl="1"/>
            <a:r>
              <a:rPr lang="en-US" altLang="zh-CN" smtClean="0"/>
              <a:t>3</a:t>
            </a:r>
            <a:r>
              <a:rPr lang="zh-CN" altLang="en-US" smtClean="0"/>
              <a:t>）由上级单位添加下级单位</a:t>
            </a:r>
            <a:endParaRPr lang="en-US" altLang="zh-CN" smtClean="0"/>
          </a:p>
          <a:p>
            <a:pPr lvl="2">
              <a:buFont typeface="Wingdings" pitchFamily="2" charset="2"/>
              <a:buChar char="u"/>
            </a:pPr>
            <a:r>
              <a:rPr lang="zh-CN" altLang="en-US" smtClean="0"/>
              <a:t>  上级单位在“</a:t>
            </a:r>
            <a:r>
              <a:rPr lang="zh-CN" altLang="en-US" smtClean="0">
                <a:solidFill>
                  <a:schemeClr val="tx2"/>
                </a:solidFill>
              </a:rPr>
              <a:t>单位设置</a:t>
            </a:r>
            <a:r>
              <a:rPr lang="zh-CN" altLang="en-US" smtClean="0"/>
              <a:t>”中添加下级单位</a:t>
            </a:r>
            <a:endParaRPr lang="en-US" altLang="zh-CN" smtClean="0"/>
          </a:p>
          <a:p>
            <a:pPr lvl="2">
              <a:buFont typeface="Wingdings" pitchFamily="2" charset="2"/>
              <a:buChar char="u"/>
            </a:pPr>
            <a:r>
              <a:rPr lang="zh-CN" altLang="en-US" smtClean="0"/>
              <a:t>  上级单位在添加下级单位时，必须绑定其行政区划</a:t>
            </a:r>
            <a:endParaRPr lang="en-US" altLang="zh-CN" smtClean="0"/>
          </a:p>
          <a:p>
            <a:pPr lvl="2">
              <a:buFont typeface="Wingdings" pitchFamily="2" charset="2"/>
              <a:buChar char="u"/>
            </a:pPr>
            <a:r>
              <a:rPr lang="en-US" altLang="zh-CN" smtClean="0"/>
              <a:t>  </a:t>
            </a:r>
            <a:r>
              <a:rPr lang="zh-CN" altLang="en-US" smtClean="0"/>
              <a:t>绑定行政区划必须根据行政隶属关系选择，不是根据单位所在地理位置选择</a:t>
            </a:r>
            <a:endParaRPr lang="en-US" altLang="zh-CN" smtClean="0"/>
          </a:p>
          <a:p>
            <a:pPr lvl="2">
              <a:buFont typeface="Wingdings" pitchFamily="2" charset="2"/>
              <a:buChar char="u"/>
            </a:pPr>
            <a:r>
              <a:rPr lang="zh-CN" altLang="en-US" smtClean="0"/>
              <a:t>  若基层填报单位未被其地市级单位绑定行政区划，则该基层填报单位将不能进行任何数据编辑操作</a:t>
            </a:r>
            <a:endParaRPr lang="en-US" altLang="zh-CN" smtClean="0"/>
          </a:p>
          <a:p>
            <a:pPr lvl="2">
              <a:buFont typeface="Wingdings" pitchFamily="2" charset="2"/>
              <a:buChar char="u"/>
            </a:pPr>
            <a:r>
              <a:rPr lang="en-US" altLang="zh-CN" smtClean="0"/>
              <a:t> </a:t>
            </a:r>
            <a:r>
              <a:rPr lang="zh-CN" altLang="en-US" smtClean="0"/>
              <a:t>上报后，上级单位不可再添加、修改、删除下级单位</a:t>
            </a:r>
            <a:endParaRPr lang="en-US" altLang="zh-CN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3</a:t>
            </a:r>
            <a:r>
              <a:rPr lang="zh-CN" altLang="en-US" smtClean="0"/>
              <a:t>、财务决算系统流程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mtClean="0"/>
              <a:t>① 填报前期设置</a:t>
            </a:r>
            <a:endParaRPr lang="en-US" altLang="zh-CN" smtClean="0"/>
          </a:p>
          <a:p>
            <a:pPr lvl="1"/>
            <a:r>
              <a:rPr lang="en-US" altLang="zh-CN" smtClean="0"/>
              <a:t>4</a:t>
            </a:r>
            <a:r>
              <a:rPr lang="zh-CN" altLang="en-US" smtClean="0"/>
              <a:t>）由上级单位绑定下级单位的行政区划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553054" y="2548920"/>
          <a:ext cx="8037893" cy="361638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4506370"/>
                <a:gridCol w="3531523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用户级次</a:t>
                      </a:r>
                      <a:endParaRPr lang="zh-CN" altLang="en-US" sz="2000" b="1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操作</a:t>
                      </a:r>
                      <a:endParaRPr lang="zh-CN" altLang="en-US" sz="2000" b="1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</a:tr>
              <a:tr h="1024096">
                <a:tc>
                  <a:txBody>
                    <a:bodyPr/>
                    <a:lstStyle/>
                    <a:p>
                      <a:r>
                        <a:rPr lang="zh-CN" altLang="en-US" sz="2000" b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省级单位（</a:t>
                      </a:r>
                      <a:r>
                        <a:rPr lang="en-US" altLang="zh-CN" sz="2000" b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3</a:t>
                      </a:r>
                      <a:r>
                        <a:rPr lang="zh-CN" altLang="en-US" sz="2000" b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位）、直辖市（</a:t>
                      </a:r>
                      <a:r>
                        <a:rPr lang="en-US" altLang="zh-CN" sz="2000" b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3</a:t>
                      </a:r>
                      <a:r>
                        <a:rPr lang="zh-CN" altLang="en-US" sz="2000" b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位）、</a:t>
                      </a:r>
                      <a:endParaRPr lang="en-US" altLang="zh-CN" sz="2000" b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r>
                        <a:rPr lang="zh-CN" altLang="en-US" sz="2000" b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计划单列市（</a:t>
                      </a:r>
                      <a:r>
                        <a:rPr lang="en-US" altLang="zh-CN" sz="2000" b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6</a:t>
                      </a:r>
                      <a:r>
                        <a:rPr lang="zh-CN" altLang="en-US" sz="2000" b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位）的行政隶属关系</a:t>
                      </a:r>
                      <a:endParaRPr lang="zh-CN" altLang="en-US" sz="2000" b="1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000" b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系统中已预置，无需绑定</a:t>
                      </a:r>
                      <a:endParaRPr lang="zh-CN" altLang="en-US" sz="2000" b="1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</a:tr>
              <a:tr h="1008112">
                <a:tc>
                  <a:txBody>
                    <a:bodyPr/>
                    <a:lstStyle/>
                    <a:p>
                      <a:r>
                        <a:rPr lang="zh-CN" altLang="en-US" sz="2000" b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除计划单列市外的其他</a:t>
                      </a:r>
                      <a:endParaRPr lang="en-US" altLang="zh-CN" sz="2000" b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r>
                        <a:rPr lang="zh-CN" altLang="en-US" sz="2000" b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地市级单位（</a:t>
                      </a:r>
                      <a:r>
                        <a:rPr lang="en-US" altLang="zh-CN" sz="2000" b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6</a:t>
                      </a:r>
                      <a:r>
                        <a:rPr lang="zh-CN" altLang="en-US" sz="2000" b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位）的行政隶属关系</a:t>
                      </a:r>
                      <a:endParaRPr lang="zh-CN" altLang="en-US" sz="2000" b="1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000" b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由其省级单位（</a:t>
                      </a:r>
                      <a:r>
                        <a:rPr lang="en-US" altLang="zh-CN" sz="2000" b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3</a:t>
                      </a:r>
                      <a:r>
                        <a:rPr lang="zh-CN" altLang="en-US" sz="2000" b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位）在“单位设置”中绑定行政区划</a:t>
                      </a:r>
                      <a:endParaRPr lang="zh-CN" altLang="en-US" sz="2000" b="1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</a:tr>
              <a:tr h="10081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基层填报单位（</a:t>
                      </a:r>
                      <a:r>
                        <a:rPr lang="en-US" altLang="zh-CN" sz="2000" b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9</a:t>
                      </a:r>
                      <a:r>
                        <a:rPr lang="zh-CN" altLang="en-US" sz="2000" b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位）的行政隶属关系</a:t>
                      </a:r>
                      <a:endParaRPr lang="en-US" altLang="zh-CN" sz="2000" b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0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由其地市级单位（</a:t>
                      </a:r>
                      <a:r>
                        <a:rPr lang="en-US" altLang="zh-CN" sz="20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6</a:t>
                      </a:r>
                      <a:r>
                        <a:rPr lang="zh-CN" altLang="en-US" sz="20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位）在“单位设置”中绑定行政区划</a:t>
                      </a:r>
                      <a:endParaRPr lang="zh-CN" altLang="en-US" sz="20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3</a:t>
            </a:r>
            <a:r>
              <a:rPr lang="zh-CN" altLang="en-US" smtClean="0"/>
              <a:t>、财务决算系统流程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60000"/>
              </a:lnSpc>
            </a:pPr>
            <a:r>
              <a:rPr lang="zh-CN" altLang="en-US" smtClean="0"/>
              <a:t>① 填报前期设置</a:t>
            </a:r>
            <a:endParaRPr lang="en-US" altLang="zh-CN" smtClean="0"/>
          </a:p>
          <a:p>
            <a:pPr lvl="1">
              <a:lnSpc>
                <a:spcPct val="160000"/>
              </a:lnSpc>
            </a:pPr>
            <a:r>
              <a:rPr lang="en-US" altLang="zh-CN" smtClean="0"/>
              <a:t>5</a:t>
            </a:r>
            <a:r>
              <a:rPr lang="zh-CN" altLang="en-US" smtClean="0"/>
              <a:t>）基层填报单位（</a:t>
            </a:r>
            <a:r>
              <a:rPr lang="en-US" altLang="zh-CN" smtClean="0"/>
              <a:t>9</a:t>
            </a:r>
            <a:r>
              <a:rPr lang="zh-CN" altLang="en-US" smtClean="0"/>
              <a:t>位）对应的行政区划</a:t>
            </a:r>
            <a:endParaRPr lang="en-US" altLang="zh-CN" smtClean="0"/>
          </a:p>
          <a:p>
            <a:pPr lvl="2">
              <a:lnSpc>
                <a:spcPct val="160000"/>
              </a:lnSpc>
              <a:buFont typeface="Wingdings" pitchFamily="2" charset="2"/>
              <a:buChar char="u"/>
            </a:pPr>
            <a:r>
              <a:rPr lang="zh-CN" altLang="en-US" smtClean="0"/>
              <a:t>  省级科协机关和事业单位</a:t>
            </a:r>
            <a:r>
              <a:rPr lang="en-US" altLang="zh-CN" smtClean="0">
                <a:solidFill>
                  <a:schemeClr val="tx2"/>
                </a:solidFill>
              </a:rPr>
              <a:t> </a:t>
            </a:r>
            <a:r>
              <a:rPr lang="zh-CN" altLang="en-US" smtClean="0">
                <a:solidFill>
                  <a:schemeClr val="tx2"/>
                </a:solidFill>
              </a:rPr>
              <a:t>对应</a:t>
            </a:r>
            <a:r>
              <a:rPr lang="en-US" altLang="zh-CN" smtClean="0">
                <a:solidFill>
                  <a:schemeClr val="tx2"/>
                </a:solidFill>
              </a:rPr>
              <a:t> </a:t>
            </a:r>
            <a:r>
              <a:rPr lang="zh-CN" altLang="en-US" smtClean="0"/>
              <a:t>省级行政区划</a:t>
            </a:r>
          </a:p>
          <a:p>
            <a:pPr lvl="2">
              <a:lnSpc>
                <a:spcPct val="160000"/>
              </a:lnSpc>
              <a:buFont typeface="Wingdings" pitchFamily="2" charset="2"/>
              <a:buChar char="u"/>
            </a:pPr>
            <a:r>
              <a:rPr lang="zh-CN" altLang="en-US" smtClean="0"/>
              <a:t>  地市级科协机关和事业单位</a:t>
            </a:r>
            <a:r>
              <a:rPr lang="en-US" altLang="zh-CN" smtClean="0">
                <a:solidFill>
                  <a:schemeClr val="tx2"/>
                </a:solidFill>
              </a:rPr>
              <a:t> </a:t>
            </a:r>
            <a:r>
              <a:rPr lang="zh-CN" altLang="en-US" smtClean="0">
                <a:solidFill>
                  <a:schemeClr val="tx2"/>
                </a:solidFill>
              </a:rPr>
              <a:t>对应</a:t>
            </a:r>
            <a:r>
              <a:rPr lang="en-US" altLang="zh-CN" smtClean="0">
                <a:solidFill>
                  <a:schemeClr val="tx2"/>
                </a:solidFill>
              </a:rPr>
              <a:t> </a:t>
            </a:r>
            <a:r>
              <a:rPr lang="zh-CN" altLang="en-US" smtClean="0"/>
              <a:t>地市级行政区划</a:t>
            </a:r>
          </a:p>
          <a:p>
            <a:pPr lvl="2">
              <a:lnSpc>
                <a:spcPct val="160000"/>
              </a:lnSpc>
              <a:buFont typeface="Wingdings" pitchFamily="2" charset="2"/>
              <a:buChar char="u"/>
            </a:pPr>
            <a:r>
              <a:rPr lang="zh-CN" altLang="en-US" smtClean="0"/>
              <a:t>  县级科协</a:t>
            </a:r>
            <a:r>
              <a:rPr lang="en-US" altLang="zh-CN" smtClean="0">
                <a:solidFill>
                  <a:schemeClr val="tx2"/>
                </a:solidFill>
              </a:rPr>
              <a:t> </a:t>
            </a:r>
            <a:r>
              <a:rPr lang="zh-CN" altLang="en-US" smtClean="0">
                <a:solidFill>
                  <a:schemeClr val="tx2"/>
                </a:solidFill>
              </a:rPr>
              <a:t>对应</a:t>
            </a:r>
            <a:r>
              <a:rPr lang="en-US" altLang="zh-CN" smtClean="0">
                <a:solidFill>
                  <a:schemeClr val="tx2"/>
                </a:solidFill>
              </a:rPr>
              <a:t> </a:t>
            </a:r>
            <a:r>
              <a:rPr lang="zh-CN" altLang="en-US" smtClean="0"/>
              <a:t>县级行政区划</a:t>
            </a:r>
            <a:endParaRPr lang="en-US" altLang="zh-CN" smtClean="0"/>
          </a:p>
          <a:p>
            <a:pPr lvl="1">
              <a:lnSpc>
                <a:spcPct val="160000"/>
              </a:lnSpc>
            </a:pPr>
            <a:r>
              <a:rPr lang="en-US" altLang="zh-CN" smtClean="0"/>
              <a:t>6</a:t>
            </a:r>
            <a:r>
              <a:rPr lang="zh-CN" altLang="en-US" smtClean="0"/>
              <a:t>）由上级单位删除下级单位</a:t>
            </a:r>
            <a:endParaRPr lang="en-US" altLang="zh-CN" smtClean="0"/>
          </a:p>
          <a:p>
            <a:pPr lvl="2">
              <a:lnSpc>
                <a:spcPct val="160000"/>
              </a:lnSpc>
              <a:buFont typeface="Wingdings" pitchFamily="2" charset="2"/>
              <a:buChar char="u"/>
            </a:pPr>
            <a:r>
              <a:rPr lang="zh-CN" altLang="en-US" smtClean="0"/>
              <a:t>  若存在下级单位无需上报当年决算的情况，上级单位必须在“</a:t>
            </a:r>
            <a:r>
              <a:rPr lang="zh-CN" altLang="en-US" smtClean="0">
                <a:solidFill>
                  <a:schemeClr val="tx2"/>
                </a:solidFill>
              </a:rPr>
              <a:t>单位设置</a:t>
            </a:r>
            <a:r>
              <a:rPr lang="zh-CN" altLang="en-US" smtClean="0"/>
              <a:t>”中删除该下级单位</a:t>
            </a:r>
            <a:endParaRPr lang="en-US" altLang="zh-CN" smtClean="0"/>
          </a:p>
          <a:p>
            <a:pPr lvl="2">
              <a:lnSpc>
                <a:spcPct val="160000"/>
              </a:lnSpc>
              <a:buFont typeface="Wingdings" pitchFamily="2" charset="2"/>
              <a:buChar char="u"/>
            </a:pPr>
            <a:r>
              <a:rPr lang="en-US" altLang="zh-CN" smtClean="0"/>
              <a:t>  </a:t>
            </a:r>
            <a:r>
              <a:rPr lang="zh-CN" altLang="en-US" smtClean="0"/>
              <a:t>并且上级单位必须在“</a:t>
            </a:r>
            <a:r>
              <a:rPr lang="zh-CN" altLang="en-US" smtClean="0">
                <a:solidFill>
                  <a:schemeClr val="tx2"/>
                </a:solidFill>
              </a:rPr>
              <a:t>行政区划</a:t>
            </a:r>
            <a:r>
              <a:rPr lang="en-US" altLang="zh-CN" smtClean="0">
                <a:solidFill>
                  <a:schemeClr val="tx2"/>
                </a:solidFill>
              </a:rPr>
              <a:t>-</a:t>
            </a:r>
            <a:r>
              <a:rPr lang="zh-CN" altLang="en-US" smtClean="0">
                <a:solidFill>
                  <a:schemeClr val="tx2"/>
                </a:solidFill>
              </a:rPr>
              <a:t>未上报理由</a:t>
            </a:r>
            <a:r>
              <a:rPr lang="zh-CN" altLang="en-US" smtClean="0"/>
              <a:t>”中选择该下级单位的未上报理由并提交</a:t>
            </a:r>
            <a:endParaRPr lang="en-US" altLang="zh-CN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3</a:t>
            </a:r>
            <a:r>
              <a:rPr lang="zh-CN" altLang="en-US" smtClean="0"/>
              <a:t>、财务决算系统流程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mtClean="0"/>
              <a:t>① 填报前期设置</a:t>
            </a:r>
            <a:endParaRPr lang="en-US" altLang="zh-CN" smtClean="0"/>
          </a:p>
          <a:p>
            <a:pPr lvl="1"/>
            <a:r>
              <a:rPr lang="en-US" altLang="zh-CN" smtClean="0"/>
              <a:t>7</a:t>
            </a:r>
            <a:r>
              <a:rPr lang="zh-CN" altLang="en-US" smtClean="0"/>
              <a:t>）由上级单位下发下级单位的账号和密码</a:t>
            </a:r>
            <a:endParaRPr lang="en-US" altLang="zh-CN" smtClean="0"/>
          </a:p>
          <a:p>
            <a:pPr lvl="2">
              <a:buFont typeface="Wingdings" pitchFamily="2" charset="2"/>
              <a:buChar char="u"/>
            </a:pPr>
            <a:r>
              <a:rPr lang="zh-CN" altLang="en-US" smtClean="0"/>
              <a:t>  汇总级单位可在“</a:t>
            </a:r>
            <a:r>
              <a:rPr lang="zh-CN" altLang="en-US" smtClean="0">
                <a:solidFill>
                  <a:schemeClr val="tx2"/>
                </a:solidFill>
              </a:rPr>
              <a:t>单位设置</a:t>
            </a:r>
            <a:r>
              <a:rPr lang="zh-CN" altLang="en-US" smtClean="0"/>
              <a:t>”中查看和设置本单位和下级单位的登录账号和密码</a:t>
            </a:r>
            <a:endParaRPr lang="en-US" altLang="zh-CN" smtClean="0"/>
          </a:p>
          <a:p>
            <a:pPr lvl="2">
              <a:buFont typeface="Wingdings" pitchFamily="2" charset="2"/>
              <a:buChar char="u"/>
            </a:pPr>
            <a:r>
              <a:rPr lang="zh-CN" altLang="en-US" smtClean="0"/>
              <a:t>  基层填报单位可在“</a:t>
            </a:r>
            <a:r>
              <a:rPr lang="zh-CN" altLang="en-US" smtClean="0">
                <a:solidFill>
                  <a:schemeClr val="tx2"/>
                </a:solidFill>
              </a:rPr>
              <a:t>单位设置</a:t>
            </a:r>
            <a:r>
              <a:rPr lang="zh-CN" altLang="en-US" smtClean="0"/>
              <a:t>”中查看和设置本单位的登录账号和密码</a:t>
            </a:r>
            <a:endParaRPr lang="en-US" altLang="zh-CN" smtClean="0"/>
          </a:p>
          <a:p>
            <a:pPr lvl="2">
              <a:buFont typeface="Wingdings" pitchFamily="2" charset="2"/>
              <a:buChar char="u"/>
            </a:pPr>
            <a:r>
              <a:rPr lang="zh-CN" altLang="en-US" smtClean="0"/>
              <a:t>  下级单位若忘记登录账号和密码，可联系上级单位</a:t>
            </a:r>
            <a:endParaRPr lang="en-US" altLang="zh-CN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</a:t>
            </a:r>
            <a:r>
              <a:rPr lang="zh-CN" altLang="en-US" smtClean="0"/>
              <a:t>安徽省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mtClean="0"/>
              <a:t>1</a:t>
            </a:r>
            <a:r>
              <a:rPr lang="zh-CN" altLang="en-US" smtClean="0"/>
              <a:t>、用</a:t>
            </a:r>
            <a:r>
              <a:rPr lang="en-US" altLang="zh-CN" smtClean="0"/>
              <a:t>034</a:t>
            </a:r>
            <a:r>
              <a:rPr lang="zh-CN" altLang="en-US" smtClean="0"/>
              <a:t>（安徽省科协汇总）登录</a:t>
            </a:r>
            <a:endParaRPr lang="en-US" altLang="zh-CN" smtClean="0"/>
          </a:p>
          <a:p>
            <a:pPr lvl="1"/>
            <a:r>
              <a:rPr lang="zh-CN" altLang="en-US" smtClean="0"/>
              <a:t>（</a:t>
            </a:r>
            <a:r>
              <a:rPr lang="en-US" altLang="zh-CN" smtClean="0"/>
              <a:t>1</a:t>
            </a:r>
            <a:r>
              <a:rPr lang="zh-CN" altLang="en-US" smtClean="0"/>
              <a:t>）添加</a:t>
            </a:r>
            <a:r>
              <a:rPr lang="zh-CN" altLang="en-US" smtClean="0">
                <a:solidFill>
                  <a:schemeClr val="tx2"/>
                </a:solidFill>
              </a:rPr>
              <a:t>省本级汇总</a:t>
            </a:r>
            <a:endParaRPr lang="en-US" altLang="zh-CN" smtClean="0">
              <a:solidFill>
                <a:schemeClr val="tx2"/>
              </a:solidFill>
            </a:endParaRPr>
          </a:p>
          <a:p>
            <a:pPr lvl="2">
              <a:buFont typeface="Wingdings" pitchFamily="2" charset="2"/>
              <a:buChar char="u"/>
            </a:pPr>
            <a:r>
              <a:rPr lang="zh-CN" altLang="en-US" smtClean="0"/>
              <a:t>  添加</a:t>
            </a:r>
            <a:r>
              <a:rPr lang="en-US" altLang="zh-CN" smtClean="0"/>
              <a:t>034</a:t>
            </a:r>
            <a:r>
              <a:rPr lang="zh-CN" altLang="en-US" smtClean="0"/>
              <a:t>的下级单位“</a:t>
            </a:r>
            <a:r>
              <a:rPr lang="en-US" altLang="zh-CN" smtClean="0"/>
              <a:t>[034000]</a:t>
            </a:r>
            <a:r>
              <a:rPr lang="zh-CN" altLang="en-US" smtClean="0"/>
              <a:t>安徽省本级科协汇总”</a:t>
            </a:r>
            <a:r>
              <a:rPr lang="en-US" altLang="zh-CN" smtClean="0"/>
              <a:t> </a:t>
            </a:r>
          </a:p>
          <a:p>
            <a:pPr lvl="2">
              <a:buFont typeface="Wingdings" pitchFamily="2" charset="2"/>
              <a:buChar char="u"/>
            </a:pPr>
            <a:r>
              <a:rPr lang="en-US" altLang="zh-CN" smtClean="0"/>
              <a:t>  </a:t>
            </a:r>
            <a:r>
              <a:rPr lang="zh-CN" altLang="en-US" smtClean="0"/>
              <a:t>安徽省本级科协，为安徽省直属</a:t>
            </a:r>
            <a:endParaRPr lang="en-US" altLang="zh-CN" smtClean="0"/>
          </a:p>
          <a:p>
            <a:pPr lvl="2">
              <a:buFont typeface="Wingdings" pitchFamily="2" charset="2"/>
              <a:buChar char="u"/>
            </a:pPr>
            <a:r>
              <a:rPr lang="en-US" altLang="zh-CN" smtClean="0"/>
              <a:t>  </a:t>
            </a:r>
            <a:r>
              <a:rPr lang="zh-CN" altLang="en-US" smtClean="0"/>
              <a:t>“行政隶属” 绑定行政区划“</a:t>
            </a:r>
            <a:r>
              <a:rPr lang="en-US" altLang="zh-CN" smtClean="0"/>
              <a:t>[034000]</a:t>
            </a:r>
            <a:r>
              <a:rPr lang="zh-CN" altLang="en-US" smtClean="0"/>
              <a:t>安徽省”</a:t>
            </a:r>
            <a:endParaRPr lang="en-US" altLang="zh-CN" smtClean="0"/>
          </a:p>
          <a:p>
            <a:pPr lvl="1"/>
            <a:r>
              <a:rPr lang="zh-CN" altLang="en-US" smtClean="0"/>
              <a:t>（</a:t>
            </a:r>
            <a:r>
              <a:rPr lang="en-US" altLang="zh-CN" smtClean="0"/>
              <a:t>2</a:t>
            </a:r>
            <a:r>
              <a:rPr lang="zh-CN" altLang="en-US" smtClean="0"/>
              <a:t>）添加</a:t>
            </a:r>
            <a:r>
              <a:rPr lang="zh-CN" altLang="en-US" smtClean="0">
                <a:solidFill>
                  <a:schemeClr val="tx2"/>
                </a:solidFill>
              </a:rPr>
              <a:t>地市级汇总</a:t>
            </a:r>
            <a:endParaRPr lang="en-US" altLang="zh-CN" smtClean="0">
              <a:solidFill>
                <a:schemeClr val="tx2"/>
              </a:solidFill>
            </a:endParaRPr>
          </a:p>
          <a:p>
            <a:pPr lvl="2">
              <a:buFont typeface="Wingdings" pitchFamily="2" charset="2"/>
              <a:buChar char="u"/>
            </a:pPr>
            <a:r>
              <a:rPr lang="zh-CN" altLang="en-US" smtClean="0"/>
              <a:t>  添加</a:t>
            </a:r>
            <a:r>
              <a:rPr lang="en-US" altLang="zh-CN" smtClean="0"/>
              <a:t>034</a:t>
            </a:r>
            <a:r>
              <a:rPr lang="zh-CN" altLang="en-US" smtClean="0"/>
              <a:t>的下级单位“</a:t>
            </a:r>
            <a:r>
              <a:rPr lang="en-US" altLang="zh-CN" smtClean="0"/>
              <a:t>[034001]</a:t>
            </a:r>
            <a:r>
              <a:rPr lang="zh-CN" altLang="en-US" smtClean="0"/>
              <a:t>合肥市科协汇总”</a:t>
            </a:r>
            <a:r>
              <a:rPr lang="en-US" altLang="zh-CN" smtClean="0"/>
              <a:t> </a:t>
            </a:r>
          </a:p>
          <a:p>
            <a:pPr lvl="2">
              <a:buFont typeface="Wingdings" pitchFamily="2" charset="2"/>
              <a:buChar char="u"/>
            </a:pPr>
            <a:r>
              <a:rPr lang="en-US" altLang="zh-CN" smtClean="0"/>
              <a:t>  </a:t>
            </a:r>
            <a:r>
              <a:rPr lang="zh-CN" altLang="en-US" smtClean="0"/>
              <a:t>合肥市科协，为安徽省直属</a:t>
            </a:r>
            <a:endParaRPr lang="en-US" altLang="zh-CN" smtClean="0"/>
          </a:p>
          <a:p>
            <a:pPr lvl="2">
              <a:buFont typeface="Wingdings" pitchFamily="2" charset="2"/>
              <a:buChar char="u"/>
            </a:pPr>
            <a:r>
              <a:rPr lang="en-US" altLang="zh-CN" smtClean="0"/>
              <a:t>  </a:t>
            </a:r>
            <a:r>
              <a:rPr lang="zh-CN" altLang="en-US" smtClean="0"/>
              <a:t>“行政隶属” 绑定行政区划“</a:t>
            </a:r>
            <a:r>
              <a:rPr lang="en-US" altLang="zh-CN" smtClean="0"/>
              <a:t>[034001]</a:t>
            </a:r>
            <a:r>
              <a:rPr lang="zh-CN" altLang="en-US" smtClean="0"/>
              <a:t>合肥市”</a:t>
            </a:r>
            <a:endParaRPr lang="en-US" altLang="zh-CN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</a:t>
            </a:r>
            <a:r>
              <a:rPr lang="zh-CN" altLang="en-US" smtClean="0"/>
              <a:t>安徽省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mtClean="0"/>
              <a:t>1</a:t>
            </a:r>
            <a:r>
              <a:rPr lang="zh-CN" altLang="en-US" smtClean="0"/>
              <a:t>、用</a:t>
            </a:r>
            <a:r>
              <a:rPr lang="en-US" altLang="zh-CN" smtClean="0"/>
              <a:t>034</a:t>
            </a:r>
            <a:r>
              <a:rPr lang="zh-CN" altLang="en-US" smtClean="0"/>
              <a:t>（安徽省科协汇总）登录</a:t>
            </a:r>
            <a:endParaRPr lang="en-US" altLang="zh-CN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72816"/>
            <a:ext cx="4721637" cy="46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772816"/>
            <a:ext cx="4721416" cy="46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</a:t>
            </a:r>
            <a:r>
              <a:rPr lang="zh-CN" altLang="en-US" smtClean="0"/>
              <a:t>安徽省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mtClean="0"/>
              <a:t>1</a:t>
            </a:r>
            <a:r>
              <a:rPr lang="zh-CN" altLang="en-US" smtClean="0"/>
              <a:t>、用</a:t>
            </a:r>
            <a:r>
              <a:rPr lang="en-US" altLang="zh-CN" smtClean="0"/>
              <a:t>034</a:t>
            </a:r>
            <a:r>
              <a:rPr lang="zh-CN" altLang="en-US" smtClean="0"/>
              <a:t>（安徽省科协汇总）登录</a:t>
            </a:r>
            <a:endParaRPr lang="en-US" altLang="zh-CN" smtClean="0"/>
          </a:p>
          <a:p>
            <a:pPr lvl="1">
              <a:lnSpc>
                <a:spcPct val="150000"/>
              </a:lnSpc>
            </a:pPr>
            <a:r>
              <a:rPr lang="zh-CN" altLang="en-US" smtClean="0"/>
              <a:t>（</a:t>
            </a:r>
            <a:r>
              <a:rPr lang="en-US" altLang="zh-CN" smtClean="0"/>
              <a:t>3</a:t>
            </a:r>
            <a:r>
              <a:rPr lang="zh-CN" altLang="en-US" smtClean="0"/>
              <a:t>）下发下级单位账号和密码</a:t>
            </a:r>
            <a:endParaRPr lang="en-US" altLang="zh-CN" smtClean="0"/>
          </a:p>
        </p:txBody>
      </p:sp>
      <p:pic>
        <p:nvPicPr>
          <p:cNvPr id="3074" name="Picture 2" descr="D:\业务\！科协\20181026 科协培训PPT\12-1 2017年度地方科协财务决算系统--单位设置.png"/>
          <p:cNvPicPr>
            <a:picLocks noChangeAspect="1" noChangeArrowheads="1"/>
          </p:cNvPicPr>
          <p:nvPr/>
        </p:nvPicPr>
        <p:blipFill>
          <a:blip r:embed="rId3" cstate="print"/>
          <a:srcRect b="30638"/>
          <a:stretch>
            <a:fillRect/>
          </a:stretch>
        </p:blipFill>
        <p:spPr bwMode="auto">
          <a:xfrm>
            <a:off x="0" y="2348880"/>
            <a:ext cx="9144000" cy="4509120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 bwMode="auto">
          <a:xfrm>
            <a:off x="2195736" y="3429000"/>
            <a:ext cx="792088" cy="3384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6156176" y="3429000"/>
            <a:ext cx="576064" cy="3384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2987824" y="3429000"/>
            <a:ext cx="2520280" cy="3384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</a:t>
            </a:r>
            <a:r>
              <a:rPr lang="zh-CN" altLang="en-US" smtClean="0"/>
              <a:t>安徽省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mtClean="0"/>
              <a:t>2</a:t>
            </a:r>
            <a:r>
              <a:rPr lang="zh-CN" altLang="en-US" smtClean="0"/>
              <a:t>、用</a:t>
            </a:r>
            <a:r>
              <a:rPr lang="en-US" altLang="zh-CN" smtClean="0"/>
              <a:t>034000</a:t>
            </a:r>
            <a:r>
              <a:rPr lang="zh-CN" altLang="en-US" smtClean="0"/>
              <a:t>（安徽省本级科协汇总）登录</a:t>
            </a:r>
            <a:endParaRPr lang="en-US" altLang="zh-CN" smtClean="0"/>
          </a:p>
          <a:p>
            <a:pPr lvl="1">
              <a:lnSpc>
                <a:spcPct val="150000"/>
              </a:lnSpc>
            </a:pPr>
            <a:r>
              <a:rPr lang="zh-CN" altLang="en-US" smtClean="0"/>
              <a:t>（</a:t>
            </a:r>
            <a:r>
              <a:rPr lang="en-US" altLang="zh-CN" smtClean="0"/>
              <a:t>1</a:t>
            </a:r>
            <a:r>
              <a:rPr lang="zh-CN" altLang="en-US" smtClean="0"/>
              <a:t>）添加</a:t>
            </a:r>
            <a:r>
              <a:rPr lang="zh-CN" altLang="en-US" smtClean="0">
                <a:solidFill>
                  <a:schemeClr val="tx2"/>
                </a:solidFill>
              </a:rPr>
              <a:t>省级科协机关</a:t>
            </a:r>
            <a:endParaRPr lang="en-US" altLang="zh-CN" smtClean="0">
              <a:solidFill>
                <a:schemeClr val="tx2"/>
              </a:solidFill>
            </a:endParaRPr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mtClean="0"/>
              <a:t>  添加</a:t>
            </a:r>
            <a:r>
              <a:rPr lang="en-US" altLang="zh-CN" smtClean="0"/>
              <a:t>034000</a:t>
            </a:r>
            <a:r>
              <a:rPr lang="zh-CN" altLang="en-US" smtClean="0"/>
              <a:t>的下级单位“</a:t>
            </a:r>
            <a:r>
              <a:rPr lang="en-US" altLang="zh-CN" smtClean="0"/>
              <a:t>[034000001]</a:t>
            </a:r>
            <a:r>
              <a:rPr lang="zh-CN" altLang="en-US" smtClean="0"/>
              <a:t>省科学技术协会”</a:t>
            </a:r>
            <a:r>
              <a:rPr lang="en-US" altLang="zh-CN" smtClean="0"/>
              <a:t> 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en-US" altLang="zh-CN" smtClean="0"/>
              <a:t>  </a:t>
            </a:r>
            <a:r>
              <a:rPr lang="zh-CN" altLang="en-US" smtClean="0"/>
              <a:t>省科学技术协会，是省级科协机关，对应省级行政区划</a:t>
            </a:r>
            <a:endParaRPr lang="en-US" altLang="zh-CN" smtClean="0"/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en-US" altLang="zh-CN" smtClean="0"/>
              <a:t>  </a:t>
            </a:r>
            <a:r>
              <a:rPr lang="zh-CN" altLang="en-US" smtClean="0"/>
              <a:t>“行政隶属” 绑定行政区划“</a:t>
            </a:r>
            <a:r>
              <a:rPr lang="en-US" altLang="zh-CN" smtClean="0"/>
              <a:t>[034000000]</a:t>
            </a:r>
            <a:r>
              <a:rPr lang="zh-CN" altLang="en-US" smtClean="0"/>
              <a:t>安徽省”</a:t>
            </a:r>
            <a:endParaRPr lang="en-US" altLang="zh-CN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2000" y="3617223"/>
            <a:ext cx="4680000" cy="283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 bwMode="auto">
          <a:xfrm>
            <a:off x="3131840" y="5229200"/>
            <a:ext cx="792088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</a:t>
            </a:r>
            <a:r>
              <a:rPr lang="zh-CN" altLang="en-US" smtClean="0"/>
              <a:t>安徽省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mtClean="0"/>
              <a:t>2</a:t>
            </a:r>
            <a:r>
              <a:rPr lang="zh-CN" altLang="en-US" smtClean="0"/>
              <a:t>、用</a:t>
            </a:r>
            <a:r>
              <a:rPr lang="en-US" altLang="zh-CN" smtClean="0"/>
              <a:t>034000</a:t>
            </a:r>
            <a:r>
              <a:rPr lang="zh-CN" altLang="en-US" smtClean="0"/>
              <a:t>（安徽省本级科协汇总）登录</a:t>
            </a:r>
            <a:endParaRPr lang="en-US" altLang="zh-CN" smtClean="0"/>
          </a:p>
          <a:p>
            <a:pPr lvl="1">
              <a:lnSpc>
                <a:spcPct val="150000"/>
              </a:lnSpc>
            </a:pPr>
            <a:r>
              <a:rPr lang="zh-CN" altLang="en-US" smtClean="0"/>
              <a:t>（</a:t>
            </a:r>
            <a:r>
              <a:rPr lang="en-US" altLang="zh-CN" smtClean="0"/>
              <a:t>2</a:t>
            </a:r>
            <a:r>
              <a:rPr lang="zh-CN" altLang="en-US" smtClean="0"/>
              <a:t>）添加</a:t>
            </a:r>
            <a:r>
              <a:rPr lang="zh-CN" altLang="en-US" smtClean="0">
                <a:solidFill>
                  <a:schemeClr val="tx2"/>
                </a:solidFill>
              </a:rPr>
              <a:t>省级事业单位</a:t>
            </a:r>
            <a:endParaRPr lang="en-US" altLang="zh-CN" smtClean="0">
              <a:solidFill>
                <a:schemeClr val="tx2"/>
              </a:solidFill>
            </a:endParaRPr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mtClean="0"/>
              <a:t>  添加</a:t>
            </a:r>
            <a:r>
              <a:rPr lang="en-US" altLang="zh-CN" smtClean="0"/>
              <a:t>034000</a:t>
            </a:r>
            <a:r>
              <a:rPr lang="zh-CN" altLang="en-US" smtClean="0"/>
              <a:t>的下级单位“</a:t>
            </a:r>
            <a:r>
              <a:rPr lang="en-US" altLang="zh-CN" smtClean="0"/>
              <a:t>[034000002]</a:t>
            </a:r>
            <a:r>
              <a:rPr lang="zh-CN" altLang="en-US" smtClean="0"/>
              <a:t>省科技馆”</a:t>
            </a:r>
            <a:r>
              <a:rPr lang="en-US" altLang="zh-CN" smtClean="0"/>
              <a:t> 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en-US" altLang="zh-CN" smtClean="0"/>
              <a:t>  </a:t>
            </a:r>
            <a:r>
              <a:rPr lang="zh-CN" altLang="en-US" smtClean="0"/>
              <a:t>省科技馆，是省级事业单位，对应省级行政区划</a:t>
            </a:r>
            <a:endParaRPr lang="en-US" altLang="zh-CN" smtClean="0"/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en-US" altLang="zh-CN" smtClean="0"/>
              <a:t>  </a:t>
            </a:r>
            <a:r>
              <a:rPr lang="zh-CN" altLang="en-US" smtClean="0"/>
              <a:t>“行政隶属” 绑定行政区划“</a:t>
            </a:r>
            <a:r>
              <a:rPr lang="en-US" altLang="zh-CN" smtClean="0"/>
              <a:t>[034000000]</a:t>
            </a:r>
            <a:r>
              <a:rPr lang="zh-CN" altLang="en-US" smtClean="0"/>
              <a:t>安徽省”</a:t>
            </a:r>
            <a:endParaRPr lang="en-US" altLang="zh-CN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2000" y="3643688"/>
            <a:ext cx="4680000" cy="280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 bwMode="auto">
          <a:xfrm>
            <a:off x="3131840" y="5229200"/>
            <a:ext cx="792088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业务\！科协\20181026 科协培训PPT\12-3 2017年度地方科协财务决算系统--单位设置.png"/>
          <p:cNvPicPr>
            <a:picLocks noChangeAspect="1" noChangeArrowheads="1"/>
          </p:cNvPicPr>
          <p:nvPr/>
        </p:nvPicPr>
        <p:blipFill>
          <a:blip r:embed="rId3" cstate="print"/>
          <a:srcRect b="30638"/>
          <a:stretch>
            <a:fillRect/>
          </a:stretch>
        </p:blipFill>
        <p:spPr bwMode="auto">
          <a:xfrm>
            <a:off x="0" y="2348880"/>
            <a:ext cx="9144000" cy="4509120"/>
          </a:xfrm>
          <a:prstGeom prst="rect">
            <a:avLst/>
          </a:prstGeom>
          <a:noFill/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</a:t>
            </a:r>
            <a:r>
              <a:rPr lang="zh-CN" altLang="en-US" smtClean="0"/>
              <a:t>安徽省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mtClean="0"/>
              <a:t>2</a:t>
            </a:r>
            <a:r>
              <a:rPr lang="zh-CN" altLang="en-US" smtClean="0"/>
              <a:t>、用</a:t>
            </a:r>
            <a:r>
              <a:rPr lang="en-US" altLang="zh-CN" smtClean="0"/>
              <a:t>034000</a:t>
            </a:r>
            <a:r>
              <a:rPr lang="zh-CN" altLang="en-US" smtClean="0"/>
              <a:t>（安徽省本级科协汇总）登录</a:t>
            </a:r>
            <a:endParaRPr lang="en-US" altLang="zh-CN" smtClean="0"/>
          </a:p>
          <a:p>
            <a:pPr lvl="1">
              <a:lnSpc>
                <a:spcPct val="150000"/>
              </a:lnSpc>
            </a:pPr>
            <a:r>
              <a:rPr lang="zh-CN" altLang="en-US" smtClean="0"/>
              <a:t>（</a:t>
            </a:r>
            <a:r>
              <a:rPr lang="en-US" altLang="zh-CN" smtClean="0"/>
              <a:t>3</a:t>
            </a:r>
            <a:r>
              <a:rPr lang="zh-CN" altLang="en-US" smtClean="0"/>
              <a:t>）下发下级单位账号和密码</a:t>
            </a:r>
            <a:endParaRPr lang="en-US" altLang="zh-CN" smtClean="0"/>
          </a:p>
        </p:txBody>
      </p:sp>
      <p:sp>
        <p:nvSpPr>
          <p:cNvPr id="7" name="矩形 6"/>
          <p:cNvSpPr/>
          <p:nvPr/>
        </p:nvSpPr>
        <p:spPr bwMode="auto">
          <a:xfrm>
            <a:off x="2195736" y="3429000"/>
            <a:ext cx="1080120" cy="136815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6012160" y="3429000"/>
            <a:ext cx="432048" cy="136815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3275856" y="3429000"/>
            <a:ext cx="1944216" cy="136815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业务\！科协\20181026 科协培训PPT\1 首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0000" y="594000"/>
            <a:ext cx="829014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42000" y="594000"/>
            <a:ext cx="646479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 bwMode="auto">
          <a:xfrm>
            <a:off x="324000" y="396000"/>
            <a:ext cx="504056" cy="216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827584" y="396000"/>
            <a:ext cx="504056" cy="216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1331640" y="612000"/>
            <a:ext cx="864096" cy="216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1331640" y="1224000"/>
            <a:ext cx="864096" cy="216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1331640" y="1440000"/>
            <a:ext cx="864096" cy="216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1907704" y="396000"/>
            <a:ext cx="504056" cy="216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2411760" y="396000"/>
            <a:ext cx="504056" cy="216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2915816" y="396000"/>
            <a:ext cx="504056" cy="216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3419872" y="396000"/>
            <a:ext cx="504056" cy="216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16" name="矩形 15"/>
          <p:cNvSpPr/>
          <p:nvPr/>
        </p:nvSpPr>
        <p:spPr bwMode="auto">
          <a:xfrm>
            <a:off x="3923928" y="792000"/>
            <a:ext cx="684000" cy="216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17" name="矩形 16"/>
          <p:cNvSpPr/>
          <p:nvPr/>
        </p:nvSpPr>
        <p:spPr bwMode="auto">
          <a:xfrm>
            <a:off x="3923928" y="1008000"/>
            <a:ext cx="684000" cy="216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18" name="矩形 17"/>
          <p:cNvSpPr/>
          <p:nvPr/>
        </p:nvSpPr>
        <p:spPr bwMode="auto">
          <a:xfrm>
            <a:off x="3923928" y="1224000"/>
            <a:ext cx="684000" cy="216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</a:t>
            </a:r>
            <a:r>
              <a:rPr lang="zh-CN" altLang="en-US" smtClean="0"/>
              <a:t>安徽省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mtClean="0"/>
              <a:t>3</a:t>
            </a:r>
            <a:r>
              <a:rPr lang="zh-CN" altLang="en-US" smtClean="0"/>
              <a:t>、用</a:t>
            </a:r>
            <a:r>
              <a:rPr lang="en-US" altLang="zh-CN" smtClean="0"/>
              <a:t>034001</a:t>
            </a:r>
            <a:r>
              <a:rPr lang="zh-CN" altLang="en-US" smtClean="0"/>
              <a:t>（合肥市科协汇总）登录</a:t>
            </a:r>
            <a:endParaRPr lang="en-US" altLang="zh-CN" smtClean="0"/>
          </a:p>
          <a:p>
            <a:pPr lvl="1"/>
            <a:r>
              <a:rPr lang="zh-CN" altLang="en-US" smtClean="0"/>
              <a:t>（</a:t>
            </a:r>
            <a:r>
              <a:rPr lang="en-US" altLang="zh-CN" smtClean="0"/>
              <a:t>1</a:t>
            </a:r>
            <a:r>
              <a:rPr lang="zh-CN" altLang="en-US" smtClean="0"/>
              <a:t>）添加</a:t>
            </a:r>
            <a:r>
              <a:rPr lang="zh-CN" altLang="en-US" smtClean="0">
                <a:solidFill>
                  <a:schemeClr val="tx2"/>
                </a:solidFill>
              </a:rPr>
              <a:t>地市级科协机关</a:t>
            </a:r>
            <a:endParaRPr lang="en-US" altLang="zh-CN" smtClean="0">
              <a:solidFill>
                <a:schemeClr val="tx2"/>
              </a:solidFill>
            </a:endParaRPr>
          </a:p>
          <a:p>
            <a:pPr lvl="2">
              <a:buFont typeface="Wingdings" pitchFamily="2" charset="2"/>
              <a:buChar char="u"/>
            </a:pPr>
            <a:r>
              <a:rPr lang="zh-CN" altLang="en-US" smtClean="0"/>
              <a:t>  添加</a:t>
            </a:r>
            <a:r>
              <a:rPr lang="en-US" altLang="zh-CN" smtClean="0"/>
              <a:t>034001</a:t>
            </a:r>
            <a:r>
              <a:rPr lang="zh-CN" altLang="en-US" smtClean="0"/>
              <a:t>的下级单位“</a:t>
            </a:r>
            <a:r>
              <a:rPr lang="en-US" altLang="zh-CN" smtClean="0"/>
              <a:t>[034001001]</a:t>
            </a:r>
            <a:r>
              <a:rPr lang="zh-CN" altLang="en-US" smtClean="0"/>
              <a:t>合肥市科协”</a:t>
            </a:r>
            <a:r>
              <a:rPr lang="en-US" altLang="zh-CN" smtClean="0"/>
              <a:t> </a:t>
            </a:r>
          </a:p>
          <a:p>
            <a:pPr lvl="2">
              <a:buFont typeface="Wingdings" pitchFamily="2" charset="2"/>
              <a:buChar char="u"/>
            </a:pPr>
            <a:r>
              <a:rPr lang="en-US" altLang="zh-CN" smtClean="0"/>
              <a:t>  </a:t>
            </a:r>
            <a:r>
              <a:rPr lang="zh-CN" altLang="en-US" smtClean="0"/>
              <a:t>合肥市科协，是地市级科协机关，对应地市级行政区划</a:t>
            </a:r>
            <a:endParaRPr lang="en-US" altLang="zh-CN" smtClean="0"/>
          </a:p>
          <a:p>
            <a:pPr lvl="2">
              <a:buFont typeface="Wingdings" pitchFamily="2" charset="2"/>
              <a:buChar char="u"/>
            </a:pPr>
            <a:r>
              <a:rPr lang="en-US" altLang="zh-CN" smtClean="0"/>
              <a:t>  </a:t>
            </a:r>
            <a:r>
              <a:rPr lang="zh-CN" altLang="en-US" smtClean="0"/>
              <a:t>“行政隶属” 绑定行政区划“</a:t>
            </a:r>
            <a:r>
              <a:rPr lang="en-US" altLang="zh-CN" smtClean="0"/>
              <a:t>[034001000]</a:t>
            </a:r>
            <a:r>
              <a:rPr lang="zh-CN" altLang="en-US" smtClean="0"/>
              <a:t>合肥市”</a:t>
            </a:r>
            <a:endParaRPr lang="en-US" altLang="zh-CN" smtClean="0"/>
          </a:p>
          <a:p>
            <a:pPr lvl="1"/>
            <a:r>
              <a:rPr lang="zh-CN" altLang="en-US" smtClean="0"/>
              <a:t>（</a:t>
            </a:r>
            <a:r>
              <a:rPr lang="en-US" altLang="zh-CN" smtClean="0"/>
              <a:t>2</a:t>
            </a:r>
            <a:r>
              <a:rPr lang="zh-CN" altLang="en-US" smtClean="0"/>
              <a:t>）添加</a:t>
            </a:r>
            <a:r>
              <a:rPr lang="zh-CN" altLang="en-US" smtClean="0">
                <a:solidFill>
                  <a:schemeClr val="tx2"/>
                </a:solidFill>
              </a:rPr>
              <a:t>地市级事业单位</a:t>
            </a:r>
            <a:endParaRPr lang="en-US" altLang="zh-CN" smtClean="0">
              <a:solidFill>
                <a:schemeClr val="tx2"/>
              </a:solidFill>
            </a:endParaRPr>
          </a:p>
          <a:p>
            <a:pPr lvl="2">
              <a:buFont typeface="Wingdings" pitchFamily="2" charset="2"/>
              <a:buChar char="u"/>
            </a:pPr>
            <a:r>
              <a:rPr lang="zh-CN" altLang="en-US" smtClean="0"/>
              <a:t>  添加</a:t>
            </a:r>
            <a:r>
              <a:rPr lang="en-US" altLang="zh-CN" smtClean="0"/>
              <a:t>034001</a:t>
            </a:r>
            <a:r>
              <a:rPr lang="zh-CN" altLang="en-US" smtClean="0"/>
              <a:t>的下级单位“</a:t>
            </a:r>
            <a:r>
              <a:rPr lang="en-US" altLang="zh-CN" smtClean="0"/>
              <a:t>[034001002]</a:t>
            </a:r>
            <a:r>
              <a:rPr lang="zh-CN" altLang="en-US" smtClean="0"/>
              <a:t>合肥市科技馆”</a:t>
            </a:r>
            <a:r>
              <a:rPr lang="en-US" altLang="zh-CN" smtClean="0"/>
              <a:t> </a:t>
            </a:r>
          </a:p>
          <a:p>
            <a:pPr lvl="2">
              <a:buFont typeface="Wingdings" pitchFamily="2" charset="2"/>
              <a:buChar char="u"/>
            </a:pPr>
            <a:r>
              <a:rPr lang="en-US" altLang="zh-CN" smtClean="0"/>
              <a:t>  </a:t>
            </a:r>
            <a:r>
              <a:rPr lang="zh-CN" altLang="en-US" smtClean="0"/>
              <a:t>合肥市科技馆，是地市级事业单位，对应地市级行政区划</a:t>
            </a:r>
            <a:endParaRPr lang="en-US" altLang="zh-CN" smtClean="0"/>
          </a:p>
          <a:p>
            <a:pPr lvl="2">
              <a:buFont typeface="Wingdings" pitchFamily="2" charset="2"/>
              <a:buChar char="u"/>
            </a:pPr>
            <a:r>
              <a:rPr lang="en-US" altLang="zh-CN" smtClean="0"/>
              <a:t>  </a:t>
            </a:r>
            <a:r>
              <a:rPr lang="zh-CN" altLang="en-US" smtClean="0"/>
              <a:t>“行政隶属” 绑定行政区划“</a:t>
            </a:r>
            <a:r>
              <a:rPr lang="en-US" altLang="zh-CN" smtClean="0"/>
              <a:t>[034001000]</a:t>
            </a:r>
            <a:r>
              <a:rPr lang="zh-CN" altLang="en-US" smtClean="0"/>
              <a:t>合肥市”</a:t>
            </a:r>
            <a:endParaRPr lang="en-US" altLang="zh-CN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</a:t>
            </a:r>
            <a:r>
              <a:rPr lang="zh-CN" altLang="en-US" smtClean="0"/>
              <a:t>安徽省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mtClean="0"/>
              <a:t>3</a:t>
            </a:r>
            <a:r>
              <a:rPr lang="zh-CN" altLang="en-US" smtClean="0"/>
              <a:t>、用</a:t>
            </a:r>
            <a:r>
              <a:rPr lang="en-US" altLang="zh-CN" smtClean="0"/>
              <a:t>034001</a:t>
            </a:r>
            <a:r>
              <a:rPr lang="zh-CN" altLang="en-US" smtClean="0"/>
              <a:t>（合肥市科协汇总）登录</a:t>
            </a:r>
            <a:endParaRPr lang="en-US" altLang="zh-CN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88840"/>
            <a:ext cx="5040000" cy="40230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988841"/>
            <a:ext cx="5040000" cy="4014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矩形 7"/>
          <p:cNvSpPr/>
          <p:nvPr/>
        </p:nvSpPr>
        <p:spPr bwMode="auto">
          <a:xfrm>
            <a:off x="1115616" y="3717032"/>
            <a:ext cx="864096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4860032" y="3717032"/>
            <a:ext cx="864096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</a:t>
            </a:r>
            <a:r>
              <a:rPr lang="zh-CN" altLang="en-US" smtClean="0"/>
              <a:t>安徽省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mtClean="0"/>
              <a:t>3</a:t>
            </a:r>
            <a:r>
              <a:rPr lang="zh-CN" altLang="en-US" smtClean="0"/>
              <a:t>、用</a:t>
            </a:r>
            <a:r>
              <a:rPr lang="en-US" altLang="zh-CN" smtClean="0"/>
              <a:t>034001</a:t>
            </a:r>
            <a:r>
              <a:rPr lang="zh-CN" altLang="en-US" smtClean="0"/>
              <a:t>（合肥市科协汇总）登录</a:t>
            </a:r>
            <a:endParaRPr lang="en-US" altLang="zh-CN" smtClean="0"/>
          </a:p>
          <a:p>
            <a:pPr lvl="1"/>
            <a:r>
              <a:rPr lang="zh-CN" altLang="en-US" smtClean="0"/>
              <a:t>（</a:t>
            </a:r>
            <a:r>
              <a:rPr lang="en-US" altLang="zh-CN" smtClean="0"/>
              <a:t>3</a:t>
            </a:r>
            <a:r>
              <a:rPr lang="zh-CN" altLang="en-US" smtClean="0"/>
              <a:t>）添加</a:t>
            </a:r>
            <a:r>
              <a:rPr lang="zh-CN" altLang="en-US" smtClean="0">
                <a:solidFill>
                  <a:schemeClr val="tx2"/>
                </a:solidFill>
              </a:rPr>
              <a:t>县级科协</a:t>
            </a:r>
            <a:endParaRPr lang="en-US" altLang="zh-CN" smtClean="0">
              <a:solidFill>
                <a:schemeClr val="tx2"/>
              </a:solidFill>
            </a:endParaRPr>
          </a:p>
          <a:p>
            <a:pPr lvl="2">
              <a:buFont typeface="Wingdings" pitchFamily="2" charset="2"/>
              <a:buChar char="u"/>
            </a:pPr>
            <a:r>
              <a:rPr lang="zh-CN" altLang="en-US" smtClean="0"/>
              <a:t>  添加</a:t>
            </a:r>
            <a:r>
              <a:rPr lang="en-US" altLang="zh-CN" smtClean="0"/>
              <a:t>034001</a:t>
            </a:r>
            <a:r>
              <a:rPr lang="zh-CN" altLang="en-US" smtClean="0"/>
              <a:t>的下级单位“</a:t>
            </a:r>
            <a:r>
              <a:rPr lang="en-US" altLang="zh-CN" smtClean="0"/>
              <a:t>[034001004]</a:t>
            </a:r>
            <a:r>
              <a:rPr lang="zh-CN" altLang="en-US" smtClean="0"/>
              <a:t>肥东县科协”</a:t>
            </a:r>
            <a:r>
              <a:rPr lang="en-US" altLang="zh-CN" smtClean="0"/>
              <a:t> </a:t>
            </a:r>
          </a:p>
          <a:p>
            <a:pPr lvl="2">
              <a:buFont typeface="Wingdings" pitchFamily="2" charset="2"/>
              <a:buChar char="u"/>
            </a:pPr>
            <a:r>
              <a:rPr lang="zh-CN" altLang="en-US" smtClean="0"/>
              <a:t>  肥东县科协，是县级科协，对应县级行政区划</a:t>
            </a:r>
            <a:endParaRPr lang="en-US" altLang="zh-CN" smtClean="0"/>
          </a:p>
          <a:p>
            <a:pPr lvl="2">
              <a:buFont typeface="Wingdings" pitchFamily="2" charset="2"/>
              <a:buChar char="u"/>
            </a:pPr>
            <a:r>
              <a:rPr lang="en-US" altLang="zh-CN" smtClean="0"/>
              <a:t>  </a:t>
            </a:r>
            <a:r>
              <a:rPr lang="zh-CN" altLang="en-US" smtClean="0"/>
              <a:t>“行政隶属” 绑定行政区划“</a:t>
            </a:r>
            <a:r>
              <a:rPr lang="en-US" altLang="zh-CN" smtClean="0"/>
              <a:t>[034001004]</a:t>
            </a:r>
            <a:r>
              <a:rPr lang="zh-CN" altLang="en-US" smtClean="0"/>
              <a:t>肥东县”</a:t>
            </a:r>
            <a:endParaRPr lang="en-US" altLang="zh-CN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</a:t>
            </a:r>
            <a:r>
              <a:rPr lang="zh-CN" altLang="en-US" smtClean="0"/>
              <a:t>安徽省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mtClean="0"/>
              <a:t>3</a:t>
            </a:r>
            <a:r>
              <a:rPr lang="zh-CN" altLang="en-US" smtClean="0"/>
              <a:t>、用</a:t>
            </a:r>
            <a:r>
              <a:rPr lang="en-US" altLang="zh-CN" smtClean="0"/>
              <a:t>034001</a:t>
            </a:r>
            <a:r>
              <a:rPr lang="zh-CN" altLang="en-US" smtClean="0"/>
              <a:t>（合肥市科协汇总）登录</a:t>
            </a:r>
            <a:endParaRPr lang="en-US" altLang="zh-CN" smtClean="0"/>
          </a:p>
          <a:p>
            <a:pPr lvl="1"/>
            <a:r>
              <a:rPr lang="zh-CN" altLang="en-US" smtClean="0"/>
              <a:t>（</a:t>
            </a:r>
            <a:r>
              <a:rPr lang="en-US" altLang="zh-CN" smtClean="0"/>
              <a:t>3</a:t>
            </a:r>
            <a:r>
              <a:rPr lang="zh-CN" altLang="en-US" smtClean="0"/>
              <a:t>）添加</a:t>
            </a:r>
            <a:r>
              <a:rPr lang="zh-CN" altLang="en-US" smtClean="0">
                <a:solidFill>
                  <a:schemeClr val="tx2"/>
                </a:solidFill>
              </a:rPr>
              <a:t>县级科协</a:t>
            </a:r>
            <a:endParaRPr lang="en-US" altLang="zh-CN" smtClean="0">
              <a:solidFill>
                <a:schemeClr val="tx2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2000" y="2424885"/>
            <a:ext cx="5040000" cy="402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 bwMode="auto">
          <a:xfrm>
            <a:off x="3059832" y="4149080"/>
            <a:ext cx="792088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业务\！科协\20181026 科协培训PPT\12-2 2017年度地方科协财务决算系统--单位设置.png"/>
          <p:cNvPicPr>
            <a:picLocks noChangeAspect="1" noChangeArrowheads="1"/>
          </p:cNvPicPr>
          <p:nvPr/>
        </p:nvPicPr>
        <p:blipFill>
          <a:blip r:embed="rId3" cstate="print"/>
          <a:srcRect b="30638"/>
          <a:stretch>
            <a:fillRect/>
          </a:stretch>
        </p:blipFill>
        <p:spPr bwMode="auto">
          <a:xfrm>
            <a:off x="0" y="2348880"/>
            <a:ext cx="9144000" cy="4509120"/>
          </a:xfrm>
          <a:prstGeom prst="rect">
            <a:avLst/>
          </a:prstGeom>
          <a:noFill/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</a:t>
            </a:r>
            <a:r>
              <a:rPr lang="zh-CN" altLang="en-US" smtClean="0"/>
              <a:t>安徽省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mtClean="0"/>
              <a:t>3</a:t>
            </a:r>
            <a:r>
              <a:rPr lang="zh-CN" altLang="en-US" smtClean="0"/>
              <a:t>、用</a:t>
            </a:r>
            <a:r>
              <a:rPr lang="en-US" altLang="zh-CN" smtClean="0"/>
              <a:t>034001</a:t>
            </a:r>
            <a:r>
              <a:rPr lang="zh-CN" altLang="en-US" smtClean="0"/>
              <a:t>（合肥市科协汇总）登录</a:t>
            </a:r>
            <a:endParaRPr lang="en-US" altLang="zh-CN" smtClean="0"/>
          </a:p>
          <a:p>
            <a:pPr lvl="1">
              <a:lnSpc>
                <a:spcPct val="150000"/>
              </a:lnSpc>
            </a:pPr>
            <a:r>
              <a:rPr lang="zh-CN" altLang="en-US" smtClean="0"/>
              <a:t>（</a:t>
            </a:r>
            <a:r>
              <a:rPr lang="en-US" altLang="zh-CN" smtClean="0"/>
              <a:t>4</a:t>
            </a:r>
            <a:r>
              <a:rPr lang="zh-CN" altLang="en-US" smtClean="0"/>
              <a:t>）下发下级单位账号和密码</a:t>
            </a:r>
            <a:endParaRPr lang="en-US" altLang="zh-CN" smtClean="0"/>
          </a:p>
        </p:txBody>
      </p:sp>
      <p:sp>
        <p:nvSpPr>
          <p:cNvPr id="7" name="矩形 6"/>
          <p:cNvSpPr/>
          <p:nvPr/>
        </p:nvSpPr>
        <p:spPr bwMode="auto">
          <a:xfrm>
            <a:off x="2195736" y="3429000"/>
            <a:ext cx="1008112" cy="28803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6228184" y="3429000"/>
            <a:ext cx="432048" cy="28803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3203848" y="3429000"/>
            <a:ext cx="2304256" cy="28803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3</a:t>
            </a:r>
            <a:r>
              <a:rPr lang="zh-CN" altLang="en-US" smtClean="0"/>
              <a:t>、财务决算系统流程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sz="2000" smtClean="0"/>
              <a:t>② 基层填报单位（</a:t>
            </a:r>
            <a:r>
              <a:rPr lang="en-US" altLang="zh-CN" sz="2000" smtClean="0"/>
              <a:t>9</a:t>
            </a:r>
            <a:r>
              <a:rPr lang="zh-CN" altLang="en-US" sz="2000" smtClean="0"/>
              <a:t>位）填报</a:t>
            </a:r>
            <a:endParaRPr lang="zh-CN" altLang="en-US" sz="2000"/>
          </a:p>
        </p:txBody>
      </p:sp>
      <p:sp>
        <p:nvSpPr>
          <p:cNvPr id="10" name="TextBox 9"/>
          <p:cNvSpPr txBox="1"/>
          <p:nvPr/>
        </p:nvSpPr>
        <p:spPr>
          <a:xfrm>
            <a:off x="107504" y="1412776"/>
            <a:ext cx="5688632" cy="369332"/>
          </a:xfrm>
          <a:prstGeom prst="rect">
            <a:avLst/>
          </a:prstGeom>
          <a:solidFill>
            <a:srgbClr val="FF660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汇总级单位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68144" y="1412776"/>
            <a:ext cx="3168352" cy="369332"/>
          </a:xfrm>
          <a:prstGeom prst="rect">
            <a:avLst/>
          </a:prstGeom>
          <a:solidFill>
            <a:srgbClr val="0070C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基层填报单位</a:t>
            </a:r>
          </a:p>
        </p:txBody>
      </p:sp>
      <p:sp>
        <p:nvSpPr>
          <p:cNvPr id="20" name="矩形 19"/>
          <p:cNvSpPr/>
          <p:nvPr/>
        </p:nvSpPr>
        <p:spPr bwMode="auto">
          <a:xfrm>
            <a:off x="107504" y="1412776"/>
            <a:ext cx="5688632" cy="5328592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21" name="矩形 20"/>
          <p:cNvSpPr/>
          <p:nvPr/>
        </p:nvSpPr>
        <p:spPr bwMode="auto">
          <a:xfrm>
            <a:off x="5868144" y="1412776"/>
            <a:ext cx="3168352" cy="5328592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22" name="流程图: 准备 21"/>
          <p:cNvSpPr/>
          <p:nvPr/>
        </p:nvSpPr>
        <p:spPr bwMode="auto">
          <a:xfrm>
            <a:off x="539656" y="1970872"/>
            <a:ext cx="1872000" cy="360000"/>
          </a:xfrm>
          <a:prstGeom prst="flowChartPreparati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登录</a:t>
            </a:r>
          </a:p>
        </p:txBody>
      </p:sp>
      <p:sp>
        <p:nvSpPr>
          <p:cNvPr id="23" name="流程图: 准备 22"/>
          <p:cNvSpPr/>
          <p:nvPr/>
        </p:nvSpPr>
        <p:spPr bwMode="auto">
          <a:xfrm>
            <a:off x="6516320" y="1970872"/>
            <a:ext cx="1872000" cy="360000"/>
          </a:xfrm>
          <a:prstGeom prst="flowChartPreparati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登录</a:t>
            </a:r>
          </a:p>
        </p:txBody>
      </p:sp>
      <p:sp>
        <p:nvSpPr>
          <p:cNvPr id="24" name="流程图: 终止 23"/>
          <p:cNvSpPr/>
          <p:nvPr/>
        </p:nvSpPr>
        <p:spPr bwMode="auto">
          <a:xfrm>
            <a:off x="539656" y="6273336"/>
            <a:ext cx="1872000" cy="360000"/>
          </a:xfrm>
          <a:prstGeom prst="flowChartTerminator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打印纸件</a:t>
            </a:r>
          </a:p>
        </p:txBody>
      </p:sp>
      <p:sp>
        <p:nvSpPr>
          <p:cNvPr id="25" name="流程图: 终止 24"/>
          <p:cNvSpPr/>
          <p:nvPr/>
        </p:nvSpPr>
        <p:spPr bwMode="auto">
          <a:xfrm>
            <a:off x="6516320" y="6273336"/>
            <a:ext cx="1872000" cy="360000"/>
          </a:xfrm>
          <a:prstGeom prst="flowChartTerminator">
            <a:avLst/>
          </a:prstGeom>
          <a:solidFill>
            <a:schemeClr val="tx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微软雅黑" pitchFamily="34" charset="-122"/>
                <a:ea typeface="微软雅黑" pitchFamily="34" charset="-122"/>
              </a:rPr>
              <a:t>打印纸件</a:t>
            </a:r>
          </a:p>
        </p:txBody>
      </p:sp>
      <p:sp>
        <p:nvSpPr>
          <p:cNvPr id="26" name="流程图: 过程 25"/>
          <p:cNvSpPr/>
          <p:nvPr/>
        </p:nvSpPr>
        <p:spPr bwMode="auto">
          <a:xfrm>
            <a:off x="539552" y="2546936"/>
            <a:ext cx="1872208" cy="648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单位设置</a:t>
            </a:r>
            <a:endParaRPr kumimoji="0" lang="en-US" altLang="zh-CN" b="1" i="0" u="none" strike="noStrike" cap="none" normalizeH="0" baseline="0" smtClean="0">
              <a:ln>
                <a:noFill/>
              </a:ln>
              <a:solidFill>
                <a:srgbClr val="545472"/>
              </a:solidFill>
              <a:effectLst/>
              <a:latin typeface="微软雅黑" pitchFamily="34" charset="-122"/>
              <a:ea typeface="微软雅黑" pitchFamily="34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400" b="1" smtClean="0">
                <a:solidFill>
                  <a:srgbClr val="545472"/>
                </a:solidFill>
                <a:latin typeface="微软雅黑" pitchFamily="34" charset="-122"/>
                <a:ea typeface="微软雅黑" pitchFamily="34" charset="-122"/>
              </a:rPr>
              <a:t>（设置行政隶属关系）</a:t>
            </a:r>
            <a:endParaRPr kumimoji="0" lang="zh-CN" altLang="en-US" sz="1400" b="1" i="0" u="none" strike="noStrike" cap="none" normalizeH="0" baseline="0" smtClean="0">
              <a:ln>
                <a:noFill/>
              </a:ln>
              <a:solidFill>
                <a:srgbClr val="545472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流程图: 过程 26"/>
          <p:cNvSpPr/>
          <p:nvPr/>
        </p:nvSpPr>
        <p:spPr bwMode="auto">
          <a:xfrm>
            <a:off x="3275856" y="1826856"/>
            <a:ext cx="1872208" cy="648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下发下级单位</a:t>
            </a:r>
            <a:endParaRPr kumimoji="0" lang="en-US" altLang="zh-CN" b="1" i="0" u="none" strike="noStrike" cap="none" normalizeH="0" baseline="0" smtClean="0">
              <a:ln>
                <a:noFill/>
              </a:ln>
              <a:solidFill>
                <a:srgbClr val="545472"/>
              </a:solidFill>
              <a:effectLst/>
              <a:latin typeface="微软雅黑" pitchFamily="34" charset="-122"/>
              <a:ea typeface="微软雅黑" pitchFamily="34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账号和密码</a:t>
            </a:r>
          </a:p>
        </p:txBody>
      </p:sp>
      <p:sp>
        <p:nvSpPr>
          <p:cNvPr id="28" name="流程图: 过程 27"/>
          <p:cNvSpPr/>
          <p:nvPr/>
        </p:nvSpPr>
        <p:spPr bwMode="auto">
          <a:xfrm>
            <a:off x="3275856" y="2691032"/>
            <a:ext cx="1872208" cy="792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数据编辑</a:t>
            </a:r>
            <a:endParaRPr kumimoji="0" lang="en-US" altLang="zh-CN" b="1" i="0" u="none" strike="noStrike" cap="none" normalizeH="0" baseline="0" smtClean="0">
              <a:ln>
                <a:noFill/>
              </a:ln>
              <a:solidFill>
                <a:srgbClr val="545472"/>
              </a:solidFill>
              <a:effectLst/>
              <a:latin typeface="微软雅黑" pitchFamily="34" charset="-122"/>
              <a:ea typeface="微软雅黑" pitchFamily="34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400" b="1" smtClean="0">
                <a:solidFill>
                  <a:srgbClr val="545472"/>
                </a:solidFill>
                <a:latin typeface="微软雅黑" pitchFamily="34" charset="-122"/>
                <a:ea typeface="微软雅黑" pitchFamily="34" charset="-122"/>
              </a:rPr>
              <a:t>（封面、基本信息表、编报说明）</a:t>
            </a:r>
            <a:endParaRPr kumimoji="0" lang="zh-CN" altLang="en-US" sz="1400" b="1" i="0" u="none" strike="noStrike" cap="none" normalizeH="0" baseline="0" smtClean="0">
              <a:ln>
                <a:noFill/>
              </a:ln>
              <a:solidFill>
                <a:srgbClr val="545472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流程图: 过程 28"/>
          <p:cNvSpPr/>
          <p:nvPr/>
        </p:nvSpPr>
        <p:spPr bwMode="auto">
          <a:xfrm>
            <a:off x="6516320" y="2474928"/>
            <a:ext cx="1872000" cy="648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单位设置</a:t>
            </a:r>
            <a:endParaRPr kumimoji="0" lang="en-US" altLang="zh-CN" b="1" i="0" u="none" strike="noStrike" cap="none" normalizeH="0" baseline="0" smtClean="0">
              <a:ln>
                <a:noFill/>
              </a:ln>
              <a:solidFill>
                <a:srgbClr val="545472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流程图: 过程 29"/>
          <p:cNvSpPr/>
          <p:nvPr/>
        </p:nvSpPr>
        <p:spPr bwMode="auto">
          <a:xfrm>
            <a:off x="6516216" y="3789112"/>
            <a:ext cx="1872208" cy="648000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微软雅黑" pitchFamily="34" charset="-122"/>
                <a:ea typeface="微软雅黑" pitchFamily="34" charset="-122"/>
              </a:rPr>
              <a:t>数据编辑</a:t>
            </a:r>
            <a:endParaRPr kumimoji="0" lang="en-US" altLang="zh-CN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微软雅黑" pitchFamily="34" charset="-122"/>
              <a:ea typeface="微软雅黑" pitchFamily="34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400" b="1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（所有内容）</a:t>
            </a:r>
            <a:endParaRPr kumimoji="0" lang="zh-CN" altLang="en-US" sz="14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流程图: 过程 30"/>
          <p:cNvSpPr/>
          <p:nvPr/>
        </p:nvSpPr>
        <p:spPr bwMode="auto">
          <a:xfrm>
            <a:off x="6516216" y="3267016"/>
            <a:ext cx="1872208" cy="360000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微软雅黑" pitchFamily="34" charset="-122"/>
                <a:ea typeface="微软雅黑" pitchFamily="34" charset="-122"/>
              </a:rPr>
              <a:t>科目设置</a:t>
            </a:r>
          </a:p>
        </p:txBody>
      </p:sp>
      <p:sp>
        <p:nvSpPr>
          <p:cNvPr id="32" name="流程图: 过程 31"/>
          <p:cNvSpPr/>
          <p:nvPr/>
        </p:nvSpPr>
        <p:spPr bwMode="auto">
          <a:xfrm>
            <a:off x="6516216" y="5589312"/>
            <a:ext cx="1872208" cy="360000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微软雅黑" pitchFamily="34" charset="-122"/>
                <a:ea typeface="微软雅黑" pitchFamily="34" charset="-122"/>
              </a:rPr>
              <a:t>上报</a:t>
            </a:r>
          </a:p>
        </p:txBody>
      </p:sp>
      <p:sp>
        <p:nvSpPr>
          <p:cNvPr id="33" name="流程图: 过程 32"/>
          <p:cNvSpPr/>
          <p:nvPr/>
        </p:nvSpPr>
        <p:spPr bwMode="auto">
          <a:xfrm>
            <a:off x="3275856" y="4725216"/>
            <a:ext cx="1872208" cy="36004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数据汇总</a:t>
            </a:r>
          </a:p>
        </p:txBody>
      </p:sp>
      <p:sp>
        <p:nvSpPr>
          <p:cNvPr id="34" name="流程图: 过程 33"/>
          <p:cNvSpPr/>
          <p:nvPr/>
        </p:nvSpPr>
        <p:spPr bwMode="auto">
          <a:xfrm>
            <a:off x="3275856" y="6273336"/>
            <a:ext cx="1872000" cy="360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b="1" smtClean="0">
                <a:solidFill>
                  <a:srgbClr val="545472"/>
                </a:solidFill>
                <a:latin typeface="微软雅黑" pitchFamily="34" charset="-122"/>
                <a:ea typeface="微软雅黑" pitchFamily="34" charset="-122"/>
              </a:rPr>
              <a:t>上报</a:t>
            </a:r>
            <a:endParaRPr kumimoji="0" lang="zh-CN" altLang="en-US" b="1" i="0" u="none" strike="noStrike" cap="none" normalizeH="0" baseline="0" smtClean="0">
              <a:ln>
                <a:noFill/>
              </a:ln>
              <a:solidFill>
                <a:srgbClr val="545472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流程图: 决策 34"/>
          <p:cNvSpPr/>
          <p:nvPr/>
        </p:nvSpPr>
        <p:spPr bwMode="auto">
          <a:xfrm>
            <a:off x="3275856" y="3789112"/>
            <a:ext cx="1872208" cy="648000"/>
          </a:xfrm>
          <a:prstGeom prst="flowChartDecisi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接收数据</a:t>
            </a:r>
          </a:p>
        </p:txBody>
      </p:sp>
      <p:sp>
        <p:nvSpPr>
          <p:cNvPr id="36" name="流程图: 决策 35"/>
          <p:cNvSpPr/>
          <p:nvPr/>
        </p:nvSpPr>
        <p:spPr bwMode="auto">
          <a:xfrm>
            <a:off x="3275856" y="5373288"/>
            <a:ext cx="1872208" cy="648000"/>
          </a:xfrm>
          <a:prstGeom prst="flowChartDecisi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数据审核</a:t>
            </a:r>
          </a:p>
        </p:txBody>
      </p:sp>
      <p:sp>
        <p:nvSpPr>
          <p:cNvPr id="37" name="流程图: 决策 36"/>
          <p:cNvSpPr/>
          <p:nvPr/>
        </p:nvSpPr>
        <p:spPr bwMode="auto">
          <a:xfrm>
            <a:off x="6516216" y="4653288"/>
            <a:ext cx="1872208" cy="720000"/>
          </a:xfrm>
          <a:prstGeom prst="flowChartDecision">
            <a:avLst/>
          </a:prstGeom>
          <a:solidFill>
            <a:schemeClr val="tx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微软雅黑" pitchFamily="34" charset="-122"/>
                <a:ea typeface="微软雅黑" pitchFamily="34" charset="-122"/>
              </a:rPr>
              <a:t>数据审核</a:t>
            </a:r>
          </a:p>
        </p:txBody>
      </p:sp>
      <p:cxnSp>
        <p:nvCxnSpPr>
          <p:cNvPr id="39" name="直接箭头连接符 38"/>
          <p:cNvCxnSpPr>
            <a:stCxn id="22" idx="2"/>
            <a:endCxn id="26" idx="0"/>
          </p:cNvCxnSpPr>
          <p:nvPr/>
        </p:nvCxnSpPr>
        <p:spPr bwMode="auto">
          <a:xfrm>
            <a:off x="1475656" y="2330872"/>
            <a:ext cx="0" cy="21606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>
            <a:stCxn id="35" idx="2"/>
            <a:endCxn id="33" idx="0"/>
          </p:cNvCxnSpPr>
          <p:nvPr/>
        </p:nvCxnSpPr>
        <p:spPr bwMode="auto">
          <a:xfrm>
            <a:off x="4211960" y="4437112"/>
            <a:ext cx="0" cy="28810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>
            <a:stCxn id="28" idx="2"/>
            <a:endCxn id="35" idx="0"/>
          </p:cNvCxnSpPr>
          <p:nvPr/>
        </p:nvCxnSpPr>
        <p:spPr bwMode="auto">
          <a:xfrm>
            <a:off x="4211960" y="3483032"/>
            <a:ext cx="0" cy="30608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>
            <a:stCxn id="23" idx="2"/>
            <a:endCxn id="29" idx="0"/>
          </p:cNvCxnSpPr>
          <p:nvPr/>
        </p:nvCxnSpPr>
        <p:spPr bwMode="auto">
          <a:xfrm>
            <a:off x="7452320" y="2330872"/>
            <a:ext cx="0" cy="14405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>
            <a:stCxn id="29" idx="2"/>
            <a:endCxn id="31" idx="0"/>
          </p:cNvCxnSpPr>
          <p:nvPr/>
        </p:nvCxnSpPr>
        <p:spPr bwMode="auto">
          <a:xfrm>
            <a:off x="7452320" y="3122928"/>
            <a:ext cx="0" cy="1440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>
            <a:stCxn id="31" idx="2"/>
            <a:endCxn id="30" idx="0"/>
          </p:cNvCxnSpPr>
          <p:nvPr/>
        </p:nvCxnSpPr>
        <p:spPr bwMode="auto">
          <a:xfrm>
            <a:off x="7452320" y="3627016"/>
            <a:ext cx="0" cy="162096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>
            <a:stCxn id="30" idx="2"/>
            <a:endCxn id="37" idx="0"/>
          </p:cNvCxnSpPr>
          <p:nvPr/>
        </p:nvCxnSpPr>
        <p:spPr bwMode="auto">
          <a:xfrm>
            <a:off x="7452320" y="4437112"/>
            <a:ext cx="0" cy="216176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直接箭头连接符 63"/>
          <p:cNvCxnSpPr>
            <a:stCxn id="37" idx="2"/>
            <a:endCxn id="32" idx="0"/>
          </p:cNvCxnSpPr>
          <p:nvPr/>
        </p:nvCxnSpPr>
        <p:spPr bwMode="auto">
          <a:xfrm>
            <a:off x="7452320" y="5373288"/>
            <a:ext cx="0" cy="216024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直接箭头连接符 69"/>
          <p:cNvCxnSpPr>
            <a:stCxn id="33" idx="2"/>
            <a:endCxn id="36" idx="0"/>
          </p:cNvCxnSpPr>
          <p:nvPr/>
        </p:nvCxnSpPr>
        <p:spPr bwMode="auto">
          <a:xfrm>
            <a:off x="4211960" y="5085256"/>
            <a:ext cx="0" cy="28803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直接箭头连接符 73"/>
          <p:cNvCxnSpPr>
            <a:stCxn id="34" idx="1"/>
            <a:endCxn id="24" idx="3"/>
          </p:cNvCxnSpPr>
          <p:nvPr/>
        </p:nvCxnSpPr>
        <p:spPr bwMode="auto">
          <a:xfrm flipH="1">
            <a:off x="2411656" y="6453336"/>
            <a:ext cx="8642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直接箭头连接符 76"/>
          <p:cNvCxnSpPr>
            <a:stCxn id="36" idx="2"/>
            <a:endCxn id="34" idx="0"/>
          </p:cNvCxnSpPr>
          <p:nvPr/>
        </p:nvCxnSpPr>
        <p:spPr bwMode="auto">
          <a:xfrm flipH="1">
            <a:off x="4211856" y="6021288"/>
            <a:ext cx="104" cy="25204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肘形连接符 83"/>
          <p:cNvCxnSpPr>
            <a:stCxn id="36" idx="1"/>
            <a:endCxn id="28" idx="1"/>
          </p:cNvCxnSpPr>
          <p:nvPr/>
        </p:nvCxnSpPr>
        <p:spPr bwMode="auto">
          <a:xfrm rot="10800000">
            <a:off x="3275856" y="3087032"/>
            <a:ext cx="12700" cy="2610256"/>
          </a:xfrm>
          <a:prstGeom prst="bentConnector3">
            <a:avLst>
              <a:gd name="adj1" fmla="val 2175001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肘形连接符 85"/>
          <p:cNvCxnSpPr>
            <a:stCxn id="37" idx="3"/>
            <a:endCxn id="30" idx="3"/>
          </p:cNvCxnSpPr>
          <p:nvPr/>
        </p:nvCxnSpPr>
        <p:spPr bwMode="auto">
          <a:xfrm flipV="1">
            <a:off x="8388424" y="4113112"/>
            <a:ext cx="12700" cy="900176"/>
          </a:xfrm>
          <a:prstGeom prst="bentConnector3">
            <a:avLst>
              <a:gd name="adj1" fmla="val 1800000"/>
            </a:avLst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肘形连接符 88"/>
          <p:cNvCxnSpPr>
            <a:stCxn id="32" idx="2"/>
          </p:cNvCxnSpPr>
          <p:nvPr/>
        </p:nvCxnSpPr>
        <p:spPr bwMode="auto">
          <a:xfrm rot="5400000" flipH="1">
            <a:off x="5328068" y="3825060"/>
            <a:ext cx="1728224" cy="2520280"/>
          </a:xfrm>
          <a:prstGeom prst="bentConnector4">
            <a:avLst>
              <a:gd name="adj1" fmla="val -7165"/>
              <a:gd name="adj2" fmla="val 71972"/>
            </a:avLst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8" name="肘形连接符 127"/>
          <p:cNvCxnSpPr>
            <a:stCxn id="26" idx="3"/>
            <a:endCxn id="27" idx="1"/>
          </p:cNvCxnSpPr>
          <p:nvPr/>
        </p:nvCxnSpPr>
        <p:spPr bwMode="auto">
          <a:xfrm flipV="1">
            <a:off x="2411760" y="2150856"/>
            <a:ext cx="864096" cy="720080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4" name="直接箭头连接符 133"/>
          <p:cNvCxnSpPr>
            <a:stCxn id="27" idx="2"/>
            <a:endCxn id="28" idx="0"/>
          </p:cNvCxnSpPr>
          <p:nvPr/>
        </p:nvCxnSpPr>
        <p:spPr bwMode="auto">
          <a:xfrm>
            <a:off x="4211960" y="2474856"/>
            <a:ext cx="0" cy="21617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2" name="直接箭头连接符 141"/>
          <p:cNvCxnSpPr>
            <a:stCxn id="35" idx="3"/>
            <a:endCxn id="30" idx="1"/>
          </p:cNvCxnSpPr>
          <p:nvPr/>
        </p:nvCxnSpPr>
        <p:spPr bwMode="auto">
          <a:xfrm>
            <a:off x="5148064" y="4113112"/>
            <a:ext cx="1368152" cy="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5" name="直接箭头连接符 144"/>
          <p:cNvCxnSpPr>
            <a:stCxn id="27" idx="3"/>
            <a:endCxn id="23" idx="1"/>
          </p:cNvCxnSpPr>
          <p:nvPr/>
        </p:nvCxnSpPr>
        <p:spPr bwMode="auto">
          <a:xfrm>
            <a:off x="5148064" y="2150856"/>
            <a:ext cx="1368256" cy="1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2699792" y="3501008"/>
            <a:ext cx="400110" cy="15841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4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审核不通过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8564378" y="3789040"/>
            <a:ext cx="400110" cy="15841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400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审核不通过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7416000" y="532800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审核通过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4139992" y="597600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审核通过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5364088" y="378904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撤报</a:t>
            </a:r>
          </a:p>
        </p:txBody>
      </p:sp>
      <p:cxnSp>
        <p:nvCxnSpPr>
          <p:cNvPr id="67" name="直接箭头连接符 66"/>
          <p:cNvCxnSpPr>
            <a:stCxn id="32" idx="2"/>
            <a:endCxn id="25" idx="0"/>
          </p:cNvCxnSpPr>
          <p:nvPr/>
        </p:nvCxnSpPr>
        <p:spPr bwMode="auto">
          <a:xfrm>
            <a:off x="7452320" y="5949312"/>
            <a:ext cx="0" cy="324024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</a:t>
            </a:r>
            <a:r>
              <a:rPr lang="zh-CN" altLang="en-US" smtClean="0"/>
              <a:t>安徽省</a:t>
            </a:r>
            <a:r>
              <a:rPr lang="en-US" altLang="zh-CN" smtClean="0"/>
              <a:t>034000002</a:t>
            </a:r>
            <a:r>
              <a:rPr lang="zh-CN" altLang="en-US" smtClean="0"/>
              <a:t>省科技馆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altLang="zh-CN" sz="2000" smtClean="0"/>
              <a:t>1</a:t>
            </a:r>
            <a:r>
              <a:rPr lang="zh-CN" altLang="en-US" sz="2000" smtClean="0"/>
              <a:t>、用上级单位下发的账号和密码登录</a:t>
            </a:r>
            <a:endParaRPr lang="en-US" altLang="zh-CN" sz="2000" smtClean="0"/>
          </a:p>
          <a:p>
            <a:pPr>
              <a:lnSpc>
                <a:spcPct val="130000"/>
              </a:lnSpc>
            </a:pPr>
            <a:r>
              <a:rPr lang="en-US" altLang="zh-CN" sz="2000" smtClean="0"/>
              <a:t>2</a:t>
            </a:r>
            <a:r>
              <a:rPr lang="zh-CN" altLang="en-US" sz="2000" smtClean="0"/>
              <a:t>、科目设置：所有基层填报单位在填报之前，必须先设置科目</a:t>
            </a:r>
            <a:endParaRPr lang="en-US" altLang="zh-CN" sz="2000" smtClean="0"/>
          </a:p>
        </p:txBody>
      </p:sp>
      <p:pic>
        <p:nvPicPr>
          <p:cNvPr id="5122" name="Picture 2" descr="D:\业务\！科协\20181026 科协培训PPT\13-1 2017年度地方科协财务决算系统--科目设置.png"/>
          <p:cNvPicPr>
            <a:picLocks noChangeAspect="1" noChangeArrowheads="1"/>
          </p:cNvPicPr>
          <p:nvPr/>
        </p:nvPicPr>
        <p:blipFill>
          <a:blip r:embed="rId3" cstate="print"/>
          <a:srcRect b="25055"/>
          <a:stretch>
            <a:fillRect/>
          </a:stretch>
        </p:blipFill>
        <p:spPr bwMode="auto">
          <a:xfrm>
            <a:off x="0" y="1985987"/>
            <a:ext cx="9144000" cy="4872013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 bwMode="auto">
          <a:xfrm>
            <a:off x="1907704" y="2348880"/>
            <a:ext cx="504056" cy="21602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3491880" y="2564904"/>
            <a:ext cx="504056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业务\！科协\20181026 科协培训PPT\13-2 2017年度地方科协财务决算系统--科目设置.png"/>
          <p:cNvPicPr>
            <a:picLocks noChangeAspect="1" noChangeArrowheads="1"/>
          </p:cNvPicPr>
          <p:nvPr/>
        </p:nvPicPr>
        <p:blipFill>
          <a:blip r:embed="rId2" cstate="print"/>
          <a:srcRect b="25099"/>
          <a:stretch>
            <a:fillRect/>
          </a:stretch>
        </p:blipFill>
        <p:spPr bwMode="auto">
          <a:xfrm>
            <a:off x="0" y="1988840"/>
            <a:ext cx="9144000" cy="4869160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</a:t>
            </a:r>
            <a:r>
              <a:rPr lang="zh-CN" altLang="en-US" smtClean="0"/>
              <a:t>安徽省</a:t>
            </a:r>
            <a:r>
              <a:rPr lang="en-US" altLang="zh-CN" smtClean="0"/>
              <a:t>034000002</a:t>
            </a:r>
            <a:r>
              <a:rPr lang="zh-CN" altLang="en-US" smtClean="0"/>
              <a:t>省科技馆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altLang="zh-CN" sz="2400" smtClean="0"/>
              <a:t>2</a:t>
            </a:r>
            <a:r>
              <a:rPr lang="zh-CN" altLang="en-US" sz="2400" smtClean="0"/>
              <a:t>、科目设置</a:t>
            </a:r>
            <a:endParaRPr lang="en-US" altLang="zh-CN" sz="2400" smtClean="0"/>
          </a:p>
          <a:p>
            <a:pPr lvl="1">
              <a:lnSpc>
                <a:spcPct val="130000"/>
              </a:lnSpc>
            </a:pPr>
            <a:r>
              <a:rPr lang="zh-CN" altLang="en-US" sz="2000" smtClean="0"/>
              <a:t>所有基层填报单位在填报之前，必须先设置科目</a:t>
            </a:r>
            <a:endParaRPr lang="en-US" altLang="zh-CN" sz="2000" smtClean="0"/>
          </a:p>
        </p:txBody>
      </p:sp>
      <p:sp>
        <p:nvSpPr>
          <p:cNvPr id="8" name="矩形 7"/>
          <p:cNvSpPr/>
          <p:nvPr/>
        </p:nvSpPr>
        <p:spPr bwMode="auto">
          <a:xfrm>
            <a:off x="2123728" y="3429000"/>
            <a:ext cx="432048" cy="3429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2555776" y="3212976"/>
            <a:ext cx="288032" cy="364502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业务\！科协\20181026 科协培训PPT\13-3 2017年度地方科协财务决算系统--科目设置.png"/>
          <p:cNvPicPr>
            <a:picLocks noChangeAspect="1" noChangeArrowheads="1"/>
          </p:cNvPicPr>
          <p:nvPr/>
        </p:nvPicPr>
        <p:blipFill>
          <a:blip r:embed="rId2" cstate="print"/>
          <a:srcRect b="25099"/>
          <a:stretch>
            <a:fillRect/>
          </a:stretch>
        </p:blipFill>
        <p:spPr bwMode="auto">
          <a:xfrm>
            <a:off x="0" y="1988840"/>
            <a:ext cx="9144000" cy="4869160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</a:t>
            </a:r>
            <a:r>
              <a:rPr lang="zh-CN" altLang="en-US" smtClean="0"/>
              <a:t>安徽省</a:t>
            </a:r>
            <a:r>
              <a:rPr lang="en-US" altLang="zh-CN" smtClean="0"/>
              <a:t>034000002</a:t>
            </a:r>
            <a:r>
              <a:rPr lang="zh-CN" altLang="en-US" smtClean="0"/>
              <a:t>省科技馆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altLang="zh-CN" sz="2400" smtClean="0"/>
              <a:t>2</a:t>
            </a:r>
            <a:r>
              <a:rPr lang="zh-CN" altLang="en-US" sz="2400" smtClean="0"/>
              <a:t>、科目设置</a:t>
            </a:r>
            <a:endParaRPr lang="en-US" altLang="zh-CN" sz="2400" smtClean="0"/>
          </a:p>
          <a:p>
            <a:pPr lvl="1">
              <a:lnSpc>
                <a:spcPct val="130000"/>
              </a:lnSpc>
            </a:pPr>
            <a:r>
              <a:rPr lang="zh-CN" altLang="en-US" sz="2000" smtClean="0"/>
              <a:t>所有基层填报单位在填报之前，必须先设置科目</a:t>
            </a:r>
            <a:endParaRPr lang="en-US" altLang="zh-CN" sz="2000" smtClean="0"/>
          </a:p>
        </p:txBody>
      </p:sp>
      <p:sp>
        <p:nvSpPr>
          <p:cNvPr id="8" name="矩形 7"/>
          <p:cNvSpPr/>
          <p:nvPr/>
        </p:nvSpPr>
        <p:spPr bwMode="auto">
          <a:xfrm>
            <a:off x="2123728" y="3645024"/>
            <a:ext cx="432048" cy="321297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2843808" y="3212976"/>
            <a:ext cx="252000" cy="364502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业务\！科协\20181026 科协培训PPT\13-4 2017年度地方科协财务决算系统--科目设置.png"/>
          <p:cNvPicPr>
            <a:picLocks noChangeAspect="1" noChangeArrowheads="1"/>
          </p:cNvPicPr>
          <p:nvPr/>
        </p:nvPicPr>
        <p:blipFill>
          <a:blip r:embed="rId2" cstate="print"/>
          <a:srcRect b="25099"/>
          <a:stretch>
            <a:fillRect/>
          </a:stretch>
        </p:blipFill>
        <p:spPr bwMode="auto">
          <a:xfrm>
            <a:off x="0" y="1988840"/>
            <a:ext cx="9144000" cy="4869160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</a:t>
            </a:r>
            <a:r>
              <a:rPr lang="zh-CN" altLang="en-US" smtClean="0"/>
              <a:t>安徽省</a:t>
            </a:r>
            <a:r>
              <a:rPr lang="en-US" altLang="zh-CN" smtClean="0"/>
              <a:t>034000002</a:t>
            </a:r>
            <a:r>
              <a:rPr lang="zh-CN" altLang="en-US" smtClean="0"/>
              <a:t>省科技馆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altLang="zh-CN" sz="2400" smtClean="0"/>
              <a:t>2</a:t>
            </a:r>
            <a:r>
              <a:rPr lang="zh-CN" altLang="en-US" sz="2400" smtClean="0"/>
              <a:t>、科目设置</a:t>
            </a:r>
            <a:endParaRPr lang="en-US" altLang="zh-CN" sz="2400" smtClean="0"/>
          </a:p>
          <a:p>
            <a:pPr lvl="1">
              <a:lnSpc>
                <a:spcPct val="130000"/>
              </a:lnSpc>
            </a:pPr>
            <a:r>
              <a:rPr lang="zh-CN" altLang="en-US" sz="2000" smtClean="0"/>
              <a:t>所有基层填报单位在填报之前，必须先设置科目</a:t>
            </a:r>
            <a:endParaRPr lang="en-US" altLang="zh-CN" sz="2000" smtClean="0"/>
          </a:p>
        </p:txBody>
      </p:sp>
      <p:sp>
        <p:nvSpPr>
          <p:cNvPr id="8" name="矩形 7"/>
          <p:cNvSpPr/>
          <p:nvPr/>
        </p:nvSpPr>
        <p:spPr bwMode="auto">
          <a:xfrm>
            <a:off x="2123728" y="3861048"/>
            <a:ext cx="432048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3095864" y="3212976"/>
            <a:ext cx="216000" cy="364502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1</a:t>
            </a:r>
            <a:r>
              <a:rPr lang="zh-CN" altLang="en-US" smtClean="0"/>
              <a:t>、财务决算系统概述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① 填报状态：可进行数据上报、撤报等操作，也可查看本级及其下级单位的填报状态、填报进度、撤报理由、备注等</a:t>
            </a:r>
            <a:endParaRPr lang="zh-CN" altLang="en-US" sz="2000"/>
          </a:p>
        </p:txBody>
      </p:sp>
      <p:pic>
        <p:nvPicPr>
          <p:cNvPr id="1026" name="Picture 2" descr="D:\业务\！科协\20181026 科协培训PPT\2 2017年度地方科协财务决算系统--填报状态.png"/>
          <p:cNvPicPr>
            <a:picLocks noChangeAspect="1" noChangeArrowheads="1"/>
          </p:cNvPicPr>
          <p:nvPr/>
        </p:nvPicPr>
        <p:blipFill>
          <a:blip r:embed="rId3" cstate="print"/>
          <a:srcRect b="24678"/>
          <a:stretch>
            <a:fillRect/>
          </a:stretch>
        </p:blipFill>
        <p:spPr bwMode="auto">
          <a:xfrm>
            <a:off x="0" y="1961457"/>
            <a:ext cx="9144000" cy="4896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业务\！科协\20181026 科协培训PPT\13-5 2017年度地方科协财务决算系统--科目设置.png"/>
          <p:cNvPicPr>
            <a:picLocks noChangeAspect="1" noChangeArrowheads="1"/>
          </p:cNvPicPr>
          <p:nvPr/>
        </p:nvPicPr>
        <p:blipFill>
          <a:blip r:embed="rId3" cstate="print"/>
          <a:srcRect b="25099"/>
          <a:stretch>
            <a:fillRect/>
          </a:stretch>
        </p:blipFill>
        <p:spPr bwMode="auto">
          <a:xfrm>
            <a:off x="0" y="1988840"/>
            <a:ext cx="9144000" cy="4869160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</a:t>
            </a:r>
            <a:r>
              <a:rPr lang="zh-CN" altLang="en-US" smtClean="0"/>
              <a:t>安徽省</a:t>
            </a:r>
            <a:r>
              <a:rPr lang="en-US" altLang="zh-CN" smtClean="0"/>
              <a:t>034000002</a:t>
            </a:r>
            <a:r>
              <a:rPr lang="zh-CN" altLang="en-US" smtClean="0"/>
              <a:t>省科技馆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altLang="zh-CN" sz="2400" smtClean="0"/>
              <a:t>2</a:t>
            </a:r>
            <a:r>
              <a:rPr lang="zh-CN" altLang="en-US" sz="2400" smtClean="0"/>
              <a:t>、科目设置</a:t>
            </a:r>
            <a:endParaRPr lang="en-US" altLang="zh-CN" sz="2400" smtClean="0"/>
          </a:p>
          <a:p>
            <a:pPr lvl="1">
              <a:lnSpc>
                <a:spcPct val="130000"/>
              </a:lnSpc>
            </a:pPr>
            <a:r>
              <a:rPr lang="zh-CN" altLang="en-US" sz="2000" smtClean="0"/>
              <a:t>所有基层填报单位在填报之前，必须先设置科目</a:t>
            </a:r>
            <a:endParaRPr lang="en-US" altLang="zh-CN" sz="2000" smtClean="0"/>
          </a:p>
        </p:txBody>
      </p:sp>
      <p:sp>
        <p:nvSpPr>
          <p:cNvPr id="8" name="矩形 7"/>
          <p:cNvSpPr/>
          <p:nvPr/>
        </p:nvSpPr>
        <p:spPr bwMode="auto">
          <a:xfrm>
            <a:off x="2123728" y="3861048"/>
            <a:ext cx="432048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5364088" y="2708920"/>
            <a:ext cx="360040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D:\业务\！科协\20181026 科协培训PPT\15-1 2017年度地方科协财务决算系统--数据编辑.png"/>
          <p:cNvPicPr>
            <a:picLocks noChangeAspect="1" noChangeArrowheads="1"/>
          </p:cNvPicPr>
          <p:nvPr/>
        </p:nvPicPr>
        <p:blipFill>
          <a:blip r:embed="rId3" cstate="print"/>
          <a:srcRect b="40607"/>
          <a:stretch>
            <a:fillRect/>
          </a:stretch>
        </p:blipFill>
        <p:spPr bwMode="auto">
          <a:xfrm>
            <a:off x="0" y="2996952"/>
            <a:ext cx="9144000" cy="386104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</a:t>
            </a:r>
            <a:r>
              <a:rPr lang="zh-CN" altLang="en-US" smtClean="0"/>
              <a:t>安徽省</a:t>
            </a:r>
            <a:r>
              <a:rPr lang="en-US" altLang="zh-CN" smtClean="0"/>
              <a:t>034000002</a:t>
            </a:r>
            <a:r>
              <a:rPr lang="zh-CN" altLang="en-US" smtClean="0"/>
              <a:t>省科技馆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altLang="zh-CN" sz="2400" smtClean="0"/>
              <a:t>3</a:t>
            </a:r>
            <a:r>
              <a:rPr lang="zh-CN" altLang="en-US" sz="2400" smtClean="0"/>
              <a:t>、数据编辑</a:t>
            </a:r>
            <a:endParaRPr lang="en-US" altLang="zh-CN" sz="2400" smtClean="0"/>
          </a:p>
          <a:p>
            <a:pPr lvl="1">
              <a:lnSpc>
                <a:spcPct val="130000"/>
              </a:lnSpc>
            </a:pPr>
            <a:r>
              <a:rPr lang="zh-CN" altLang="en-US" sz="2000" smtClean="0"/>
              <a:t>（</a:t>
            </a:r>
            <a:r>
              <a:rPr lang="en-US" altLang="zh-CN" sz="2000" smtClean="0"/>
              <a:t>1</a:t>
            </a:r>
            <a:r>
              <a:rPr lang="zh-CN" altLang="en-US" sz="2000" smtClean="0"/>
              <a:t>）决算报表填写</a:t>
            </a:r>
            <a:endParaRPr lang="en-US" altLang="zh-CN" sz="2000" smtClean="0"/>
          </a:p>
          <a:p>
            <a:pPr lvl="2">
              <a:lnSpc>
                <a:spcPct val="130000"/>
              </a:lnSpc>
              <a:buFont typeface="Wingdings" pitchFamily="2" charset="2"/>
              <a:buChar char="u"/>
            </a:pPr>
            <a:r>
              <a:rPr lang="zh-CN" altLang="en-US" sz="1800" smtClean="0"/>
              <a:t>  除决算</a:t>
            </a:r>
            <a:r>
              <a:rPr lang="en-US" altLang="zh-CN" sz="1800" smtClean="0"/>
              <a:t>01</a:t>
            </a:r>
            <a:r>
              <a:rPr lang="zh-CN" altLang="en-US" sz="1800" smtClean="0"/>
              <a:t>表，填写每张报表，先点击左上角“编辑”按钮</a:t>
            </a:r>
            <a:endParaRPr lang="en-US" altLang="zh-CN" sz="1800" smtClean="0"/>
          </a:p>
          <a:p>
            <a:pPr lvl="2">
              <a:lnSpc>
                <a:spcPct val="130000"/>
              </a:lnSpc>
              <a:buFont typeface="Wingdings" pitchFamily="2" charset="2"/>
              <a:buChar char="u"/>
            </a:pPr>
            <a:r>
              <a:rPr lang="zh-CN" altLang="en-US" sz="1800" smtClean="0"/>
              <a:t>  每张报表内数据填写完毕后，必须点击 “保存”按钮</a:t>
            </a:r>
            <a:endParaRPr lang="en-US" altLang="zh-CN" sz="1800" smtClean="0"/>
          </a:p>
          <a:p>
            <a:pPr lvl="2">
              <a:lnSpc>
                <a:spcPct val="130000"/>
              </a:lnSpc>
              <a:buFont typeface="Wingdings" pitchFamily="2" charset="2"/>
              <a:buChar char="u"/>
            </a:pPr>
            <a:r>
              <a:rPr lang="zh-CN" altLang="en-US" sz="1800" smtClean="0"/>
              <a:t>  若不想保存当前编辑的数据，可点击 “取消”按钮</a:t>
            </a:r>
            <a:endParaRPr lang="en-US" altLang="zh-CN" sz="1800" smtClean="0"/>
          </a:p>
        </p:txBody>
      </p:sp>
      <p:sp>
        <p:nvSpPr>
          <p:cNvPr id="7" name="矩形 6"/>
          <p:cNvSpPr/>
          <p:nvPr/>
        </p:nvSpPr>
        <p:spPr bwMode="auto">
          <a:xfrm>
            <a:off x="2051720" y="3573016"/>
            <a:ext cx="360000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2051720" y="3861048"/>
            <a:ext cx="1008112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3707904" y="3861048"/>
            <a:ext cx="3168352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:\业务\！科协\20181026 科协培训PPT\15-2 2017年度地方科协财务决算系统--数据编辑.png"/>
          <p:cNvPicPr>
            <a:picLocks noChangeAspect="1" noChangeArrowheads="1"/>
          </p:cNvPicPr>
          <p:nvPr/>
        </p:nvPicPr>
        <p:blipFill>
          <a:blip r:embed="rId2" cstate="print"/>
          <a:srcRect b="40607"/>
          <a:stretch>
            <a:fillRect/>
          </a:stretch>
        </p:blipFill>
        <p:spPr bwMode="auto">
          <a:xfrm>
            <a:off x="0" y="2996952"/>
            <a:ext cx="9144000" cy="386104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</a:t>
            </a:r>
            <a:r>
              <a:rPr lang="zh-CN" altLang="en-US" smtClean="0"/>
              <a:t>安徽省</a:t>
            </a:r>
            <a:r>
              <a:rPr lang="en-US" altLang="zh-CN" smtClean="0"/>
              <a:t>034000002</a:t>
            </a:r>
            <a:r>
              <a:rPr lang="zh-CN" altLang="en-US" smtClean="0"/>
              <a:t>省科技馆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altLang="zh-CN" sz="2400" smtClean="0"/>
              <a:t>3</a:t>
            </a:r>
            <a:r>
              <a:rPr lang="zh-CN" altLang="en-US" sz="2400" smtClean="0"/>
              <a:t>、数据编辑</a:t>
            </a:r>
            <a:endParaRPr lang="en-US" altLang="zh-CN" sz="2400" smtClean="0"/>
          </a:p>
          <a:p>
            <a:pPr lvl="1">
              <a:lnSpc>
                <a:spcPct val="130000"/>
              </a:lnSpc>
            </a:pPr>
            <a:r>
              <a:rPr lang="zh-CN" altLang="en-US" sz="2000" smtClean="0"/>
              <a:t>（</a:t>
            </a:r>
            <a:r>
              <a:rPr lang="en-US" altLang="zh-CN" sz="2000" smtClean="0"/>
              <a:t>1</a:t>
            </a:r>
            <a:r>
              <a:rPr lang="zh-CN" altLang="en-US" sz="2000" smtClean="0"/>
              <a:t>）决算报表填写</a:t>
            </a:r>
            <a:endParaRPr lang="en-US" altLang="zh-CN" sz="2000" smtClean="0"/>
          </a:p>
          <a:p>
            <a:pPr lvl="2">
              <a:lnSpc>
                <a:spcPct val="130000"/>
              </a:lnSpc>
              <a:buFont typeface="Wingdings" pitchFamily="2" charset="2"/>
              <a:buChar char="u"/>
            </a:pPr>
            <a:r>
              <a:rPr lang="zh-CN" altLang="en-US" sz="1800" smtClean="0"/>
              <a:t>  除决算</a:t>
            </a:r>
            <a:r>
              <a:rPr lang="en-US" altLang="zh-CN" sz="1800" smtClean="0"/>
              <a:t>01</a:t>
            </a:r>
            <a:r>
              <a:rPr lang="zh-CN" altLang="en-US" sz="1800" smtClean="0"/>
              <a:t>表，填写每张报表，先点击左上角“编辑”按钮</a:t>
            </a:r>
            <a:endParaRPr lang="en-US" altLang="zh-CN" sz="1800" smtClean="0"/>
          </a:p>
          <a:p>
            <a:pPr lvl="2">
              <a:lnSpc>
                <a:spcPct val="130000"/>
              </a:lnSpc>
              <a:buFont typeface="Wingdings" pitchFamily="2" charset="2"/>
              <a:buChar char="u"/>
            </a:pPr>
            <a:r>
              <a:rPr lang="zh-CN" altLang="en-US" sz="1800" smtClean="0"/>
              <a:t>  每张报表内数据填写完毕后，必须点击“保存”按钮</a:t>
            </a:r>
            <a:endParaRPr lang="en-US" altLang="zh-CN" sz="1800" smtClean="0"/>
          </a:p>
          <a:p>
            <a:pPr lvl="2">
              <a:lnSpc>
                <a:spcPct val="130000"/>
              </a:lnSpc>
              <a:buFont typeface="Wingdings" pitchFamily="2" charset="2"/>
              <a:buChar char="u"/>
            </a:pPr>
            <a:r>
              <a:rPr lang="zh-CN" altLang="en-US" sz="1800" smtClean="0"/>
              <a:t>  若不想保存当前编辑的数据，可点击 “取消”按钮</a:t>
            </a:r>
            <a:endParaRPr lang="en-US" altLang="zh-CN" sz="1800" smtClean="0"/>
          </a:p>
        </p:txBody>
      </p:sp>
      <p:sp>
        <p:nvSpPr>
          <p:cNvPr id="7" name="矩形 6"/>
          <p:cNvSpPr/>
          <p:nvPr/>
        </p:nvSpPr>
        <p:spPr bwMode="auto">
          <a:xfrm>
            <a:off x="2051720" y="3573016"/>
            <a:ext cx="648072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2051720" y="3861048"/>
            <a:ext cx="1008112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3707904" y="3861048"/>
            <a:ext cx="3168352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2051720" y="4365104"/>
            <a:ext cx="6984000" cy="248398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业务\！科协\20181026 科协培训PPT\15-4 2017年度地方科协财务决算系统--数据编辑.png"/>
          <p:cNvPicPr>
            <a:picLocks noChangeAspect="1" noChangeArrowheads="1"/>
          </p:cNvPicPr>
          <p:nvPr/>
        </p:nvPicPr>
        <p:blipFill>
          <a:blip r:embed="rId3" cstate="print"/>
          <a:srcRect b="40607"/>
          <a:stretch>
            <a:fillRect/>
          </a:stretch>
        </p:blipFill>
        <p:spPr bwMode="auto">
          <a:xfrm>
            <a:off x="0" y="2996952"/>
            <a:ext cx="9144000" cy="386104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</a:t>
            </a:r>
            <a:r>
              <a:rPr lang="zh-CN" altLang="en-US" smtClean="0"/>
              <a:t>安徽省</a:t>
            </a:r>
            <a:r>
              <a:rPr lang="en-US" altLang="zh-CN" smtClean="0"/>
              <a:t>034000002</a:t>
            </a:r>
            <a:r>
              <a:rPr lang="zh-CN" altLang="en-US" smtClean="0"/>
              <a:t>省科技馆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altLang="zh-CN" sz="2400" smtClean="0"/>
              <a:t>3</a:t>
            </a:r>
            <a:r>
              <a:rPr lang="zh-CN" altLang="en-US" sz="2400" smtClean="0"/>
              <a:t>、数据编辑</a:t>
            </a:r>
            <a:endParaRPr lang="en-US" altLang="zh-CN" sz="2400" smtClean="0"/>
          </a:p>
          <a:p>
            <a:pPr lvl="1">
              <a:lnSpc>
                <a:spcPct val="130000"/>
              </a:lnSpc>
            </a:pPr>
            <a:r>
              <a:rPr lang="zh-CN" altLang="en-US" sz="2000" smtClean="0"/>
              <a:t>（</a:t>
            </a:r>
            <a:r>
              <a:rPr lang="en-US" altLang="zh-CN" sz="2000" smtClean="0"/>
              <a:t>2</a:t>
            </a:r>
            <a:r>
              <a:rPr lang="zh-CN" altLang="en-US" sz="2000" smtClean="0"/>
              <a:t>）上传编报说明书</a:t>
            </a:r>
            <a:endParaRPr lang="en-US" altLang="zh-CN" sz="2000" smtClean="0"/>
          </a:p>
          <a:p>
            <a:pPr lvl="2">
              <a:lnSpc>
                <a:spcPct val="130000"/>
              </a:lnSpc>
              <a:buFont typeface="Wingdings" pitchFamily="2" charset="2"/>
              <a:buChar char="u"/>
            </a:pPr>
            <a:r>
              <a:rPr lang="zh-CN" altLang="en-US" sz="1800" smtClean="0"/>
              <a:t>  下载编报说明书撰写提纲，认真撰写后，上传编报说明书</a:t>
            </a:r>
            <a:endParaRPr lang="en-US" altLang="zh-CN" sz="1800" smtClean="0"/>
          </a:p>
          <a:p>
            <a:pPr lvl="2">
              <a:lnSpc>
                <a:spcPct val="130000"/>
              </a:lnSpc>
              <a:buFont typeface="Wingdings" pitchFamily="2" charset="2"/>
              <a:buChar char="u"/>
            </a:pPr>
            <a:r>
              <a:rPr lang="zh-CN" altLang="en-US" sz="1800" smtClean="0"/>
              <a:t>  若上传后需要修改更新，请点击“删除已上传的编报说明书”，先删除后再重新上传</a:t>
            </a:r>
            <a:endParaRPr lang="en-US" altLang="zh-CN" sz="1800" smtClean="0"/>
          </a:p>
        </p:txBody>
      </p:sp>
      <p:sp>
        <p:nvSpPr>
          <p:cNvPr id="5" name="矩形 4"/>
          <p:cNvSpPr/>
          <p:nvPr/>
        </p:nvSpPr>
        <p:spPr bwMode="auto">
          <a:xfrm>
            <a:off x="3059832" y="4689168"/>
            <a:ext cx="576064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4355976" y="4293096"/>
            <a:ext cx="1008112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6876256" y="3897080"/>
            <a:ext cx="576064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</a:t>
            </a:r>
            <a:r>
              <a:rPr lang="zh-CN" altLang="en-US" smtClean="0"/>
              <a:t>安徽省</a:t>
            </a:r>
            <a:r>
              <a:rPr lang="en-US" altLang="zh-CN" smtClean="0"/>
              <a:t>034000002</a:t>
            </a:r>
            <a:r>
              <a:rPr lang="zh-CN" altLang="en-US" smtClean="0"/>
              <a:t>省科技馆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altLang="zh-CN" sz="2400" smtClean="0"/>
              <a:t>3</a:t>
            </a:r>
            <a:r>
              <a:rPr lang="zh-CN" altLang="en-US" sz="2400" smtClean="0"/>
              <a:t>、数据编辑</a:t>
            </a:r>
            <a:endParaRPr lang="en-US" altLang="zh-CN" sz="2400" smtClean="0"/>
          </a:p>
          <a:p>
            <a:pPr lvl="1">
              <a:lnSpc>
                <a:spcPct val="130000"/>
              </a:lnSpc>
            </a:pPr>
            <a:r>
              <a:rPr lang="zh-CN" altLang="en-US" sz="2000" smtClean="0"/>
              <a:t>（</a:t>
            </a:r>
            <a:r>
              <a:rPr lang="en-US" altLang="zh-CN" sz="2000" smtClean="0"/>
              <a:t>2</a:t>
            </a:r>
            <a:r>
              <a:rPr lang="zh-CN" altLang="en-US" sz="2000" smtClean="0"/>
              <a:t>）上传编报说明书</a:t>
            </a:r>
            <a:endParaRPr lang="en-US" altLang="zh-CN" sz="2000" smtClean="0"/>
          </a:p>
          <a:p>
            <a:pPr lvl="2">
              <a:lnSpc>
                <a:spcPct val="130000"/>
              </a:lnSpc>
              <a:buFont typeface="Wingdings" pitchFamily="2" charset="2"/>
              <a:buChar char="u"/>
            </a:pPr>
            <a:r>
              <a:rPr lang="zh-CN" altLang="en-US" sz="1800" smtClean="0"/>
              <a:t>  下载编报说明书撰写提纲，认真撰写后，上传编报说明书</a:t>
            </a:r>
            <a:endParaRPr lang="en-US" altLang="zh-CN" sz="1800" smtClean="0"/>
          </a:p>
          <a:p>
            <a:pPr lvl="2">
              <a:lnSpc>
                <a:spcPct val="130000"/>
              </a:lnSpc>
              <a:buFont typeface="Wingdings" pitchFamily="2" charset="2"/>
              <a:buChar char="u"/>
            </a:pPr>
            <a:r>
              <a:rPr lang="zh-CN" altLang="en-US" sz="1800" smtClean="0"/>
              <a:t>  若上传后需要修改更新，请点击“删除已上传的编报说明书”，先删除后再重新上传</a:t>
            </a:r>
            <a:endParaRPr lang="en-US" altLang="zh-CN" sz="1800" smtClean="0"/>
          </a:p>
        </p:txBody>
      </p:sp>
      <p:pic>
        <p:nvPicPr>
          <p:cNvPr id="12290" name="Picture 2" descr="D:\业务\！科协\20181026 科协培训PPT\15-3 2017年度地方科协财务决算系统--数据编辑.png"/>
          <p:cNvPicPr>
            <a:picLocks noChangeAspect="1" noChangeArrowheads="1"/>
          </p:cNvPicPr>
          <p:nvPr/>
        </p:nvPicPr>
        <p:blipFill>
          <a:blip r:embed="rId2" cstate="print"/>
          <a:srcRect b="40607"/>
          <a:stretch>
            <a:fillRect/>
          </a:stretch>
        </p:blipFill>
        <p:spPr bwMode="auto">
          <a:xfrm>
            <a:off x="0" y="2996952"/>
            <a:ext cx="9144000" cy="3861048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 bwMode="auto">
          <a:xfrm>
            <a:off x="7380312" y="4293096"/>
            <a:ext cx="1152128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2051720" y="4293096"/>
            <a:ext cx="1008112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6876256" y="3897080"/>
            <a:ext cx="576064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业务\！科协\20181026 科协培训PPT\15-3 2017年度地方科协财务决算系统--数据编辑.png"/>
          <p:cNvPicPr>
            <a:picLocks noChangeAspect="1" noChangeArrowheads="1"/>
          </p:cNvPicPr>
          <p:nvPr/>
        </p:nvPicPr>
        <p:blipFill>
          <a:blip r:embed="rId3" cstate="print"/>
          <a:srcRect b="40607"/>
          <a:stretch>
            <a:fillRect/>
          </a:stretch>
        </p:blipFill>
        <p:spPr bwMode="auto">
          <a:xfrm>
            <a:off x="0" y="2996952"/>
            <a:ext cx="9144000" cy="386104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</a:t>
            </a:r>
            <a:r>
              <a:rPr lang="zh-CN" altLang="en-US" smtClean="0"/>
              <a:t>安徽省</a:t>
            </a:r>
            <a:r>
              <a:rPr lang="en-US" altLang="zh-CN" smtClean="0"/>
              <a:t>034000002</a:t>
            </a:r>
            <a:r>
              <a:rPr lang="zh-CN" altLang="en-US" smtClean="0"/>
              <a:t>省科技馆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400" smtClean="0"/>
              <a:t>4</a:t>
            </a:r>
            <a:r>
              <a:rPr lang="zh-CN" altLang="en-US" sz="2400" smtClean="0"/>
              <a:t>、数据审核</a:t>
            </a:r>
            <a:endParaRPr lang="en-US" altLang="zh-CN" sz="2400" smtClean="0"/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mtClean="0"/>
              <a:t>  若审核不通过，则需要按照审核结果进行修改，直至通过</a:t>
            </a:r>
            <a:endParaRPr lang="en-US" altLang="zh-CN" smtClean="0"/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mtClean="0"/>
              <a:t>  若审核通过，则可在弹出的审核通过页面或进入“填报状态”页面进行</a:t>
            </a:r>
            <a:r>
              <a:rPr lang="zh-CN" altLang="en-US" smtClean="0">
                <a:solidFill>
                  <a:schemeClr val="tx2"/>
                </a:solidFill>
              </a:rPr>
              <a:t>上报</a:t>
            </a:r>
            <a:endParaRPr lang="zh-CN" altLang="en-US">
              <a:solidFill>
                <a:schemeClr val="tx2"/>
              </a:solidFill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2555776" y="3573016"/>
            <a:ext cx="324000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513" y="4653136"/>
            <a:ext cx="4752975" cy="1504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矩形 8"/>
          <p:cNvSpPr/>
          <p:nvPr/>
        </p:nvSpPr>
        <p:spPr bwMode="auto">
          <a:xfrm>
            <a:off x="3419872" y="5589240"/>
            <a:ext cx="1512168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业务\！科协\20181026 科协培训PPT\15-3 2017年度地方科协财务决算系统--数据编辑.png"/>
          <p:cNvPicPr>
            <a:picLocks noChangeAspect="1" noChangeArrowheads="1"/>
          </p:cNvPicPr>
          <p:nvPr/>
        </p:nvPicPr>
        <p:blipFill>
          <a:blip r:embed="rId2" cstate="print"/>
          <a:srcRect b="40607"/>
          <a:stretch>
            <a:fillRect/>
          </a:stretch>
        </p:blipFill>
        <p:spPr bwMode="auto">
          <a:xfrm>
            <a:off x="0" y="2996952"/>
            <a:ext cx="9144000" cy="386104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</a:t>
            </a:r>
            <a:r>
              <a:rPr lang="zh-CN" altLang="en-US" smtClean="0"/>
              <a:t>安徽省</a:t>
            </a:r>
            <a:r>
              <a:rPr lang="en-US" altLang="zh-CN" smtClean="0"/>
              <a:t>034000002</a:t>
            </a:r>
            <a:r>
              <a:rPr lang="zh-CN" altLang="en-US" smtClean="0"/>
              <a:t>省科技馆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400" smtClean="0"/>
              <a:t>4</a:t>
            </a:r>
            <a:r>
              <a:rPr lang="zh-CN" altLang="en-US" sz="2400" smtClean="0"/>
              <a:t>、数据审核</a:t>
            </a:r>
            <a:endParaRPr lang="en-US" altLang="zh-CN" sz="2400" smtClean="0"/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mtClean="0"/>
              <a:t>  若审核不通过，则需要按照审核结果进行修改，直至通过</a:t>
            </a:r>
            <a:endParaRPr lang="en-US" altLang="zh-CN" smtClean="0"/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mtClean="0"/>
              <a:t>  若审核通过，则可在弹出的审核通过页面或进入“填报状态”页面进行</a:t>
            </a:r>
            <a:r>
              <a:rPr lang="zh-CN" altLang="en-US" smtClean="0">
                <a:solidFill>
                  <a:schemeClr val="tx2"/>
                </a:solidFill>
              </a:rPr>
              <a:t>上报</a:t>
            </a:r>
            <a:endParaRPr lang="zh-CN" altLang="en-US">
              <a:solidFill>
                <a:schemeClr val="tx2"/>
              </a:solidFill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2555776" y="3573016"/>
            <a:ext cx="324000" cy="25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4653136"/>
            <a:ext cx="4752975" cy="1504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矩形 6"/>
          <p:cNvSpPr/>
          <p:nvPr/>
        </p:nvSpPr>
        <p:spPr bwMode="auto">
          <a:xfrm>
            <a:off x="3887976" y="5769296"/>
            <a:ext cx="468000" cy="360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D:\业务\！科协\20181026 科协培训PPT\16-1 2017年度地方科协财务决算系统--填报状态.png"/>
          <p:cNvPicPr>
            <a:picLocks noChangeAspect="1" noChangeArrowheads="1"/>
          </p:cNvPicPr>
          <p:nvPr/>
        </p:nvPicPr>
        <p:blipFill>
          <a:blip r:embed="rId2" cstate="print"/>
          <a:srcRect b="33960"/>
          <a:stretch>
            <a:fillRect/>
          </a:stretch>
        </p:blipFill>
        <p:spPr bwMode="auto">
          <a:xfrm>
            <a:off x="0" y="2564904"/>
            <a:ext cx="9144000" cy="4293096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</a:t>
            </a:r>
            <a:r>
              <a:rPr lang="zh-CN" altLang="en-US" smtClean="0"/>
              <a:t>安徽省</a:t>
            </a:r>
            <a:r>
              <a:rPr lang="en-US" altLang="zh-CN" smtClean="0"/>
              <a:t>034000002</a:t>
            </a:r>
            <a:r>
              <a:rPr lang="zh-CN" altLang="en-US" smtClean="0"/>
              <a:t>省科技馆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400" smtClean="0"/>
              <a:t>5</a:t>
            </a:r>
            <a:r>
              <a:rPr lang="zh-CN" altLang="en-US" sz="2400" smtClean="0"/>
              <a:t>、数据上报</a:t>
            </a:r>
            <a:endParaRPr lang="en-US" altLang="zh-CN" sz="2400" smtClean="0"/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mtClean="0"/>
              <a:t>  上报状态由      变为      ，表示上报成功</a:t>
            </a:r>
            <a:endParaRPr lang="en-US" altLang="zh-CN" smtClean="0"/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mtClean="0"/>
              <a:t>  上报成功后，若需要修改数据，可进行</a:t>
            </a:r>
            <a:r>
              <a:rPr lang="zh-CN" altLang="en-US" smtClean="0">
                <a:solidFill>
                  <a:schemeClr val="tx2"/>
                </a:solidFill>
              </a:rPr>
              <a:t>撤报</a:t>
            </a:r>
            <a:endParaRPr lang="zh-CN" altLang="en-US">
              <a:solidFill>
                <a:schemeClr val="tx2"/>
              </a:solidFill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7308304" y="3789040"/>
            <a:ext cx="432048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5580112" y="3789080"/>
            <a:ext cx="432048" cy="28799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pic>
        <p:nvPicPr>
          <p:cNvPr id="16386" name="Picture 2" descr="http://app.nstf.org.cn/DFKX2017/Content/img/redche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0008" y="1628800"/>
            <a:ext cx="324000" cy="324000"/>
          </a:xfrm>
          <a:prstGeom prst="rect">
            <a:avLst/>
          </a:prstGeom>
          <a:noFill/>
        </p:spPr>
      </p:pic>
      <p:pic>
        <p:nvPicPr>
          <p:cNvPr id="16388" name="Picture 4" descr="http://app.nstf.org.cn/DFKX2017/Content/img/unconfir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3904" y="1628800"/>
            <a:ext cx="324000" cy="324000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 bwMode="auto">
          <a:xfrm>
            <a:off x="107504" y="3141008"/>
            <a:ext cx="1224136" cy="21598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D:\业务\！科协\20181026 科协培训PPT\16-2 2017年度地方科协财务决算系统--填报状态.png"/>
          <p:cNvPicPr>
            <a:picLocks noChangeAspect="1" noChangeArrowheads="1"/>
          </p:cNvPicPr>
          <p:nvPr/>
        </p:nvPicPr>
        <p:blipFill>
          <a:blip r:embed="rId2" cstate="print"/>
          <a:srcRect b="33961"/>
          <a:stretch>
            <a:fillRect/>
          </a:stretch>
        </p:blipFill>
        <p:spPr bwMode="auto">
          <a:xfrm>
            <a:off x="0" y="2564904"/>
            <a:ext cx="9144000" cy="4293096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</a:t>
            </a:r>
            <a:r>
              <a:rPr lang="zh-CN" altLang="en-US" smtClean="0"/>
              <a:t>安徽省</a:t>
            </a:r>
            <a:r>
              <a:rPr lang="en-US" altLang="zh-CN" smtClean="0"/>
              <a:t>034000002</a:t>
            </a:r>
            <a:r>
              <a:rPr lang="zh-CN" altLang="en-US" smtClean="0"/>
              <a:t>省科技馆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400" smtClean="0"/>
              <a:t>5</a:t>
            </a:r>
            <a:r>
              <a:rPr lang="zh-CN" altLang="en-US" sz="2400" smtClean="0"/>
              <a:t>、数据上报</a:t>
            </a:r>
            <a:endParaRPr lang="en-US" altLang="zh-CN" sz="2400" smtClean="0"/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mtClean="0"/>
              <a:t>  上报状态由      变为      ，表示上报成功</a:t>
            </a:r>
            <a:endParaRPr lang="en-US" altLang="zh-CN" smtClean="0"/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mtClean="0"/>
              <a:t>  上报成功后，若需要修改数据，可进行</a:t>
            </a:r>
            <a:r>
              <a:rPr lang="zh-CN" altLang="en-US" smtClean="0">
                <a:solidFill>
                  <a:schemeClr val="tx2"/>
                </a:solidFill>
              </a:rPr>
              <a:t>撤报</a:t>
            </a:r>
            <a:endParaRPr lang="zh-CN" altLang="en-US">
              <a:solidFill>
                <a:schemeClr val="tx2"/>
              </a:solidFill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7380312" y="3789040"/>
            <a:ext cx="432048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5508104" y="3789080"/>
            <a:ext cx="432048" cy="28799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pic>
        <p:nvPicPr>
          <p:cNvPr id="16386" name="Picture 2" descr="http://app.nstf.org.cn/DFKX2017/Content/img/redche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0008" y="1628800"/>
            <a:ext cx="324000" cy="324000"/>
          </a:xfrm>
          <a:prstGeom prst="rect">
            <a:avLst/>
          </a:prstGeom>
          <a:noFill/>
        </p:spPr>
      </p:pic>
      <p:pic>
        <p:nvPicPr>
          <p:cNvPr id="16388" name="Picture 4" descr="http://app.nstf.org.cn/DFKX2017/Content/img/unconfir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3904" y="1628800"/>
            <a:ext cx="324000" cy="324000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 bwMode="auto">
          <a:xfrm>
            <a:off x="107504" y="3141008"/>
            <a:ext cx="1224136" cy="21598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D:\业务\！科协\20181026 科协培训PPT\16-2 2017年度地方科协财务决算系统--填报状态.png"/>
          <p:cNvPicPr>
            <a:picLocks noChangeAspect="1" noChangeArrowheads="1"/>
          </p:cNvPicPr>
          <p:nvPr/>
        </p:nvPicPr>
        <p:blipFill>
          <a:blip r:embed="rId2" cstate="print"/>
          <a:srcRect b="33961"/>
          <a:stretch>
            <a:fillRect/>
          </a:stretch>
        </p:blipFill>
        <p:spPr bwMode="auto">
          <a:xfrm>
            <a:off x="0" y="2564904"/>
            <a:ext cx="9144000" cy="4293096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</a:t>
            </a:r>
            <a:r>
              <a:rPr lang="zh-CN" altLang="en-US" smtClean="0"/>
              <a:t>安徽省</a:t>
            </a:r>
            <a:r>
              <a:rPr lang="en-US" altLang="zh-CN" smtClean="0"/>
              <a:t>034000002</a:t>
            </a:r>
            <a:r>
              <a:rPr lang="zh-CN" altLang="en-US" smtClean="0"/>
              <a:t>省科技馆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altLang="zh-CN" sz="2000" smtClean="0"/>
              <a:t>6</a:t>
            </a:r>
            <a:r>
              <a:rPr lang="zh-CN" altLang="en-US" sz="2000" smtClean="0"/>
              <a:t>、数据撤报</a:t>
            </a:r>
            <a:endParaRPr lang="en-US" altLang="zh-CN" sz="2000" smtClean="0"/>
          </a:p>
          <a:p>
            <a:pPr lvl="2">
              <a:lnSpc>
                <a:spcPct val="130000"/>
              </a:lnSpc>
              <a:buFont typeface="Wingdings" pitchFamily="2" charset="2"/>
              <a:buChar char="u"/>
            </a:pPr>
            <a:r>
              <a:rPr lang="zh-CN" altLang="en-US" sz="1800" smtClean="0"/>
              <a:t>  若上级单位未接收，接收状态为      ，则可自行撤报</a:t>
            </a:r>
            <a:endParaRPr lang="en-US" altLang="zh-CN" sz="1800" smtClean="0"/>
          </a:p>
          <a:p>
            <a:pPr lvl="2">
              <a:lnSpc>
                <a:spcPct val="130000"/>
              </a:lnSpc>
              <a:buFont typeface="Wingdings" pitchFamily="2" charset="2"/>
              <a:buChar char="u"/>
            </a:pPr>
            <a:r>
              <a:rPr lang="zh-CN" altLang="en-US" sz="1800" smtClean="0"/>
              <a:t>  若上级单位已接收，接收状态为      ，则需要联系上级单位，</a:t>
            </a:r>
            <a:endParaRPr lang="en-US" altLang="zh-CN" sz="1800" smtClean="0"/>
          </a:p>
          <a:p>
            <a:pPr lvl="2">
              <a:lnSpc>
                <a:spcPct val="130000"/>
              </a:lnSpc>
            </a:pPr>
            <a:r>
              <a:rPr lang="en-US" altLang="zh-CN" sz="1800" smtClean="0"/>
              <a:t>     </a:t>
            </a:r>
            <a:r>
              <a:rPr lang="zh-CN" altLang="en-US" sz="1800" smtClean="0"/>
              <a:t>由上级单位取消接收并撤报</a:t>
            </a:r>
            <a:endParaRPr lang="zh-CN" altLang="en-US" sz="1800">
              <a:solidFill>
                <a:schemeClr val="tx2"/>
              </a:solidFill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7380312" y="3789040"/>
            <a:ext cx="432048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6516216" y="3789080"/>
            <a:ext cx="468000" cy="28799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pic>
        <p:nvPicPr>
          <p:cNvPr id="8" name="Picture 4" descr="http://app.nstf.org.cn/DFKX2017/Content/img/unconfir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6112" y="1412776"/>
            <a:ext cx="324000" cy="324000"/>
          </a:xfrm>
          <a:prstGeom prst="rect">
            <a:avLst/>
          </a:prstGeom>
          <a:noFill/>
        </p:spPr>
      </p:pic>
      <p:pic>
        <p:nvPicPr>
          <p:cNvPr id="7170" name="Picture 2" descr="http://app.nstf.org.cn/DFKX2017/Content/img/greenchec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6112" y="1772816"/>
            <a:ext cx="324000" cy="32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7" descr="D:\业务\！科协\20181026 科协培训PPT\3 2017年度地方科协财务决算系统--单位设置.png"/>
          <p:cNvPicPr>
            <a:picLocks noChangeAspect="1" noChangeArrowheads="1"/>
          </p:cNvPicPr>
          <p:nvPr/>
        </p:nvPicPr>
        <p:blipFill>
          <a:blip r:embed="rId3" cstate="print"/>
          <a:srcRect b="25104"/>
          <a:stretch>
            <a:fillRect/>
          </a:stretch>
        </p:blipFill>
        <p:spPr bwMode="auto">
          <a:xfrm>
            <a:off x="0" y="1989163"/>
            <a:ext cx="9144000" cy="4868837"/>
          </a:xfrm>
          <a:prstGeom prst="rect">
            <a:avLst/>
          </a:prstGeom>
          <a:noFill/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1</a:t>
            </a:r>
            <a:r>
              <a:rPr lang="zh-CN" altLang="en-US" smtClean="0"/>
              <a:t>、财务决算系统概述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② 单位设置：可进行登录口令修改，以及添加、编辑、删除、查看本级及下级单位的单位性质和行政隶属等操作</a:t>
            </a:r>
            <a:endParaRPr lang="zh-CN" altLang="en-US" sz="2000"/>
          </a:p>
        </p:txBody>
      </p:sp>
      <p:grpSp>
        <p:nvGrpSpPr>
          <p:cNvPr id="12" name="组合 11"/>
          <p:cNvGrpSpPr/>
          <p:nvPr/>
        </p:nvGrpSpPr>
        <p:grpSpPr>
          <a:xfrm>
            <a:off x="5796136" y="2870960"/>
            <a:ext cx="900000" cy="255261"/>
            <a:chOff x="6012160" y="2870960"/>
            <a:chExt cx="900000" cy="255261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12160" y="2870960"/>
              <a:ext cx="900000" cy="19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6120000" y="2880000"/>
              <a:ext cx="720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smtClean="0"/>
                <a:t>******</a:t>
              </a:r>
              <a:endParaRPr lang="zh-CN" altLang="en-US" sz="1000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796136" y="3132000"/>
            <a:ext cx="900000" cy="255261"/>
            <a:chOff x="6012160" y="2870960"/>
            <a:chExt cx="900000" cy="255261"/>
          </a:xfrm>
        </p:grpSpPr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12160" y="2870960"/>
              <a:ext cx="900000" cy="19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6120000" y="2880000"/>
              <a:ext cx="720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smtClean="0"/>
                <a:t>******</a:t>
              </a:r>
              <a:endParaRPr lang="zh-CN" altLang="en-US" sz="1000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796136" y="3375016"/>
            <a:ext cx="900000" cy="255261"/>
            <a:chOff x="6012160" y="2870960"/>
            <a:chExt cx="900000" cy="255261"/>
          </a:xfrm>
        </p:grpSpPr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12160" y="2870960"/>
              <a:ext cx="900000" cy="19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6120000" y="2880000"/>
              <a:ext cx="720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smtClean="0"/>
                <a:t>******</a:t>
              </a:r>
              <a:endParaRPr lang="zh-CN" altLang="en-US" sz="1000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796136" y="3645024"/>
            <a:ext cx="900000" cy="255261"/>
            <a:chOff x="6012160" y="2870960"/>
            <a:chExt cx="900000" cy="255261"/>
          </a:xfrm>
        </p:grpSpPr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12160" y="2870960"/>
              <a:ext cx="900000" cy="19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6120000" y="2880000"/>
              <a:ext cx="720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smtClean="0"/>
                <a:t>******</a:t>
              </a:r>
              <a:endParaRPr lang="zh-CN" altLang="en-US" sz="1000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796136" y="3888000"/>
            <a:ext cx="900000" cy="255261"/>
            <a:chOff x="6012160" y="2870960"/>
            <a:chExt cx="900000" cy="255261"/>
          </a:xfrm>
        </p:grpSpPr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12160" y="2870960"/>
              <a:ext cx="900000" cy="19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6120000" y="2880000"/>
              <a:ext cx="720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smtClean="0"/>
                <a:t>******</a:t>
              </a:r>
              <a:endParaRPr lang="zh-CN" altLang="en-US" sz="1000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796136" y="4149080"/>
            <a:ext cx="900000" cy="255261"/>
            <a:chOff x="6012160" y="2870960"/>
            <a:chExt cx="900000" cy="255261"/>
          </a:xfrm>
        </p:grpSpPr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12160" y="2870960"/>
              <a:ext cx="900000" cy="19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6120000" y="2880000"/>
              <a:ext cx="720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smtClean="0"/>
                <a:t>******</a:t>
              </a:r>
              <a:endParaRPr lang="zh-CN" altLang="en-US" sz="1000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796136" y="4410000"/>
            <a:ext cx="900000" cy="239872"/>
            <a:chOff x="6012160" y="2870960"/>
            <a:chExt cx="900000" cy="239872"/>
          </a:xfrm>
        </p:grpSpPr>
        <p:pic>
          <p:nvPicPr>
            <p:cNvPr id="3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12160" y="2870960"/>
              <a:ext cx="900000" cy="19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30"/>
            <p:cNvSpPr txBox="1"/>
            <p:nvPr/>
          </p:nvSpPr>
          <p:spPr>
            <a:xfrm>
              <a:off x="6120000" y="2880000"/>
              <a:ext cx="720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900" smtClean="0"/>
                <a:t>******</a:t>
              </a:r>
              <a:endParaRPr lang="zh-CN" altLang="en-US" sz="90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796136" y="4671160"/>
            <a:ext cx="900000" cy="255261"/>
            <a:chOff x="6012160" y="2870960"/>
            <a:chExt cx="900000" cy="255261"/>
          </a:xfrm>
        </p:grpSpPr>
        <p:pic>
          <p:nvPicPr>
            <p:cNvPr id="33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12160" y="2870960"/>
              <a:ext cx="900000" cy="19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6120000" y="2880000"/>
              <a:ext cx="720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smtClean="0"/>
                <a:t>******</a:t>
              </a:r>
              <a:endParaRPr lang="zh-CN" altLang="en-US" sz="1000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796136" y="4932000"/>
            <a:ext cx="900000" cy="255261"/>
            <a:chOff x="6012160" y="2870960"/>
            <a:chExt cx="900000" cy="255261"/>
          </a:xfrm>
        </p:grpSpPr>
        <p:pic>
          <p:nvPicPr>
            <p:cNvPr id="3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12160" y="2870960"/>
              <a:ext cx="900000" cy="19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TextBox 36"/>
            <p:cNvSpPr txBox="1"/>
            <p:nvPr/>
          </p:nvSpPr>
          <p:spPr>
            <a:xfrm>
              <a:off x="6120000" y="2880000"/>
              <a:ext cx="720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smtClean="0"/>
                <a:t>******</a:t>
              </a:r>
              <a:endParaRPr lang="zh-CN" altLang="en-US" sz="1000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5796136" y="5175216"/>
            <a:ext cx="900000" cy="255261"/>
            <a:chOff x="6012160" y="2870960"/>
            <a:chExt cx="900000" cy="255261"/>
          </a:xfrm>
        </p:grpSpPr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12160" y="2870960"/>
              <a:ext cx="900000" cy="19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xtBox 39"/>
            <p:cNvSpPr txBox="1"/>
            <p:nvPr/>
          </p:nvSpPr>
          <p:spPr>
            <a:xfrm>
              <a:off x="6120000" y="2880000"/>
              <a:ext cx="720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smtClean="0"/>
                <a:t>******</a:t>
              </a:r>
              <a:endParaRPr lang="zh-CN" altLang="en-US" sz="1000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796136" y="5445224"/>
            <a:ext cx="900000" cy="255261"/>
            <a:chOff x="6012160" y="2870960"/>
            <a:chExt cx="900000" cy="255261"/>
          </a:xfrm>
        </p:grpSpPr>
        <p:pic>
          <p:nvPicPr>
            <p:cNvPr id="4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12160" y="2870960"/>
              <a:ext cx="900000" cy="19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TextBox 42"/>
            <p:cNvSpPr txBox="1"/>
            <p:nvPr/>
          </p:nvSpPr>
          <p:spPr>
            <a:xfrm>
              <a:off x="6120000" y="2880000"/>
              <a:ext cx="720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smtClean="0"/>
                <a:t>******</a:t>
              </a:r>
              <a:endParaRPr lang="zh-CN" altLang="en-US" sz="1000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5796136" y="5688000"/>
            <a:ext cx="900000" cy="255261"/>
            <a:chOff x="6012160" y="2870960"/>
            <a:chExt cx="900000" cy="255261"/>
          </a:xfrm>
        </p:grpSpPr>
        <p:pic>
          <p:nvPicPr>
            <p:cNvPr id="45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12160" y="2870960"/>
              <a:ext cx="900000" cy="19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TextBox 45"/>
            <p:cNvSpPr txBox="1"/>
            <p:nvPr/>
          </p:nvSpPr>
          <p:spPr>
            <a:xfrm>
              <a:off x="6120000" y="2880000"/>
              <a:ext cx="720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smtClean="0"/>
                <a:t>******</a:t>
              </a:r>
              <a:endParaRPr lang="zh-CN" altLang="en-US" sz="1000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5796136" y="5949280"/>
            <a:ext cx="900000" cy="255261"/>
            <a:chOff x="6012160" y="2870960"/>
            <a:chExt cx="900000" cy="255261"/>
          </a:xfrm>
        </p:grpSpPr>
        <p:pic>
          <p:nvPicPr>
            <p:cNvPr id="4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12160" y="2870960"/>
              <a:ext cx="900000" cy="19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TextBox 48"/>
            <p:cNvSpPr txBox="1"/>
            <p:nvPr/>
          </p:nvSpPr>
          <p:spPr>
            <a:xfrm>
              <a:off x="6120000" y="2880000"/>
              <a:ext cx="720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smtClean="0"/>
                <a:t>******</a:t>
              </a:r>
              <a:endParaRPr lang="zh-CN" altLang="en-US" sz="1000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5796136" y="6228000"/>
            <a:ext cx="900000" cy="255261"/>
            <a:chOff x="6012160" y="2870960"/>
            <a:chExt cx="900000" cy="255261"/>
          </a:xfrm>
        </p:grpSpPr>
        <p:pic>
          <p:nvPicPr>
            <p:cNvPr id="5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12160" y="2870960"/>
              <a:ext cx="900000" cy="19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TextBox 51"/>
            <p:cNvSpPr txBox="1"/>
            <p:nvPr/>
          </p:nvSpPr>
          <p:spPr>
            <a:xfrm>
              <a:off x="6120000" y="2880000"/>
              <a:ext cx="720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smtClean="0"/>
                <a:t>******</a:t>
              </a:r>
              <a:endParaRPr lang="zh-CN" altLang="en-US" sz="1000"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5796136" y="6480000"/>
            <a:ext cx="900000" cy="255261"/>
            <a:chOff x="6012160" y="2870960"/>
            <a:chExt cx="900000" cy="255261"/>
          </a:xfrm>
        </p:grpSpPr>
        <p:pic>
          <p:nvPicPr>
            <p:cNvPr id="5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12160" y="2870960"/>
              <a:ext cx="900000" cy="19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" name="TextBox 54"/>
            <p:cNvSpPr txBox="1"/>
            <p:nvPr/>
          </p:nvSpPr>
          <p:spPr>
            <a:xfrm>
              <a:off x="6120000" y="2880000"/>
              <a:ext cx="720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smtClean="0"/>
                <a:t>******</a:t>
              </a:r>
              <a:endParaRPr lang="zh-CN" altLang="en-US" sz="1000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5796136" y="6732000"/>
            <a:ext cx="900000" cy="255261"/>
            <a:chOff x="6012160" y="2870960"/>
            <a:chExt cx="900000" cy="255261"/>
          </a:xfrm>
        </p:grpSpPr>
        <p:pic>
          <p:nvPicPr>
            <p:cNvPr id="5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12160" y="2870960"/>
              <a:ext cx="900000" cy="19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" name="TextBox 57"/>
            <p:cNvSpPr txBox="1"/>
            <p:nvPr/>
          </p:nvSpPr>
          <p:spPr>
            <a:xfrm>
              <a:off x="6120000" y="2880000"/>
              <a:ext cx="720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smtClean="0"/>
                <a:t>******</a:t>
              </a:r>
              <a:endParaRPr lang="zh-CN" altLang="en-US" sz="1000"/>
            </a:p>
          </p:txBody>
        </p:sp>
      </p:grpSp>
      <p:cxnSp>
        <p:nvCxnSpPr>
          <p:cNvPr id="62" name="直接连接符 61"/>
          <p:cNvCxnSpPr/>
          <p:nvPr/>
        </p:nvCxnSpPr>
        <p:spPr bwMode="auto">
          <a:xfrm>
            <a:off x="5846400" y="2628000"/>
            <a:ext cx="0" cy="42480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 bwMode="auto">
          <a:xfrm>
            <a:off x="6688800" y="2844000"/>
            <a:ext cx="0" cy="39960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业务\！科协\20181026 科协培训PPT\16-3 2017年度地方科协财务决算系统--填报状态.png"/>
          <p:cNvPicPr>
            <a:picLocks noChangeAspect="1" noChangeArrowheads="1"/>
          </p:cNvPicPr>
          <p:nvPr/>
        </p:nvPicPr>
        <p:blipFill>
          <a:blip r:embed="rId2" cstate="print"/>
          <a:srcRect b="33961"/>
          <a:stretch>
            <a:fillRect/>
          </a:stretch>
        </p:blipFill>
        <p:spPr bwMode="auto">
          <a:xfrm>
            <a:off x="0" y="2564904"/>
            <a:ext cx="9144000" cy="4293096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</a:t>
            </a:r>
            <a:r>
              <a:rPr lang="zh-CN" altLang="en-US" smtClean="0"/>
              <a:t>安徽省</a:t>
            </a:r>
            <a:r>
              <a:rPr lang="en-US" altLang="zh-CN" smtClean="0"/>
              <a:t>034000002</a:t>
            </a:r>
            <a:r>
              <a:rPr lang="zh-CN" altLang="en-US" smtClean="0"/>
              <a:t>省科技馆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5" name="矩形 4"/>
          <p:cNvSpPr/>
          <p:nvPr/>
        </p:nvSpPr>
        <p:spPr bwMode="auto">
          <a:xfrm>
            <a:off x="7524328" y="3789040"/>
            <a:ext cx="288032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6516216" y="3789080"/>
            <a:ext cx="468000" cy="28799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altLang="zh-CN" sz="2000" smtClean="0"/>
              <a:t>6</a:t>
            </a:r>
            <a:r>
              <a:rPr lang="zh-CN" altLang="en-US" sz="2000" smtClean="0"/>
              <a:t>、数据撤报</a:t>
            </a:r>
            <a:endParaRPr lang="en-US" altLang="zh-CN" sz="2000" smtClean="0"/>
          </a:p>
          <a:p>
            <a:pPr lvl="2">
              <a:lnSpc>
                <a:spcPct val="130000"/>
              </a:lnSpc>
              <a:buFont typeface="Wingdings" pitchFamily="2" charset="2"/>
              <a:buChar char="u"/>
            </a:pPr>
            <a:r>
              <a:rPr lang="zh-CN" altLang="en-US" sz="1800" smtClean="0"/>
              <a:t>  若上级单位未接收，接收状态为      ，则可自行撤报</a:t>
            </a:r>
            <a:endParaRPr lang="en-US" altLang="zh-CN" sz="1800" smtClean="0"/>
          </a:p>
          <a:p>
            <a:pPr lvl="2">
              <a:lnSpc>
                <a:spcPct val="130000"/>
              </a:lnSpc>
              <a:buFont typeface="Wingdings" pitchFamily="2" charset="2"/>
              <a:buChar char="u"/>
            </a:pPr>
            <a:r>
              <a:rPr lang="zh-CN" altLang="en-US" sz="1800" smtClean="0"/>
              <a:t>  若上级单位已接收，接收状态为      ，则需要联系上级单位，</a:t>
            </a:r>
            <a:endParaRPr lang="en-US" altLang="zh-CN" sz="1800" smtClean="0"/>
          </a:p>
          <a:p>
            <a:pPr lvl="2">
              <a:lnSpc>
                <a:spcPct val="130000"/>
              </a:lnSpc>
            </a:pPr>
            <a:r>
              <a:rPr lang="en-US" altLang="zh-CN" sz="1800" smtClean="0"/>
              <a:t>     </a:t>
            </a:r>
            <a:r>
              <a:rPr lang="zh-CN" altLang="en-US" sz="1800" smtClean="0"/>
              <a:t>由上级单位取消接收并撤报</a:t>
            </a:r>
            <a:endParaRPr lang="zh-CN" altLang="en-US" sz="1800" smtClean="0">
              <a:solidFill>
                <a:schemeClr val="tx2"/>
              </a:solidFill>
            </a:endParaRPr>
          </a:p>
          <a:p>
            <a:endParaRPr lang="zh-CN" altLang="en-US"/>
          </a:p>
        </p:txBody>
      </p:sp>
      <p:pic>
        <p:nvPicPr>
          <p:cNvPr id="11" name="Picture 4" descr="http://app.nstf.org.cn/DFKX2017/Content/img/unconfir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6112" y="1412776"/>
            <a:ext cx="324000" cy="324000"/>
          </a:xfrm>
          <a:prstGeom prst="rect">
            <a:avLst/>
          </a:prstGeom>
          <a:noFill/>
        </p:spPr>
      </p:pic>
      <p:pic>
        <p:nvPicPr>
          <p:cNvPr id="12" name="Picture 2" descr="http://app.nstf.org.cn/DFKX2017/Content/img/greenchec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6112" y="1772816"/>
            <a:ext cx="324000" cy="324000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 bwMode="auto">
          <a:xfrm>
            <a:off x="107504" y="3141008"/>
            <a:ext cx="1224136" cy="21598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</a:t>
            </a:r>
            <a:r>
              <a:rPr lang="zh-CN" altLang="en-US" smtClean="0"/>
              <a:t>安徽省</a:t>
            </a:r>
            <a:r>
              <a:rPr lang="en-US" altLang="zh-CN" smtClean="0"/>
              <a:t>034000002</a:t>
            </a:r>
            <a:r>
              <a:rPr lang="zh-CN" altLang="en-US" smtClean="0"/>
              <a:t>省科技馆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altLang="zh-CN" sz="2400" smtClean="0"/>
              <a:t>7</a:t>
            </a:r>
            <a:r>
              <a:rPr lang="zh-CN" altLang="en-US" sz="2400" smtClean="0"/>
              <a:t>、等待数据接收</a:t>
            </a:r>
            <a:endParaRPr lang="en-US" altLang="zh-CN" sz="2400" smtClean="0"/>
          </a:p>
          <a:p>
            <a:pPr lvl="1">
              <a:lnSpc>
                <a:spcPct val="130000"/>
              </a:lnSpc>
            </a:pPr>
            <a:r>
              <a:rPr lang="zh-CN" altLang="en-US" sz="2000" smtClean="0"/>
              <a:t>数据上报后，等待上级单位接收数据，接收后可</a:t>
            </a:r>
            <a:r>
              <a:rPr lang="zh-CN" altLang="en-US" sz="2000" smtClean="0">
                <a:solidFill>
                  <a:schemeClr val="tx2"/>
                </a:solidFill>
              </a:rPr>
              <a:t>打印正式纸件</a:t>
            </a:r>
            <a:endParaRPr lang="en-US" altLang="zh-CN" sz="2000" smtClean="0">
              <a:solidFill>
                <a:schemeClr val="tx2"/>
              </a:solidFill>
            </a:endParaRPr>
          </a:p>
        </p:txBody>
      </p:sp>
      <p:pic>
        <p:nvPicPr>
          <p:cNvPr id="1026" name="Picture 2" descr="D:\业务\！科协\20181026 科协培训PPT\15-5 2017年度地方科协财务决算系统--数据编辑.png"/>
          <p:cNvPicPr>
            <a:picLocks noChangeAspect="1" noChangeArrowheads="1"/>
          </p:cNvPicPr>
          <p:nvPr/>
        </p:nvPicPr>
        <p:blipFill>
          <a:blip r:embed="rId2" cstate="print"/>
          <a:srcRect b="24678"/>
          <a:stretch>
            <a:fillRect/>
          </a:stretch>
        </p:blipFill>
        <p:spPr bwMode="auto">
          <a:xfrm>
            <a:off x="0" y="1961456"/>
            <a:ext cx="9144000" cy="4896544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 bwMode="auto">
          <a:xfrm>
            <a:off x="2375800" y="2564944"/>
            <a:ext cx="324000" cy="21598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107504" y="2520000"/>
            <a:ext cx="1224136" cy="21598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</a:t>
            </a:r>
            <a:r>
              <a:rPr lang="zh-CN" altLang="en-US" smtClean="0"/>
              <a:t>安徽省</a:t>
            </a:r>
            <a:r>
              <a:rPr lang="en-US" altLang="zh-CN" smtClean="0"/>
              <a:t>034000002</a:t>
            </a:r>
            <a:r>
              <a:rPr lang="zh-CN" altLang="en-US" smtClean="0"/>
              <a:t>省科技馆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mtClean="0"/>
              <a:t>8</a:t>
            </a:r>
            <a:r>
              <a:rPr lang="zh-CN" altLang="en-US" smtClean="0"/>
              <a:t>、打印正式纸件</a:t>
            </a:r>
            <a:endParaRPr lang="en-US" altLang="zh-CN" smtClean="0"/>
          </a:p>
          <a:p>
            <a:pPr lvl="1">
              <a:lnSpc>
                <a:spcPct val="150000"/>
              </a:lnSpc>
            </a:pPr>
            <a:r>
              <a:rPr lang="zh-CN" altLang="en-US" smtClean="0"/>
              <a:t>（</a:t>
            </a:r>
            <a:r>
              <a:rPr lang="en-US" altLang="zh-CN" smtClean="0"/>
              <a:t>1</a:t>
            </a:r>
            <a:r>
              <a:rPr lang="zh-CN" altLang="en-US" smtClean="0"/>
              <a:t>）正式纸件包括：正式报表 和 编报说明</a:t>
            </a:r>
            <a:endParaRPr lang="en-US" altLang="zh-CN" smtClean="0"/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mtClean="0"/>
              <a:t>  正式报表分为两部分打印：</a:t>
            </a:r>
            <a:r>
              <a:rPr lang="zh-CN" altLang="en-US" smtClean="0">
                <a:solidFill>
                  <a:schemeClr val="tx2"/>
                </a:solidFill>
              </a:rPr>
              <a:t>横向报表</a:t>
            </a:r>
            <a:r>
              <a:rPr lang="zh-CN" altLang="en-US" smtClean="0"/>
              <a:t> 和 </a:t>
            </a:r>
            <a:r>
              <a:rPr lang="zh-CN" altLang="en-US" smtClean="0">
                <a:solidFill>
                  <a:schemeClr val="tx2"/>
                </a:solidFill>
              </a:rPr>
              <a:t>纵向报表</a:t>
            </a:r>
            <a:endParaRPr lang="en-US" altLang="zh-CN" smtClean="0">
              <a:solidFill>
                <a:schemeClr val="tx2"/>
              </a:solidFill>
            </a:endParaRPr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en-US" altLang="zh-CN" smtClean="0"/>
              <a:t>  </a:t>
            </a:r>
            <a:r>
              <a:rPr lang="zh-CN" altLang="en-US" smtClean="0"/>
              <a:t>正式报表左上角印有“正式报表”字样、上报时间、二维码</a:t>
            </a:r>
            <a:endParaRPr lang="en-US" altLang="zh-CN" smtClean="0"/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mtClean="0"/>
              <a:t>  编报说明需要单独打印，最终与正式报表</a:t>
            </a:r>
            <a:r>
              <a:rPr lang="zh-CN" altLang="en-US" smtClean="0">
                <a:solidFill>
                  <a:schemeClr val="tx2"/>
                </a:solidFill>
              </a:rPr>
              <a:t>一并报送</a:t>
            </a:r>
            <a:endParaRPr lang="en-US" altLang="zh-CN" smtClean="0">
              <a:solidFill>
                <a:schemeClr val="tx2"/>
              </a:solidFill>
            </a:endParaRPr>
          </a:p>
          <a:p>
            <a:pPr lvl="1">
              <a:lnSpc>
                <a:spcPct val="150000"/>
              </a:lnSpc>
            </a:pPr>
            <a:r>
              <a:rPr lang="zh-CN" altLang="en-US" smtClean="0"/>
              <a:t>（</a:t>
            </a:r>
            <a:r>
              <a:rPr lang="en-US" altLang="zh-CN" smtClean="0"/>
              <a:t>2</a:t>
            </a:r>
            <a:r>
              <a:rPr lang="zh-CN" altLang="en-US" smtClean="0"/>
              <a:t>）正式纸件必须</a:t>
            </a:r>
            <a:endParaRPr lang="en-US" altLang="zh-CN" smtClean="0"/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mtClean="0"/>
              <a:t>  加盖单位公章</a:t>
            </a:r>
            <a:endParaRPr lang="en-US" altLang="zh-CN" smtClean="0"/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mtClean="0"/>
              <a:t>  单位负责人（签章）</a:t>
            </a:r>
            <a:endParaRPr lang="en-US" altLang="zh-CN" smtClean="0"/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mtClean="0"/>
              <a:t>  财务负责人（签章）</a:t>
            </a:r>
            <a:endParaRPr lang="en-US" altLang="zh-CN" smtClean="0"/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mtClean="0"/>
              <a:t>  填表人（签章）</a:t>
            </a:r>
            <a:endParaRPr lang="en-US" altLang="zh-CN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</a:t>
            </a:r>
            <a:r>
              <a:rPr lang="zh-CN" altLang="en-US" smtClean="0"/>
              <a:t>安徽省</a:t>
            </a:r>
            <a:r>
              <a:rPr lang="en-US" altLang="zh-CN" smtClean="0"/>
              <a:t>034000002</a:t>
            </a:r>
            <a:r>
              <a:rPr lang="zh-CN" altLang="en-US" smtClean="0"/>
              <a:t>省科技馆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mtClean="0"/>
              <a:t>9</a:t>
            </a:r>
            <a:r>
              <a:rPr lang="zh-CN" altLang="en-US" smtClean="0"/>
              <a:t>、报送正式纸件至上级单位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20765"/>
          <a:stretch>
            <a:fillRect/>
          </a:stretch>
        </p:blipFill>
        <p:spPr bwMode="auto">
          <a:xfrm>
            <a:off x="252480" y="1763431"/>
            <a:ext cx="8640000" cy="48339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矩形 4"/>
          <p:cNvSpPr/>
          <p:nvPr/>
        </p:nvSpPr>
        <p:spPr bwMode="auto">
          <a:xfrm>
            <a:off x="539552" y="1844824"/>
            <a:ext cx="2448272" cy="4320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3995936" y="4221088"/>
            <a:ext cx="1008112" cy="4320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1475656" y="6021288"/>
            <a:ext cx="1872208" cy="4320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3707904" y="6021288"/>
            <a:ext cx="1872208" cy="4320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6012160" y="6021288"/>
            <a:ext cx="1512168" cy="4320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440" y="1006370"/>
            <a:ext cx="7920000" cy="5590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横向报表 封面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314" y="999648"/>
            <a:ext cx="7920000" cy="5590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横向报表 基本信息表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314" y="999648"/>
            <a:ext cx="7920000" cy="5590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横向报表 决算</a:t>
            </a:r>
            <a:r>
              <a:rPr lang="en-US" altLang="zh-CN" smtClean="0"/>
              <a:t>02</a:t>
            </a:r>
            <a:r>
              <a:rPr lang="zh-CN" altLang="en-US" smtClean="0"/>
              <a:t>表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314" y="999648"/>
            <a:ext cx="7920000" cy="5590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横向报表 决算</a:t>
            </a:r>
            <a:r>
              <a:rPr lang="en-US" altLang="zh-CN" smtClean="0"/>
              <a:t>03</a:t>
            </a:r>
            <a:r>
              <a:rPr lang="zh-CN" altLang="en-US" smtClean="0"/>
              <a:t>表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314" y="999648"/>
            <a:ext cx="7920000" cy="5590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横向报表 决算</a:t>
            </a:r>
            <a:r>
              <a:rPr lang="en-US" altLang="zh-CN" smtClean="0"/>
              <a:t>04</a:t>
            </a:r>
            <a:r>
              <a:rPr lang="zh-CN" altLang="en-US" smtClean="0"/>
              <a:t>表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314" y="999648"/>
            <a:ext cx="7920000" cy="5590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横向报表 决算</a:t>
            </a:r>
            <a:r>
              <a:rPr lang="en-US" altLang="zh-CN" smtClean="0"/>
              <a:t>05</a:t>
            </a:r>
            <a:r>
              <a:rPr lang="zh-CN" altLang="en-US" smtClean="0"/>
              <a:t>表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1</a:t>
            </a:r>
            <a:r>
              <a:rPr lang="zh-CN" altLang="en-US" smtClean="0"/>
              <a:t>、财务决算系统概述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2000" smtClean="0"/>
              <a:t>② 单位设置：可进行登录口令修改，以及添加、编辑、删除、查看本级及下级单位的单位性质和行政隶属等操作</a:t>
            </a:r>
            <a:endParaRPr lang="zh-CN" altLang="en-US" sz="2000"/>
          </a:p>
        </p:txBody>
      </p:sp>
      <p:pic>
        <p:nvPicPr>
          <p:cNvPr id="3074" name="Picture 2" descr="D:\业务\！科协\20181026 科协培训PPT\3-1 2017年度地方科协财务决算系统--单位设置（添加下级）.png"/>
          <p:cNvPicPr>
            <a:picLocks noChangeAspect="1" noChangeArrowheads="1"/>
          </p:cNvPicPr>
          <p:nvPr/>
        </p:nvPicPr>
        <p:blipFill>
          <a:blip r:embed="rId3" cstate="print"/>
          <a:srcRect b="25055"/>
          <a:stretch>
            <a:fillRect/>
          </a:stretch>
        </p:blipFill>
        <p:spPr bwMode="auto">
          <a:xfrm>
            <a:off x="0" y="1985987"/>
            <a:ext cx="9144000" cy="4872013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5666" y="2852936"/>
            <a:ext cx="558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3140968"/>
            <a:ext cx="558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纵向报表 决算</a:t>
            </a:r>
            <a:r>
              <a:rPr lang="en-US" altLang="zh-CN" smtClean="0"/>
              <a:t>01</a:t>
            </a:r>
            <a:r>
              <a:rPr lang="zh-CN" altLang="en-US" smtClean="0"/>
              <a:t>和</a:t>
            </a:r>
            <a:r>
              <a:rPr lang="en-US" altLang="zh-CN" smtClean="0"/>
              <a:t>06</a:t>
            </a:r>
            <a:r>
              <a:rPr lang="zh-CN" altLang="en-US" smtClean="0"/>
              <a:t>表</a:t>
            </a:r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544" y="909360"/>
            <a:ext cx="4063448" cy="57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5016" y="909360"/>
            <a:ext cx="4063448" cy="57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3</a:t>
            </a:r>
            <a:r>
              <a:rPr lang="zh-CN" altLang="en-US" smtClean="0"/>
              <a:t>、财务决算系统流程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sz="2000" smtClean="0"/>
              <a:t>③ 汇总级单位（</a:t>
            </a:r>
            <a:r>
              <a:rPr lang="en-US" altLang="zh-CN" sz="2000" smtClean="0"/>
              <a:t>3</a:t>
            </a:r>
            <a:r>
              <a:rPr lang="zh-CN" altLang="en-US" sz="2000" smtClean="0"/>
              <a:t>位、</a:t>
            </a:r>
            <a:r>
              <a:rPr lang="en-US" altLang="zh-CN" sz="2000" smtClean="0"/>
              <a:t>6</a:t>
            </a:r>
            <a:r>
              <a:rPr lang="zh-CN" altLang="en-US" sz="2000" smtClean="0"/>
              <a:t>位）填报</a:t>
            </a:r>
            <a:endParaRPr lang="zh-CN" altLang="en-US" sz="2000"/>
          </a:p>
        </p:txBody>
      </p:sp>
      <p:sp>
        <p:nvSpPr>
          <p:cNvPr id="10" name="TextBox 9"/>
          <p:cNvSpPr txBox="1"/>
          <p:nvPr/>
        </p:nvSpPr>
        <p:spPr>
          <a:xfrm>
            <a:off x="107504" y="1412776"/>
            <a:ext cx="5688632" cy="369332"/>
          </a:xfrm>
          <a:prstGeom prst="rect">
            <a:avLst/>
          </a:prstGeom>
          <a:solidFill>
            <a:srgbClr val="FF660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汇总级单位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68144" y="1412776"/>
            <a:ext cx="3168352" cy="369332"/>
          </a:xfrm>
          <a:prstGeom prst="rect">
            <a:avLst/>
          </a:prstGeom>
          <a:solidFill>
            <a:srgbClr val="0070C0">
              <a:alpha val="1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基层填报单位</a:t>
            </a:r>
          </a:p>
        </p:txBody>
      </p:sp>
      <p:sp>
        <p:nvSpPr>
          <p:cNvPr id="20" name="矩形 19"/>
          <p:cNvSpPr/>
          <p:nvPr/>
        </p:nvSpPr>
        <p:spPr bwMode="auto">
          <a:xfrm>
            <a:off x="107504" y="1412776"/>
            <a:ext cx="5688632" cy="5328592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21" name="矩形 20"/>
          <p:cNvSpPr/>
          <p:nvPr/>
        </p:nvSpPr>
        <p:spPr bwMode="auto">
          <a:xfrm>
            <a:off x="5868144" y="1412776"/>
            <a:ext cx="3168352" cy="5328592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22" name="流程图: 准备 21"/>
          <p:cNvSpPr/>
          <p:nvPr/>
        </p:nvSpPr>
        <p:spPr bwMode="auto">
          <a:xfrm>
            <a:off x="539656" y="1970872"/>
            <a:ext cx="1872000" cy="360000"/>
          </a:xfrm>
          <a:prstGeom prst="flowChartPreparati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登录</a:t>
            </a:r>
          </a:p>
        </p:txBody>
      </p:sp>
      <p:sp>
        <p:nvSpPr>
          <p:cNvPr id="23" name="流程图: 准备 22"/>
          <p:cNvSpPr/>
          <p:nvPr/>
        </p:nvSpPr>
        <p:spPr bwMode="auto">
          <a:xfrm>
            <a:off x="6516320" y="1970872"/>
            <a:ext cx="1872000" cy="360000"/>
          </a:xfrm>
          <a:prstGeom prst="flowChartPreparati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登录</a:t>
            </a:r>
          </a:p>
        </p:txBody>
      </p:sp>
      <p:sp>
        <p:nvSpPr>
          <p:cNvPr id="24" name="流程图: 终止 23"/>
          <p:cNvSpPr/>
          <p:nvPr/>
        </p:nvSpPr>
        <p:spPr bwMode="auto">
          <a:xfrm>
            <a:off x="539656" y="6273336"/>
            <a:ext cx="1872000" cy="360000"/>
          </a:xfrm>
          <a:prstGeom prst="flowChartTerminator">
            <a:avLst/>
          </a:prstGeom>
          <a:solidFill>
            <a:schemeClr val="tx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微软雅黑" pitchFamily="34" charset="-122"/>
                <a:ea typeface="微软雅黑" pitchFamily="34" charset="-122"/>
              </a:rPr>
              <a:t>打印纸件</a:t>
            </a:r>
          </a:p>
        </p:txBody>
      </p:sp>
      <p:sp>
        <p:nvSpPr>
          <p:cNvPr id="25" name="流程图: 终止 24"/>
          <p:cNvSpPr/>
          <p:nvPr/>
        </p:nvSpPr>
        <p:spPr bwMode="auto">
          <a:xfrm>
            <a:off x="6516320" y="6273336"/>
            <a:ext cx="1872000" cy="360000"/>
          </a:xfrm>
          <a:prstGeom prst="flowChartTerminator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打印纸件</a:t>
            </a:r>
          </a:p>
        </p:txBody>
      </p:sp>
      <p:sp>
        <p:nvSpPr>
          <p:cNvPr id="26" name="流程图: 过程 25"/>
          <p:cNvSpPr/>
          <p:nvPr/>
        </p:nvSpPr>
        <p:spPr bwMode="auto">
          <a:xfrm>
            <a:off x="539552" y="2546936"/>
            <a:ext cx="1872208" cy="648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单位设置</a:t>
            </a:r>
            <a:endParaRPr kumimoji="0" lang="en-US" altLang="zh-CN" b="1" i="0" u="none" strike="noStrike" cap="none" normalizeH="0" baseline="0" smtClean="0">
              <a:ln>
                <a:noFill/>
              </a:ln>
              <a:solidFill>
                <a:srgbClr val="545472"/>
              </a:solidFill>
              <a:effectLst/>
              <a:latin typeface="微软雅黑" pitchFamily="34" charset="-122"/>
              <a:ea typeface="微软雅黑" pitchFamily="34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400" b="1" smtClean="0">
                <a:solidFill>
                  <a:srgbClr val="545472"/>
                </a:solidFill>
                <a:latin typeface="微软雅黑" pitchFamily="34" charset="-122"/>
                <a:ea typeface="微软雅黑" pitchFamily="34" charset="-122"/>
              </a:rPr>
              <a:t>（设置行政隶属关系）</a:t>
            </a:r>
            <a:endParaRPr kumimoji="0" lang="zh-CN" altLang="en-US" sz="1400" b="1" i="0" u="none" strike="noStrike" cap="none" normalizeH="0" baseline="0" smtClean="0">
              <a:ln>
                <a:noFill/>
              </a:ln>
              <a:solidFill>
                <a:srgbClr val="545472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流程图: 过程 26"/>
          <p:cNvSpPr/>
          <p:nvPr/>
        </p:nvSpPr>
        <p:spPr bwMode="auto">
          <a:xfrm>
            <a:off x="3275856" y="1826856"/>
            <a:ext cx="1872208" cy="648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下发下级单位</a:t>
            </a:r>
            <a:endParaRPr kumimoji="0" lang="en-US" altLang="zh-CN" b="1" i="0" u="none" strike="noStrike" cap="none" normalizeH="0" baseline="0" smtClean="0">
              <a:ln>
                <a:noFill/>
              </a:ln>
              <a:solidFill>
                <a:srgbClr val="545472"/>
              </a:solidFill>
              <a:effectLst/>
              <a:latin typeface="微软雅黑" pitchFamily="34" charset="-122"/>
              <a:ea typeface="微软雅黑" pitchFamily="34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账号和密码</a:t>
            </a:r>
          </a:p>
        </p:txBody>
      </p:sp>
      <p:sp>
        <p:nvSpPr>
          <p:cNvPr id="28" name="流程图: 过程 27"/>
          <p:cNvSpPr/>
          <p:nvPr/>
        </p:nvSpPr>
        <p:spPr bwMode="auto">
          <a:xfrm>
            <a:off x="3275856" y="2691032"/>
            <a:ext cx="1872208" cy="792000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微软雅黑" pitchFamily="34" charset="-122"/>
                <a:ea typeface="微软雅黑" pitchFamily="34" charset="-122"/>
              </a:rPr>
              <a:t>数据编辑</a:t>
            </a:r>
            <a:endParaRPr kumimoji="0" lang="en-US" altLang="zh-CN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微软雅黑" pitchFamily="34" charset="-122"/>
              <a:ea typeface="微软雅黑" pitchFamily="34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400" b="1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（封面、基本信息表、编报说明）</a:t>
            </a:r>
            <a:endParaRPr kumimoji="0" lang="zh-CN" altLang="en-US" sz="14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流程图: 过程 28"/>
          <p:cNvSpPr/>
          <p:nvPr/>
        </p:nvSpPr>
        <p:spPr bwMode="auto">
          <a:xfrm>
            <a:off x="6516320" y="2474928"/>
            <a:ext cx="1872000" cy="648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单位设置</a:t>
            </a:r>
            <a:endParaRPr kumimoji="0" lang="en-US" altLang="zh-CN" b="1" i="0" u="none" strike="noStrike" cap="none" normalizeH="0" baseline="0" smtClean="0">
              <a:ln>
                <a:noFill/>
              </a:ln>
              <a:solidFill>
                <a:srgbClr val="545472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流程图: 过程 29"/>
          <p:cNvSpPr/>
          <p:nvPr/>
        </p:nvSpPr>
        <p:spPr bwMode="auto">
          <a:xfrm>
            <a:off x="6516216" y="3789112"/>
            <a:ext cx="1872208" cy="648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数据编辑</a:t>
            </a:r>
            <a:endParaRPr kumimoji="0" lang="en-US" altLang="zh-CN" b="1" i="0" u="none" strike="noStrike" cap="none" normalizeH="0" baseline="0" smtClean="0">
              <a:ln>
                <a:noFill/>
              </a:ln>
              <a:solidFill>
                <a:srgbClr val="545472"/>
              </a:solidFill>
              <a:effectLst/>
              <a:latin typeface="微软雅黑" pitchFamily="34" charset="-122"/>
              <a:ea typeface="微软雅黑" pitchFamily="34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400" b="1" smtClean="0">
                <a:solidFill>
                  <a:srgbClr val="545472"/>
                </a:solidFill>
                <a:latin typeface="微软雅黑" pitchFamily="34" charset="-122"/>
                <a:ea typeface="微软雅黑" pitchFamily="34" charset="-122"/>
              </a:rPr>
              <a:t>（所有内容）</a:t>
            </a:r>
            <a:endParaRPr kumimoji="0" lang="zh-CN" altLang="en-US" sz="1400" b="1" i="0" u="none" strike="noStrike" cap="none" normalizeH="0" baseline="0" smtClean="0">
              <a:ln>
                <a:noFill/>
              </a:ln>
              <a:solidFill>
                <a:srgbClr val="545472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流程图: 过程 30"/>
          <p:cNvSpPr/>
          <p:nvPr/>
        </p:nvSpPr>
        <p:spPr bwMode="auto">
          <a:xfrm>
            <a:off x="6516216" y="3267016"/>
            <a:ext cx="1872208" cy="360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科目设置</a:t>
            </a:r>
          </a:p>
        </p:txBody>
      </p:sp>
      <p:sp>
        <p:nvSpPr>
          <p:cNvPr id="32" name="流程图: 过程 31"/>
          <p:cNvSpPr/>
          <p:nvPr/>
        </p:nvSpPr>
        <p:spPr bwMode="auto">
          <a:xfrm>
            <a:off x="6516216" y="5589312"/>
            <a:ext cx="1872208" cy="36000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上报</a:t>
            </a:r>
          </a:p>
        </p:txBody>
      </p:sp>
      <p:sp>
        <p:nvSpPr>
          <p:cNvPr id="33" name="流程图: 过程 32"/>
          <p:cNvSpPr/>
          <p:nvPr/>
        </p:nvSpPr>
        <p:spPr bwMode="auto">
          <a:xfrm>
            <a:off x="3275856" y="4725216"/>
            <a:ext cx="1872208" cy="360040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微软雅黑" pitchFamily="34" charset="-122"/>
                <a:ea typeface="微软雅黑" pitchFamily="34" charset="-122"/>
              </a:rPr>
              <a:t>数据汇总</a:t>
            </a:r>
          </a:p>
        </p:txBody>
      </p:sp>
      <p:sp>
        <p:nvSpPr>
          <p:cNvPr id="34" name="流程图: 过程 33"/>
          <p:cNvSpPr/>
          <p:nvPr/>
        </p:nvSpPr>
        <p:spPr bwMode="auto">
          <a:xfrm>
            <a:off x="3275856" y="6273336"/>
            <a:ext cx="1872000" cy="360000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b="1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上报</a:t>
            </a:r>
            <a:endParaRPr kumimoji="0" lang="zh-CN" altLang="en-US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流程图: 决策 34"/>
          <p:cNvSpPr/>
          <p:nvPr/>
        </p:nvSpPr>
        <p:spPr bwMode="auto">
          <a:xfrm>
            <a:off x="3275856" y="3789112"/>
            <a:ext cx="1872208" cy="648000"/>
          </a:xfrm>
          <a:prstGeom prst="flowChartDecision">
            <a:avLst/>
          </a:prstGeom>
          <a:solidFill>
            <a:schemeClr val="tx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微软雅黑" pitchFamily="34" charset="-122"/>
                <a:ea typeface="微软雅黑" pitchFamily="34" charset="-122"/>
              </a:rPr>
              <a:t>接收数据</a:t>
            </a:r>
          </a:p>
        </p:txBody>
      </p:sp>
      <p:sp>
        <p:nvSpPr>
          <p:cNvPr id="36" name="流程图: 决策 35"/>
          <p:cNvSpPr/>
          <p:nvPr/>
        </p:nvSpPr>
        <p:spPr bwMode="auto">
          <a:xfrm>
            <a:off x="3275856" y="5373288"/>
            <a:ext cx="1872208" cy="648000"/>
          </a:xfrm>
          <a:prstGeom prst="flowChartDecision">
            <a:avLst/>
          </a:prstGeom>
          <a:solidFill>
            <a:schemeClr val="tx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微软雅黑" pitchFamily="34" charset="-122"/>
                <a:ea typeface="微软雅黑" pitchFamily="34" charset="-122"/>
              </a:rPr>
              <a:t>数据审核</a:t>
            </a:r>
          </a:p>
        </p:txBody>
      </p:sp>
      <p:sp>
        <p:nvSpPr>
          <p:cNvPr id="37" name="流程图: 决策 36"/>
          <p:cNvSpPr/>
          <p:nvPr/>
        </p:nvSpPr>
        <p:spPr bwMode="auto">
          <a:xfrm>
            <a:off x="6516216" y="4653288"/>
            <a:ext cx="1872208" cy="720000"/>
          </a:xfrm>
          <a:prstGeom prst="flowChartDecisi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b="1" i="0" u="none" strike="noStrike" cap="none" normalizeH="0" baseline="0" smtClean="0">
                <a:ln>
                  <a:noFill/>
                </a:ln>
                <a:solidFill>
                  <a:srgbClr val="545472"/>
                </a:solidFill>
                <a:effectLst/>
                <a:latin typeface="微软雅黑" pitchFamily="34" charset="-122"/>
                <a:ea typeface="微软雅黑" pitchFamily="34" charset="-122"/>
              </a:rPr>
              <a:t>数据审核</a:t>
            </a:r>
          </a:p>
        </p:txBody>
      </p:sp>
      <p:cxnSp>
        <p:nvCxnSpPr>
          <p:cNvPr id="39" name="直接箭头连接符 38"/>
          <p:cNvCxnSpPr>
            <a:stCxn id="22" idx="2"/>
            <a:endCxn id="26" idx="0"/>
          </p:cNvCxnSpPr>
          <p:nvPr/>
        </p:nvCxnSpPr>
        <p:spPr bwMode="auto">
          <a:xfrm>
            <a:off x="1475656" y="2330872"/>
            <a:ext cx="0" cy="21606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>
            <a:stCxn id="35" idx="2"/>
            <a:endCxn id="33" idx="0"/>
          </p:cNvCxnSpPr>
          <p:nvPr/>
        </p:nvCxnSpPr>
        <p:spPr bwMode="auto">
          <a:xfrm>
            <a:off x="4211960" y="4437112"/>
            <a:ext cx="0" cy="288104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>
            <a:stCxn id="28" idx="2"/>
            <a:endCxn id="35" idx="0"/>
          </p:cNvCxnSpPr>
          <p:nvPr/>
        </p:nvCxnSpPr>
        <p:spPr bwMode="auto">
          <a:xfrm>
            <a:off x="4211960" y="3483032"/>
            <a:ext cx="0" cy="30608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>
            <a:stCxn id="23" idx="2"/>
            <a:endCxn id="29" idx="0"/>
          </p:cNvCxnSpPr>
          <p:nvPr/>
        </p:nvCxnSpPr>
        <p:spPr bwMode="auto">
          <a:xfrm>
            <a:off x="7452320" y="2330872"/>
            <a:ext cx="0" cy="14405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>
            <a:stCxn id="29" idx="2"/>
            <a:endCxn id="31" idx="0"/>
          </p:cNvCxnSpPr>
          <p:nvPr/>
        </p:nvCxnSpPr>
        <p:spPr bwMode="auto">
          <a:xfrm>
            <a:off x="7452320" y="3122928"/>
            <a:ext cx="0" cy="1440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>
            <a:stCxn id="31" idx="2"/>
            <a:endCxn id="30" idx="0"/>
          </p:cNvCxnSpPr>
          <p:nvPr/>
        </p:nvCxnSpPr>
        <p:spPr bwMode="auto">
          <a:xfrm>
            <a:off x="7452320" y="3627016"/>
            <a:ext cx="0" cy="16209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>
            <a:stCxn id="30" idx="2"/>
            <a:endCxn id="37" idx="0"/>
          </p:cNvCxnSpPr>
          <p:nvPr/>
        </p:nvCxnSpPr>
        <p:spPr bwMode="auto">
          <a:xfrm>
            <a:off x="7452320" y="4437112"/>
            <a:ext cx="0" cy="21617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直接箭头连接符 63"/>
          <p:cNvCxnSpPr>
            <a:stCxn id="37" idx="2"/>
            <a:endCxn id="32" idx="0"/>
          </p:cNvCxnSpPr>
          <p:nvPr/>
        </p:nvCxnSpPr>
        <p:spPr bwMode="auto">
          <a:xfrm>
            <a:off x="7452320" y="5373288"/>
            <a:ext cx="0" cy="21602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直接箭头连接符 69"/>
          <p:cNvCxnSpPr>
            <a:stCxn id="33" idx="2"/>
            <a:endCxn id="36" idx="0"/>
          </p:cNvCxnSpPr>
          <p:nvPr/>
        </p:nvCxnSpPr>
        <p:spPr bwMode="auto">
          <a:xfrm>
            <a:off x="4211960" y="5085256"/>
            <a:ext cx="0" cy="288032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直接箭头连接符 73"/>
          <p:cNvCxnSpPr>
            <a:stCxn id="34" idx="1"/>
            <a:endCxn id="24" idx="3"/>
          </p:cNvCxnSpPr>
          <p:nvPr/>
        </p:nvCxnSpPr>
        <p:spPr bwMode="auto">
          <a:xfrm flipH="1">
            <a:off x="2411656" y="6453336"/>
            <a:ext cx="864200" cy="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直接箭头连接符 76"/>
          <p:cNvCxnSpPr>
            <a:stCxn id="36" idx="2"/>
            <a:endCxn id="34" idx="0"/>
          </p:cNvCxnSpPr>
          <p:nvPr/>
        </p:nvCxnSpPr>
        <p:spPr bwMode="auto">
          <a:xfrm flipH="1">
            <a:off x="4211856" y="6021288"/>
            <a:ext cx="104" cy="252048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肘形连接符 83"/>
          <p:cNvCxnSpPr>
            <a:stCxn id="36" idx="1"/>
            <a:endCxn id="28" idx="1"/>
          </p:cNvCxnSpPr>
          <p:nvPr/>
        </p:nvCxnSpPr>
        <p:spPr bwMode="auto">
          <a:xfrm rot="10800000">
            <a:off x="3275856" y="3087032"/>
            <a:ext cx="12700" cy="2610256"/>
          </a:xfrm>
          <a:prstGeom prst="bentConnector3">
            <a:avLst>
              <a:gd name="adj1" fmla="val 2175001"/>
            </a:avLst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肘形连接符 85"/>
          <p:cNvCxnSpPr>
            <a:stCxn id="37" idx="3"/>
            <a:endCxn id="30" idx="3"/>
          </p:cNvCxnSpPr>
          <p:nvPr/>
        </p:nvCxnSpPr>
        <p:spPr bwMode="auto">
          <a:xfrm flipV="1">
            <a:off x="8388424" y="4113112"/>
            <a:ext cx="12700" cy="900176"/>
          </a:xfrm>
          <a:prstGeom prst="bentConnector3">
            <a:avLst>
              <a:gd name="adj1" fmla="val 1800000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肘形连接符 88"/>
          <p:cNvCxnSpPr>
            <a:stCxn id="32" idx="2"/>
          </p:cNvCxnSpPr>
          <p:nvPr/>
        </p:nvCxnSpPr>
        <p:spPr bwMode="auto">
          <a:xfrm rot="5400000" flipH="1">
            <a:off x="5328068" y="3825060"/>
            <a:ext cx="1728224" cy="2520280"/>
          </a:xfrm>
          <a:prstGeom prst="bentConnector4">
            <a:avLst>
              <a:gd name="adj1" fmla="val -7165"/>
              <a:gd name="adj2" fmla="val 71972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8" name="肘形连接符 127"/>
          <p:cNvCxnSpPr>
            <a:stCxn id="26" idx="3"/>
            <a:endCxn id="27" idx="1"/>
          </p:cNvCxnSpPr>
          <p:nvPr/>
        </p:nvCxnSpPr>
        <p:spPr bwMode="auto">
          <a:xfrm flipV="1">
            <a:off x="2411760" y="2150856"/>
            <a:ext cx="864096" cy="720080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4" name="直接箭头连接符 133"/>
          <p:cNvCxnSpPr>
            <a:stCxn id="27" idx="2"/>
            <a:endCxn id="28" idx="0"/>
          </p:cNvCxnSpPr>
          <p:nvPr/>
        </p:nvCxnSpPr>
        <p:spPr bwMode="auto">
          <a:xfrm>
            <a:off x="4211960" y="2474856"/>
            <a:ext cx="0" cy="21617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2" name="直接箭头连接符 141"/>
          <p:cNvCxnSpPr>
            <a:stCxn id="35" idx="3"/>
            <a:endCxn id="30" idx="1"/>
          </p:cNvCxnSpPr>
          <p:nvPr/>
        </p:nvCxnSpPr>
        <p:spPr bwMode="auto">
          <a:xfrm>
            <a:off x="5148064" y="4113112"/>
            <a:ext cx="1368152" cy="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5" name="直接箭头连接符 144"/>
          <p:cNvCxnSpPr>
            <a:stCxn id="27" idx="3"/>
            <a:endCxn id="23" idx="1"/>
          </p:cNvCxnSpPr>
          <p:nvPr/>
        </p:nvCxnSpPr>
        <p:spPr bwMode="auto">
          <a:xfrm>
            <a:off x="5148064" y="2150856"/>
            <a:ext cx="1368256" cy="1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2699792" y="3501008"/>
            <a:ext cx="400110" cy="15841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4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审核不通过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8564378" y="3789040"/>
            <a:ext cx="400110" cy="15841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400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审核不通过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7416000" y="532800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审核通过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4139992" y="597600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审核通过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5364088" y="378904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smtClean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撤报</a:t>
            </a:r>
          </a:p>
        </p:txBody>
      </p:sp>
      <p:cxnSp>
        <p:nvCxnSpPr>
          <p:cNvPr id="67" name="直接箭头连接符 66"/>
          <p:cNvCxnSpPr>
            <a:stCxn id="32" idx="2"/>
            <a:endCxn id="25" idx="0"/>
          </p:cNvCxnSpPr>
          <p:nvPr/>
        </p:nvCxnSpPr>
        <p:spPr bwMode="auto">
          <a:xfrm>
            <a:off x="7452320" y="5949312"/>
            <a:ext cx="0" cy="32402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20181026 科协培训PPT\15-6 2017年度地方科协财务决算系统--数据编辑.png"/>
          <p:cNvPicPr>
            <a:picLocks noChangeAspect="1" noChangeArrowheads="1"/>
          </p:cNvPicPr>
          <p:nvPr/>
        </p:nvPicPr>
        <p:blipFill>
          <a:blip r:embed="rId3" cstate="print"/>
          <a:srcRect r="1245" b="17518"/>
          <a:stretch>
            <a:fillRect/>
          </a:stretch>
        </p:blipFill>
        <p:spPr bwMode="auto">
          <a:xfrm>
            <a:off x="0" y="2996952"/>
            <a:ext cx="9144000" cy="386104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【034000</a:t>
            </a:r>
            <a:r>
              <a:rPr lang="zh-CN" altLang="en-US" smtClean="0"/>
              <a:t>安徽省本级科协汇总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altLang="zh-CN" sz="2000" smtClean="0"/>
              <a:t>1</a:t>
            </a:r>
            <a:r>
              <a:rPr lang="zh-CN" altLang="en-US" sz="2000" smtClean="0"/>
              <a:t>、用上级单位下发的账号和密码登录</a:t>
            </a:r>
            <a:endParaRPr lang="en-US" altLang="zh-CN" sz="2000" smtClean="0"/>
          </a:p>
          <a:p>
            <a:pPr>
              <a:lnSpc>
                <a:spcPct val="130000"/>
              </a:lnSpc>
            </a:pPr>
            <a:r>
              <a:rPr lang="en-US" altLang="zh-CN" sz="2000" smtClean="0"/>
              <a:t>2</a:t>
            </a:r>
            <a:r>
              <a:rPr lang="zh-CN" altLang="en-US" sz="2000" smtClean="0"/>
              <a:t>、数据编辑</a:t>
            </a:r>
            <a:endParaRPr lang="en-US" altLang="zh-CN" sz="2000" smtClean="0"/>
          </a:p>
          <a:p>
            <a:pPr lvl="2">
              <a:lnSpc>
                <a:spcPct val="130000"/>
              </a:lnSpc>
              <a:buFont typeface="Wingdings" pitchFamily="2" charset="2"/>
              <a:buChar char="u"/>
            </a:pPr>
            <a:r>
              <a:rPr lang="zh-CN" altLang="en-US" sz="1800" smtClean="0"/>
              <a:t>  点击本级节点，只需填写</a:t>
            </a:r>
            <a:r>
              <a:rPr lang="zh-CN" altLang="en-US" sz="1800" smtClean="0">
                <a:solidFill>
                  <a:schemeClr val="tx2"/>
                </a:solidFill>
              </a:rPr>
              <a:t>封面、基本信息表</a:t>
            </a:r>
            <a:r>
              <a:rPr lang="zh-CN" altLang="en-US" sz="1800" smtClean="0"/>
              <a:t>，并上传</a:t>
            </a:r>
            <a:r>
              <a:rPr lang="zh-CN" altLang="en-US" sz="1800" smtClean="0">
                <a:solidFill>
                  <a:schemeClr val="tx2"/>
                </a:solidFill>
              </a:rPr>
              <a:t>编报说明书</a:t>
            </a:r>
            <a:endParaRPr lang="en-US" altLang="zh-CN" sz="1800" smtClean="0">
              <a:solidFill>
                <a:schemeClr val="tx2"/>
              </a:solidFill>
            </a:endParaRPr>
          </a:p>
          <a:p>
            <a:pPr lvl="2">
              <a:lnSpc>
                <a:spcPct val="130000"/>
              </a:lnSpc>
              <a:buFont typeface="Wingdings" pitchFamily="2" charset="2"/>
              <a:buChar char="u"/>
            </a:pPr>
            <a:r>
              <a:rPr lang="zh-CN" altLang="en-US" sz="1800" smtClean="0"/>
              <a:t>  决算</a:t>
            </a:r>
            <a:r>
              <a:rPr lang="en-US" altLang="zh-CN" sz="1800" smtClean="0"/>
              <a:t>01</a:t>
            </a:r>
            <a:r>
              <a:rPr lang="zh-CN" altLang="en-US" sz="1800" smtClean="0"/>
              <a:t>至</a:t>
            </a:r>
            <a:r>
              <a:rPr lang="en-US" altLang="zh-CN" sz="1800" smtClean="0"/>
              <a:t>06</a:t>
            </a:r>
            <a:r>
              <a:rPr lang="zh-CN" altLang="en-US" sz="1800" smtClean="0"/>
              <a:t>表为数据汇总表，汇总下级单位数据，</a:t>
            </a:r>
            <a:r>
              <a:rPr lang="zh-CN" altLang="en-US" sz="1800" smtClean="0">
                <a:solidFill>
                  <a:schemeClr val="tx2"/>
                </a:solidFill>
              </a:rPr>
              <a:t>无需编辑填写</a:t>
            </a:r>
            <a:endParaRPr lang="en-US" altLang="zh-CN" sz="1800" smtClean="0">
              <a:solidFill>
                <a:schemeClr val="tx2"/>
              </a:solidFill>
            </a:endParaRPr>
          </a:p>
          <a:p>
            <a:pPr lvl="2">
              <a:lnSpc>
                <a:spcPct val="130000"/>
              </a:lnSpc>
              <a:buFont typeface="Wingdings" pitchFamily="2" charset="2"/>
              <a:buChar char="u"/>
            </a:pPr>
            <a:r>
              <a:rPr lang="en-US" altLang="zh-CN" sz="1800" smtClean="0"/>
              <a:t>  </a:t>
            </a:r>
            <a:r>
              <a:rPr lang="zh-CN" altLang="en-US" sz="1800" smtClean="0"/>
              <a:t>先点击左上角“编辑”按钮，填写完毕后，点击 “保存”按钮</a:t>
            </a:r>
            <a:endParaRPr lang="en-US" altLang="zh-CN" sz="1800" smtClean="0"/>
          </a:p>
        </p:txBody>
      </p:sp>
      <p:sp>
        <p:nvSpPr>
          <p:cNvPr id="7" name="矩形 6"/>
          <p:cNvSpPr/>
          <p:nvPr/>
        </p:nvSpPr>
        <p:spPr bwMode="auto">
          <a:xfrm>
            <a:off x="1979752" y="3573040"/>
            <a:ext cx="324000" cy="180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1979712" y="3861072"/>
            <a:ext cx="936000" cy="216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6372200" y="3861048"/>
            <a:ext cx="576064" cy="216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107504" y="3537032"/>
            <a:ext cx="1368152" cy="180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20181026 科协培训PPT\15-7 2017年度地方科协财务决算系统--数据编辑.png"/>
          <p:cNvPicPr>
            <a:picLocks noChangeAspect="1" noChangeArrowheads="1"/>
          </p:cNvPicPr>
          <p:nvPr/>
        </p:nvPicPr>
        <p:blipFill>
          <a:blip r:embed="rId2" cstate="print"/>
          <a:srcRect r="2405" b="11211"/>
          <a:stretch>
            <a:fillRect/>
          </a:stretch>
        </p:blipFill>
        <p:spPr bwMode="auto">
          <a:xfrm>
            <a:off x="0" y="2996952"/>
            <a:ext cx="9144000" cy="386104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【034000</a:t>
            </a:r>
            <a:r>
              <a:rPr lang="zh-CN" altLang="en-US" smtClean="0"/>
              <a:t>安徽省本级科协汇总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400" smtClean="0"/>
              <a:t>3</a:t>
            </a:r>
            <a:r>
              <a:rPr lang="zh-CN" altLang="en-US" sz="2400" smtClean="0"/>
              <a:t>、数据接收</a:t>
            </a:r>
            <a:endParaRPr lang="en-US" altLang="zh-CN" sz="2400" smtClean="0"/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mtClean="0"/>
              <a:t>  点击下级</a:t>
            </a:r>
            <a:r>
              <a:rPr lang="zh-CN" altLang="en-US" smtClean="0">
                <a:solidFill>
                  <a:schemeClr val="tx2"/>
                </a:solidFill>
              </a:rPr>
              <a:t>已上报单位</a:t>
            </a:r>
            <a:r>
              <a:rPr lang="zh-CN" altLang="en-US" smtClean="0"/>
              <a:t>节点，点击左上角“接收”按钮</a:t>
            </a:r>
            <a:endParaRPr lang="en-US" altLang="zh-CN" smtClean="0"/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mtClean="0"/>
              <a:t>  若下级单位需要修改数据，点击“取消接收”并撤报</a:t>
            </a:r>
            <a:endParaRPr lang="en-US" altLang="zh-CN" smtClean="0"/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mtClean="0"/>
              <a:t>  必须将所有下级单位数据全部接收后，才可上报</a:t>
            </a:r>
            <a:endParaRPr lang="en-US" altLang="zh-CN" smtClean="0"/>
          </a:p>
        </p:txBody>
      </p:sp>
      <p:sp>
        <p:nvSpPr>
          <p:cNvPr id="7" name="矩形 6"/>
          <p:cNvSpPr/>
          <p:nvPr/>
        </p:nvSpPr>
        <p:spPr bwMode="auto">
          <a:xfrm>
            <a:off x="2267784" y="3573040"/>
            <a:ext cx="360000" cy="216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251520" y="3681048"/>
            <a:ext cx="1368152" cy="180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ownloads\12017年度地方科协财务决算系统--数据编辑.png"/>
          <p:cNvPicPr>
            <a:picLocks noChangeAspect="1" noChangeArrowheads="1"/>
          </p:cNvPicPr>
          <p:nvPr/>
        </p:nvPicPr>
        <p:blipFill>
          <a:blip r:embed="rId2" cstate="print"/>
          <a:srcRect r="2405" b="11211"/>
          <a:stretch>
            <a:fillRect/>
          </a:stretch>
        </p:blipFill>
        <p:spPr bwMode="auto">
          <a:xfrm>
            <a:off x="0" y="2996952"/>
            <a:ext cx="9144000" cy="386104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【034000</a:t>
            </a:r>
            <a:r>
              <a:rPr lang="zh-CN" altLang="en-US" smtClean="0"/>
              <a:t>安徽省本级科协汇总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400" smtClean="0"/>
              <a:t>3</a:t>
            </a:r>
            <a:r>
              <a:rPr lang="zh-CN" altLang="en-US" sz="2400" smtClean="0"/>
              <a:t>、数据接收</a:t>
            </a:r>
            <a:endParaRPr lang="en-US" altLang="zh-CN" sz="2400" smtClean="0"/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mtClean="0"/>
              <a:t>  点击下级</a:t>
            </a:r>
            <a:r>
              <a:rPr lang="zh-CN" altLang="en-US" smtClean="0">
                <a:solidFill>
                  <a:schemeClr val="tx2"/>
                </a:solidFill>
              </a:rPr>
              <a:t>已上报单位</a:t>
            </a:r>
            <a:r>
              <a:rPr lang="zh-CN" altLang="en-US" smtClean="0"/>
              <a:t>节点，点击左上角“接收”按钮</a:t>
            </a:r>
            <a:endParaRPr lang="en-US" altLang="zh-CN" smtClean="0"/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mtClean="0"/>
              <a:t>  若下级单位需要修改数据，点击“取消接收”并撤报</a:t>
            </a:r>
            <a:endParaRPr lang="en-US" altLang="zh-CN" smtClean="0"/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mtClean="0"/>
              <a:t>  必须将所有下级单位数据全部接收后，才可上报</a:t>
            </a:r>
            <a:endParaRPr lang="en-US" altLang="zh-CN" smtClean="0"/>
          </a:p>
        </p:txBody>
      </p:sp>
      <p:sp>
        <p:nvSpPr>
          <p:cNvPr id="7" name="矩形 6"/>
          <p:cNvSpPr/>
          <p:nvPr/>
        </p:nvSpPr>
        <p:spPr bwMode="auto">
          <a:xfrm>
            <a:off x="2267784" y="3573040"/>
            <a:ext cx="504000" cy="216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251520" y="3681048"/>
            <a:ext cx="1368152" cy="180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ownloads\12017年度地方科协财务决算系统--数据编辑.png"/>
          <p:cNvPicPr>
            <a:picLocks noChangeAspect="1" noChangeArrowheads="1"/>
          </p:cNvPicPr>
          <p:nvPr/>
        </p:nvPicPr>
        <p:blipFill>
          <a:blip r:embed="rId2" cstate="print"/>
          <a:srcRect r="2405" b="11211"/>
          <a:stretch>
            <a:fillRect/>
          </a:stretch>
        </p:blipFill>
        <p:spPr bwMode="auto">
          <a:xfrm>
            <a:off x="0" y="2996952"/>
            <a:ext cx="9144000" cy="386104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【034000</a:t>
            </a:r>
            <a:r>
              <a:rPr lang="zh-CN" altLang="en-US" smtClean="0"/>
              <a:t>安徽省本级科协汇总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400" smtClean="0"/>
              <a:t>3</a:t>
            </a:r>
            <a:r>
              <a:rPr lang="zh-CN" altLang="en-US" sz="2400" smtClean="0"/>
              <a:t>、数据接收</a:t>
            </a:r>
            <a:endParaRPr lang="en-US" altLang="zh-CN" sz="2400" smtClean="0"/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mtClean="0"/>
              <a:t>  点击下级</a:t>
            </a:r>
            <a:r>
              <a:rPr lang="zh-CN" altLang="en-US" smtClean="0">
                <a:solidFill>
                  <a:schemeClr val="tx2"/>
                </a:solidFill>
              </a:rPr>
              <a:t>已上报单位</a:t>
            </a:r>
            <a:r>
              <a:rPr lang="zh-CN" altLang="en-US" smtClean="0"/>
              <a:t>节点，点击左上角“接收”按钮</a:t>
            </a:r>
            <a:endParaRPr lang="en-US" altLang="zh-CN" smtClean="0"/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mtClean="0"/>
              <a:t>  若下级单位需要修改数据，点击“取消接收”并撤报</a:t>
            </a:r>
            <a:endParaRPr lang="en-US" altLang="zh-CN" smtClean="0"/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mtClean="0"/>
              <a:t>  必须将所有下级单位数据全部接收后，才可上报</a:t>
            </a:r>
            <a:endParaRPr lang="en-US" altLang="zh-CN" smtClean="0"/>
          </a:p>
        </p:txBody>
      </p:sp>
      <p:sp>
        <p:nvSpPr>
          <p:cNvPr id="8" name="矩形 7"/>
          <p:cNvSpPr/>
          <p:nvPr/>
        </p:nvSpPr>
        <p:spPr bwMode="auto">
          <a:xfrm>
            <a:off x="251520" y="3681048"/>
            <a:ext cx="1512168" cy="7560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ownloads\22017年度地方科协财务决算系统--数据编辑.png"/>
          <p:cNvPicPr>
            <a:picLocks noChangeAspect="1" noChangeArrowheads="1"/>
          </p:cNvPicPr>
          <p:nvPr/>
        </p:nvPicPr>
        <p:blipFill>
          <a:blip r:embed="rId2" cstate="print"/>
          <a:srcRect r="2405" b="11211"/>
          <a:stretch>
            <a:fillRect/>
          </a:stretch>
        </p:blipFill>
        <p:spPr bwMode="auto">
          <a:xfrm>
            <a:off x="0" y="2996952"/>
            <a:ext cx="9144000" cy="3861048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【034000</a:t>
            </a:r>
            <a:r>
              <a:rPr lang="zh-CN" altLang="en-US" smtClean="0"/>
              <a:t>安徽省本级科协汇总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400" smtClean="0"/>
              <a:t>4</a:t>
            </a:r>
            <a:r>
              <a:rPr lang="zh-CN" altLang="en-US" sz="2400" smtClean="0"/>
              <a:t>、数据审核</a:t>
            </a:r>
            <a:endParaRPr lang="en-US" altLang="zh-CN" sz="2400" smtClean="0"/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mtClean="0"/>
              <a:t>  点击本级节点，审核下级和本级数据</a:t>
            </a:r>
            <a:endParaRPr lang="en-US" altLang="zh-CN" smtClean="0"/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en-US" altLang="zh-CN" smtClean="0"/>
              <a:t>  </a:t>
            </a:r>
            <a:r>
              <a:rPr lang="zh-CN" altLang="en-US" smtClean="0"/>
              <a:t>若审核不通过，则需要按照审核结果进行修改，直至通过</a:t>
            </a:r>
            <a:endParaRPr lang="en-US" altLang="zh-CN" smtClean="0"/>
          </a:p>
          <a:p>
            <a:pPr lvl="2"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mtClean="0"/>
              <a:t>  若审核通过，则可在审核通过页面或“填报状态”页面</a:t>
            </a:r>
            <a:r>
              <a:rPr lang="zh-CN" altLang="en-US" smtClean="0">
                <a:solidFill>
                  <a:schemeClr val="tx2"/>
                </a:solidFill>
              </a:rPr>
              <a:t>上报</a:t>
            </a:r>
            <a:endParaRPr lang="zh-CN" altLang="en-US">
              <a:solidFill>
                <a:schemeClr val="tx2"/>
              </a:solidFill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2303784" y="3573040"/>
            <a:ext cx="252000" cy="180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143504" y="3537032"/>
            <a:ext cx="1368152" cy="180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2591832" y="3573016"/>
            <a:ext cx="468000" cy="180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【034000</a:t>
            </a:r>
            <a:r>
              <a:rPr lang="zh-CN" altLang="en-US" smtClean="0"/>
              <a:t>安徽省本级科协汇总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mtClean="0"/>
              <a:t>5</a:t>
            </a:r>
            <a:r>
              <a:rPr lang="zh-CN" altLang="en-US" smtClean="0"/>
              <a:t>、</a:t>
            </a:r>
            <a:r>
              <a:rPr lang="en-US" altLang="zh-CN" smtClean="0"/>
              <a:t>6</a:t>
            </a:r>
            <a:r>
              <a:rPr lang="zh-CN" altLang="en-US" smtClean="0"/>
              <a:t>位编码汇总级单位后续填报流程</a:t>
            </a:r>
            <a:endParaRPr lang="en-US" altLang="zh-CN" smtClean="0"/>
          </a:p>
          <a:p>
            <a:pPr lvl="1"/>
            <a:r>
              <a:rPr lang="zh-CN" altLang="en-US" smtClean="0"/>
              <a:t>与</a:t>
            </a:r>
            <a:r>
              <a:rPr lang="en-US" altLang="zh-CN" smtClean="0"/>
              <a:t>9</a:t>
            </a:r>
            <a:r>
              <a:rPr lang="zh-CN" altLang="en-US" smtClean="0"/>
              <a:t>位基层填报单位填报流程一致，不再赘述</a:t>
            </a:r>
            <a:endParaRPr lang="en-US" altLang="zh-CN" smtClean="0"/>
          </a:p>
          <a:p>
            <a:pPr lvl="2"/>
            <a:r>
              <a:rPr lang="zh-CN" altLang="en-US" smtClean="0"/>
              <a:t>（</a:t>
            </a:r>
            <a:r>
              <a:rPr lang="en-US" altLang="zh-CN" smtClean="0"/>
              <a:t>1</a:t>
            </a:r>
            <a:r>
              <a:rPr lang="zh-CN" altLang="en-US" smtClean="0"/>
              <a:t>）数据上报</a:t>
            </a:r>
            <a:endParaRPr lang="en-US" altLang="zh-CN" smtClean="0"/>
          </a:p>
          <a:p>
            <a:pPr lvl="2"/>
            <a:r>
              <a:rPr lang="zh-CN" altLang="en-US" smtClean="0"/>
              <a:t>（</a:t>
            </a:r>
            <a:r>
              <a:rPr lang="en-US" altLang="zh-CN" smtClean="0"/>
              <a:t>2</a:t>
            </a:r>
            <a:r>
              <a:rPr lang="zh-CN" altLang="en-US" smtClean="0"/>
              <a:t>）数据撤报</a:t>
            </a:r>
            <a:endParaRPr lang="en-US" altLang="zh-CN" smtClean="0"/>
          </a:p>
          <a:p>
            <a:pPr lvl="2"/>
            <a:r>
              <a:rPr lang="zh-CN" altLang="en-US" smtClean="0"/>
              <a:t>（</a:t>
            </a:r>
            <a:r>
              <a:rPr lang="en-US" altLang="zh-CN" smtClean="0"/>
              <a:t>3</a:t>
            </a:r>
            <a:r>
              <a:rPr lang="zh-CN" altLang="en-US" smtClean="0"/>
              <a:t>）等待数据接收</a:t>
            </a:r>
            <a:endParaRPr lang="en-US" altLang="zh-CN" smtClean="0"/>
          </a:p>
          <a:p>
            <a:pPr lvl="2"/>
            <a:r>
              <a:rPr lang="zh-CN" altLang="en-US" smtClean="0"/>
              <a:t>（</a:t>
            </a:r>
            <a:r>
              <a:rPr lang="en-US" altLang="zh-CN" smtClean="0"/>
              <a:t>4</a:t>
            </a:r>
            <a:r>
              <a:rPr lang="zh-CN" altLang="en-US" smtClean="0"/>
              <a:t>）打印正式纸件</a:t>
            </a:r>
            <a:endParaRPr lang="en-US" altLang="zh-CN" smtClean="0"/>
          </a:p>
          <a:p>
            <a:pPr lvl="2"/>
            <a:r>
              <a:rPr lang="zh-CN" altLang="en-US" smtClean="0"/>
              <a:t>（</a:t>
            </a:r>
            <a:r>
              <a:rPr lang="en-US" altLang="zh-CN" smtClean="0"/>
              <a:t>5</a:t>
            </a:r>
            <a:r>
              <a:rPr lang="zh-CN" altLang="en-US" smtClean="0"/>
              <a:t>）报送正式纸件至上级单位</a:t>
            </a:r>
            <a:endParaRPr lang="en-US" altLang="zh-CN" smtClean="0"/>
          </a:p>
          <a:p>
            <a:pPr lvl="0"/>
            <a:r>
              <a:rPr lang="en-US" altLang="zh-CN" smtClean="0">
                <a:solidFill>
                  <a:srgbClr val="545472"/>
                </a:solidFill>
              </a:rPr>
              <a:t>6</a:t>
            </a:r>
            <a:r>
              <a:rPr lang="zh-CN" altLang="en-US" smtClean="0">
                <a:solidFill>
                  <a:srgbClr val="545472"/>
                </a:solidFill>
              </a:rPr>
              <a:t>、</a:t>
            </a:r>
            <a:r>
              <a:rPr lang="en-US" altLang="zh-CN" smtClean="0">
                <a:solidFill>
                  <a:srgbClr val="545472"/>
                </a:solidFill>
              </a:rPr>
              <a:t>3</a:t>
            </a:r>
            <a:r>
              <a:rPr lang="zh-CN" altLang="en-US" smtClean="0">
                <a:solidFill>
                  <a:srgbClr val="545472"/>
                </a:solidFill>
              </a:rPr>
              <a:t>位编码汇总级单位所有填报流程</a:t>
            </a:r>
            <a:endParaRPr lang="en-US" altLang="zh-CN" smtClean="0">
              <a:solidFill>
                <a:srgbClr val="545472"/>
              </a:solidFill>
            </a:endParaRPr>
          </a:p>
          <a:p>
            <a:pPr lvl="1"/>
            <a:r>
              <a:rPr lang="zh-CN" altLang="en-US" smtClean="0"/>
              <a:t>与上述</a:t>
            </a:r>
            <a:r>
              <a:rPr lang="en-US" altLang="zh-CN" smtClean="0"/>
              <a:t>6</a:t>
            </a:r>
            <a:r>
              <a:rPr lang="zh-CN" altLang="en-US" smtClean="0"/>
              <a:t>位编码汇总级单位填报流程一致，不再赘述</a:t>
            </a:r>
            <a:endParaRPr lang="en-US" altLang="zh-CN" smtClean="0"/>
          </a:p>
          <a:p>
            <a:pPr lvl="2"/>
            <a:endParaRPr lang="en-US" altLang="zh-CN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以</a:t>
            </a:r>
            <a:r>
              <a:rPr lang="en-US" altLang="zh-CN" smtClean="0"/>
              <a:t>【034000</a:t>
            </a:r>
            <a:r>
              <a:rPr lang="zh-CN" altLang="en-US" smtClean="0"/>
              <a:t>安徽省本级科协汇总</a:t>
            </a:r>
            <a:r>
              <a:rPr lang="en-US" altLang="zh-CN" smtClean="0"/>
              <a:t>】</a:t>
            </a:r>
            <a:r>
              <a:rPr lang="zh-CN" altLang="en-US" smtClean="0"/>
              <a:t>为例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mtClean="0"/>
              <a:t>【</a:t>
            </a:r>
            <a:r>
              <a:rPr lang="zh-CN" altLang="en-US" smtClean="0"/>
              <a:t>注意</a:t>
            </a:r>
            <a:r>
              <a:rPr lang="en-US" altLang="zh-CN" smtClean="0"/>
              <a:t>】</a:t>
            </a:r>
          </a:p>
          <a:p>
            <a:pPr>
              <a:buFont typeface="Wingdings" pitchFamily="2" charset="2"/>
              <a:buChar char="u"/>
            </a:pPr>
            <a:r>
              <a:rPr lang="en-US" altLang="zh-CN" sz="2400" smtClean="0"/>
              <a:t>  </a:t>
            </a:r>
            <a:r>
              <a:rPr lang="zh-CN" altLang="en-US" sz="2400" smtClean="0">
                <a:solidFill>
                  <a:schemeClr val="tx2"/>
                </a:solidFill>
              </a:rPr>
              <a:t>省级单位（</a:t>
            </a:r>
            <a:r>
              <a:rPr lang="en-US" altLang="zh-CN" sz="2400" smtClean="0">
                <a:solidFill>
                  <a:schemeClr val="tx2"/>
                </a:solidFill>
              </a:rPr>
              <a:t>3</a:t>
            </a:r>
            <a:r>
              <a:rPr lang="zh-CN" altLang="en-US" sz="2400" smtClean="0">
                <a:solidFill>
                  <a:schemeClr val="tx2"/>
                </a:solidFill>
              </a:rPr>
              <a:t>位）、直辖市（</a:t>
            </a:r>
            <a:r>
              <a:rPr lang="en-US" altLang="zh-CN" sz="2400" smtClean="0">
                <a:solidFill>
                  <a:schemeClr val="tx2"/>
                </a:solidFill>
              </a:rPr>
              <a:t>3</a:t>
            </a:r>
            <a:r>
              <a:rPr lang="zh-CN" altLang="en-US" sz="2400" smtClean="0">
                <a:solidFill>
                  <a:schemeClr val="tx2"/>
                </a:solidFill>
              </a:rPr>
              <a:t>位）、计划单列市（</a:t>
            </a:r>
            <a:r>
              <a:rPr lang="en-US" altLang="zh-CN" sz="2400" smtClean="0">
                <a:solidFill>
                  <a:schemeClr val="tx2"/>
                </a:solidFill>
              </a:rPr>
              <a:t>6</a:t>
            </a:r>
            <a:r>
              <a:rPr lang="zh-CN" altLang="en-US" sz="2400" smtClean="0">
                <a:solidFill>
                  <a:schemeClr val="tx2"/>
                </a:solidFill>
              </a:rPr>
              <a:t>位）</a:t>
            </a:r>
            <a:r>
              <a:rPr lang="zh-CN" altLang="en-US" sz="2400" smtClean="0"/>
              <a:t>需要将正式纸件报送至中国科协</a:t>
            </a:r>
            <a:endParaRPr lang="en-US" altLang="zh-CN" sz="2400" smtClean="0"/>
          </a:p>
          <a:p>
            <a:pPr>
              <a:buFont typeface="Wingdings" pitchFamily="2" charset="2"/>
              <a:buChar char="u"/>
            </a:pPr>
            <a:r>
              <a:rPr lang="en-US" altLang="zh-CN" sz="2400" smtClean="0"/>
              <a:t>  </a:t>
            </a:r>
            <a:r>
              <a:rPr lang="zh-CN" altLang="en-US" sz="2400" smtClean="0"/>
              <a:t>其他下级单位无需将正式纸件报送至中国科协，只需报送至其上级单位即可</a:t>
            </a:r>
            <a:endParaRPr lang="en-US" altLang="zh-CN" sz="2400" smtClean="0"/>
          </a:p>
          <a:p>
            <a:pPr>
              <a:buFont typeface="Wingdings" pitchFamily="2" charset="2"/>
              <a:buChar char="u"/>
            </a:pPr>
            <a:r>
              <a:rPr lang="en-US" altLang="zh-CN" sz="2400" smtClean="0"/>
              <a:t>  </a:t>
            </a:r>
            <a:r>
              <a:rPr lang="zh-CN" altLang="en-US" sz="2400" smtClean="0"/>
              <a:t>所有报送至上级单位的正式纸件必须</a:t>
            </a:r>
            <a:r>
              <a:rPr lang="zh-CN" altLang="en-US" sz="2400" smtClean="0">
                <a:solidFill>
                  <a:schemeClr val="tx2"/>
                </a:solidFill>
              </a:rPr>
              <a:t>加盖单位公章、单位负责人（签章）、财务负责人（签章）、填表人（签章）</a:t>
            </a:r>
          </a:p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4</a:t>
            </a:r>
            <a:r>
              <a:rPr lang="zh-CN" altLang="en-US" smtClean="0"/>
              <a:t>、系统填报注意事项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mtClean="0"/>
              <a:t>（</a:t>
            </a:r>
            <a:r>
              <a:rPr lang="en-US" altLang="zh-CN" smtClean="0"/>
              <a:t>1</a:t>
            </a:r>
            <a:r>
              <a:rPr lang="zh-CN" altLang="en-US" smtClean="0"/>
              <a:t>）系统功能升级</a:t>
            </a:r>
            <a:endParaRPr lang="en-US" altLang="zh-CN" smtClean="0"/>
          </a:p>
          <a:p>
            <a:pPr lvl="1"/>
            <a:r>
              <a:rPr lang="zh-CN" altLang="en-US" smtClean="0"/>
              <a:t>① 针对“决算</a:t>
            </a:r>
            <a:r>
              <a:rPr lang="en-US" altLang="zh-CN" smtClean="0"/>
              <a:t>05</a:t>
            </a:r>
            <a:r>
              <a:rPr lang="zh-CN" altLang="en-US" smtClean="0"/>
              <a:t>表</a:t>
            </a:r>
            <a:r>
              <a:rPr lang="en-US" altLang="zh-CN" smtClean="0"/>
              <a:t>-</a:t>
            </a:r>
            <a:r>
              <a:rPr lang="zh-CN" altLang="en-US" smtClean="0"/>
              <a:t>资产负债简表” 的本年度年初数自动获取上一年年末数的功能，</a:t>
            </a:r>
            <a:r>
              <a:rPr lang="zh-CN" altLang="en-US" smtClean="0">
                <a:solidFill>
                  <a:srgbClr val="FF0000"/>
                </a:solidFill>
              </a:rPr>
              <a:t>增加本年度年初数申请修改功能</a:t>
            </a:r>
            <a:r>
              <a:rPr lang="zh-CN" altLang="en-US" smtClean="0"/>
              <a:t>，申请时必须说明原因及情况。</a:t>
            </a:r>
            <a:endParaRPr lang="en-US" altLang="zh-CN" smtClean="0"/>
          </a:p>
          <a:p>
            <a:pPr lvl="1"/>
            <a:r>
              <a:rPr lang="zh-CN" altLang="en-US" smtClean="0"/>
              <a:t>② </a:t>
            </a:r>
            <a:r>
              <a:rPr lang="zh-CN" altLang="en-US" smtClean="0">
                <a:solidFill>
                  <a:srgbClr val="FF0000"/>
                </a:solidFill>
              </a:rPr>
              <a:t>增加短信通知功能</a:t>
            </a:r>
            <a:r>
              <a:rPr lang="zh-CN" altLang="en-US" smtClean="0"/>
              <a:t>，主要用于发布决算通知、告知各省级单位审核结果，便于控制填报进度。首次登录系统会收集</a:t>
            </a:r>
            <a:r>
              <a:rPr lang="zh-CN" altLang="en-US" smtClean="0">
                <a:solidFill>
                  <a:schemeClr val="tx2"/>
                </a:solidFill>
              </a:rPr>
              <a:t>省级单位、直辖市、计划单列市共</a:t>
            </a:r>
            <a:r>
              <a:rPr lang="en-US" altLang="zh-CN" smtClean="0">
                <a:solidFill>
                  <a:schemeClr val="tx2"/>
                </a:solidFill>
              </a:rPr>
              <a:t>37</a:t>
            </a:r>
            <a:r>
              <a:rPr lang="zh-CN" altLang="en-US" smtClean="0">
                <a:solidFill>
                  <a:schemeClr val="tx2"/>
                </a:solidFill>
              </a:rPr>
              <a:t>家单位</a:t>
            </a:r>
            <a:r>
              <a:rPr lang="zh-CN" altLang="en-US" smtClean="0"/>
              <a:t>便于</a:t>
            </a:r>
            <a:r>
              <a:rPr lang="zh-CN" altLang="zh-CN" smtClean="0"/>
              <a:t>接收</a:t>
            </a:r>
            <a:r>
              <a:rPr lang="zh-CN" altLang="en-US" smtClean="0"/>
              <a:t>短信通知的手机号码。</a:t>
            </a:r>
            <a:endParaRPr lang="en-US" altLang="zh-CN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mi painting design template">
  <a:themeElements>
    <a:clrScheme name="Office 主题 1">
      <a:dk1>
        <a:srgbClr val="545472"/>
      </a:dk1>
      <a:lt1>
        <a:srgbClr val="FFFFFF"/>
      </a:lt1>
      <a:dk2>
        <a:srgbClr val="892D5B"/>
      </a:dk2>
      <a:lt2>
        <a:srgbClr val="9797B7"/>
      </a:lt2>
      <a:accent1>
        <a:srgbClr val="A7CCD9"/>
      </a:accent1>
      <a:accent2>
        <a:srgbClr val="C7C7DF"/>
      </a:accent2>
      <a:accent3>
        <a:srgbClr val="FFFFFF"/>
      </a:accent3>
      <a:accent4>
        <a:srgbClr val="464660"/>
      </a:accent4>
      <a:accent5>
        <a:srgbClr val="D0E2E9"/>
      </a:accent5>
      <a:accent6>
        <a:srgbClr val="B4B4CA"/>
      </a:accent6>
      <a:hlink>
        <a:srgbClr val="CCCCFF"/>
      </a:hlink>
      <a:folHlink>
        <a:srgbClr val="D9D9E5"/>
      </a:folHlink>
    </a:clrScheme>
    <a:fontScheme name="Office 主题">
      <a:majorFont>
        <a:latin typeface="宋体"/>
        <a:ea typeface="宋体"/>
        <a:cs typeface=""/>
      </a:majorFont>
      <a:minorFont>
        <a:latin typeface="宋体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charset="-122"/>
          </a:defRPr>
        </a:defPPr>
      </a:lstStyle>
    </a:lnDef>
    <a:txDef>
      <a:spPr>
        <a:noFill/>
      </a:spPr>
      <a:bodyPr wrap="square" rtlCol="0">
        <a:spAutoFit/>
      </a:bodyPr>
      <a:lstStyle>
        <a:defPPr algn="ctr">
          <a:defRPr sz="1050" dirty="0" smtClean="0"/>
        </a:defPPr>
      </a:lstStyle>
    </a:txDef>
  </a:objectDefaults>
  <a:extraClrSchemeLst>
    <a:extraClrScheme>
      <a:clrScheme name="Office 主题 1">
        <a:dk1>
          <a:srgbClr val="545472"/>
        </a:dk1>
        <a:lt1>
          <a:srgbClr val="FFFFFF"/>
        </a:lt1>
        <a:dk2>
          <a:srgbClr val="892D5B"/>
        </a:dk2>
        <a:lt2>
          <a:srgbClr val="9797B7"/>
        </a:lt2>
        <a:accent1>
          <a:srgbClr val="A7CCD9"/>
        </a:accent1>
        <a:accent2>
          <a:srgbClr val="C7C7DF"/>
        </a:accent2>
        <a:accent3>
          <a:srgbClr val="FFFFFF"/>
        </a:accent3>
        <a:accent4>
          <a:srgbClr val="464660"/>
        </a:accent4>
        <a:accent5>
          <a:srgbClr val="D0E2E9"/>
        </a:accent5>
        <a:accent6>
          <a:srgbClr val="B4B4CA"/>
        </a:accent6>
        <a:hlink>
          <a:srgbClr val="CCCCFF"/>
        </a:hlink>
        <a:folHlink>
          <a:srgbClr val="D9D9E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">
        <a:dk1>
          <a:srgbClr val="545472"/>
        </a:dk1>
        <a:lt1>
          <a:srgbClr val="FFFFFF"/>
        </a:lt1>
        <a:dk2>
          <a:srgbClr val="892D5B"/>
        </a:dk2>
        <a:lt2>
          <a:srgbClr val="68A7BE"/>
        </a:lt2>
        <a:accent1>
          <a:srgbClr val="CAACCC"/>
        </a:accent1>
        <a:accent2>
          <a:srgbClr val="A7CCD9"/>
        </a:accent2>
        <a:accent3>
          <a:srgbClr val="FFFFFF"/>
        </a:accent3>
        <a:accent4>
          <a:srgbClr val="464660"/>
        </a:accent4>
        <a:accent5>
          <a:srgbClr val="E1D2E2"/>
        </a:accent5>
        <a:accent6>
          <a:srgbClr val="97B9C4"/>
        </a:accent6>
        <a:hlink>
          <a:srgbClr val="B7B7FF"/>
        </a:hlink>
        <a:folHlink>
          <a:srgbClr val="BCD8E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4">
        <a:dk1>
          <a:srgbClr val="545472"/>
        </a:dk1>
        <a:lt1>
          <a:srgbClr val="FFFFFF"/>
        </a:lt1>
        <a:dk2>
          <a:srgbClr val="892D5B"/>
        </a:dk2>
        <a:lt2>
          <a:srgbClr val="AC3872"/>
        </a:lt2>
        <a:accent1>
          <a:srgbClr val="9DC6D5"/>
        </a:accent1>
        <a:accent2>
          <a:srgbClr val="E2A6C4"/>
        </a:accent2>
        <a:accent3>
          <a:srgbClr val="FFFFFF"/>
        </a:accent3>
        <a:accent4>
          <a:srgbClr val="464660"/>
        </a:accent4>
        <a:accent5>
          <a:srgbClr val="CCDFE7"/>
        </a:accent5>
        <a:accent6>
          <a:srgbClr val="CD96B1"/>
        </a:accent6>
        <a:hlink>
          <a:srgbClr val="B7B7FF"/>
        </a:hlink>
        <a:folHlink>
          <a:srgbClr val="F2D6E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5">
        <a:dk1>
          <a:srgbClr val="545472"/>
        </a:dk1>
        <a:lt1>
          <a:srgbClr val="FFFFFF"/>
        </a:lt1>
        <a:dk2>
          <a:srgbClr val="892D5B"/>
        </a:dk2>
        <a:lt2>
          <a:srgbClr val="515BA7"/>
        </a:lt2>
        <a:accent1>
          <a:srgbClr val="8BD8E7"/>
        </a:accent1>
        <a:accent2>
          <a:srgbClr val="A5AAD3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959ABF"/>
        </a:accent6>
        <a:hlink>
          <a:srgbClr val="D5BAFC"/>
        </a:hlink>
        <a:folHlink>
          <a:srgbClr val="D7D9E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6">
        <a:dk1>
          <a:srgbClr val="545472"/>
        </a:dk1>
        <a:lt1>
          <a:srgbClr val="FFFFFF"/>
        </a:lt1>
        <a:dk2>
          <a:srgbClr val="37467F"/>
        </a:dk2>
        <a:lt2>
          <a:srgbClr val="547A3C"/>
        </a:lt2>
        <a:accent1>
          <a:srgbClr val="8BD8E7"/>
        </a:accent1>
        <a:accent2>
          <a:srgbClr val="B7D3A5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A6BF95"/>
        </a:accent6>
        <a:hlink>
          <a:srgbClr val="FBE9BB"/>
        </a:hlink>
        <a:folHlink>
          <a:srgbClr val="CFE2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7">
        <a:dk1>
          <a:srgbClr val="545472"/>
        </a:dk1>
        <a:lt1>
          <a:srgbClr val="FFFFFF"/>
        </a:lt1>
        <a:dk2>
          <a:srgbClr val="655851"/>
        </a:dk2>
        <a:lt2>
          <a:srgbClr val="B49234"/>
        </a:lt2>
        <a:accent1>
          <a:srgbClr val="F8C684"/>
        </a:accent1>
        <a:accent2>
          <a:srgbClr val="E1CE97"/>
        </a:accent2>
        <a:accent3>
          <a:srgbClr val="FFFFFF"/>
        </a:accent3>
        <a:accent4>
          <a:srgbClr val="464660"/>
        </a:accent4>
        <a:accent5>
          <a:srgbClr val="FBDFC2"/>
        </a:accent5>
        <a:accent6>
          <a:srgbClr val="CCBA88"/>
        </a:accent6>
        <a:hlink>
          <a:srgbClr val="D1EC9C"/>
        </a:hlink>
        <a:folHlink>
          <a:srgbClr val="EFE5C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Sumi painting design template</Template>
  <TotalTime>4165</TotalTime>
  <Words>4942</Words>
  <Application>Microsoft Office PowerPoint</Application>
  <PresentationFormat>全屏显示(4:3)</PresentationFormat>
  <Paragraphs>652</Paragraphs>
  <Slides>102</Slides>
  <Notes>67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102</vt:i4>
      </vt:variant>
    </vt:vector>
  </HeadingPairs>
  <TitlesOfParts>
    <vt:vector size="109" baseType="lpstr">
      <vt:lpstr>仿宋_GB2312</vt:lpstr>
      <vt:lpstr>黑体</vt:lpstr>
      <vt:lpstr>宋体</vt:lpstr>
      <vt:lpstr>微软雅黑</vt:lpstr>
      <vt:lpstr>Tahoma</vt:lpstr>
      <vt:lpstr>Wingdings</vt:lpstr>
      <vt:lpstr>Sumi painting design template</vt:lpstr>
      <vt:lpstr>2018年度地方科协财务决算 系统培训</vt:lpstr>
      <vt:lpstr>目录</vt:lpstr>
      <vt:lpstr>1、财务决算系统概述</vt:lpstr>
      <vt:lpstr>1、财务决算系统概述</vt:lpstr>
      <vt:lpstr>1、财务决算系统概述</vt:lpstr>
      <vt:lpstr>PowerPoint 演示文稿</vt:lpstr>
      <vt:lpstr>1、财务决算系统概述</vt:lpstr>
      <vt:lpstr>1、财务决算系统概述</vt:lpstr>
      <vt:lpstr>1、财务决算系统概述</vt:lpstr>
      <vt:lpstr>1、财务决算系统概述</vt:lpstr>
      <vt:lpstr>1、财务决算系统概述</vt:lpstr>
      <vt:lpstr>1、财务决算系统概述</vt:lpstr>
      <vt:lpstr>1、财务决算系统概述</vt:lpstr>
      <vt:lpstr>1、财务决算系统概述</vt:lpstr>
      <vt:lpstr>1、财务决算系统概述</vt:lpstr>
      <vt:lpstr>1、财务决算系统概述</vt:lpstr>
      <vt:lpstr>1、财务决算系统概述</vt:lpstr>
      <vt:lpstr>1、财务决算系统概述</vt:lpstr>
      <vt:lpstr>1、财务决算系统概述</vt:lpstr>
      <vt:lpstr>1、财务决算系统概述</vt:lpstr>
      <vt:lpstr>1、财务决算系统概述</vt:lpstr>
      <vt:lpstr>1、财务决算系统概述</vt:lpstr>
      <vt:lpstr>1、财务决算系统概述</vt:lpstr>
      <vt:lpstr>1、财务决算系统概述</vt:lpstr>
      <vt:lpstr>2、财务决算报表讲解</vt:lpstr>
      <vt:lpstr>2、财务决算报表讲解</vt:lpstr>
      <vt:lpstr>2、财务决算报表讲解</vt:lpstr>
      <vt:lpstr>2、财务决算报表讲解</vt:lpstr>
      <vt:lpstr>2、财务决算报表讲解</vt:lpstr>
      <vt:lpstr>2、财务决算报表讲解</vt:lpstr>
      <vt:lpstr>2、财务决算报表讲解</vt:lpstr>
      <vt:lpstr>2、财务决算报表讲解</vt:lpstr>
      <vt:lpstr>2、财务决算报表讲解</vt:lpstr>
      <vt:lpstr>2、财务决算报表讲解</vt:lpstr>
      <vt:lpstr>2、财务决算报表讲解</vt:lpstr>
      <vt:lpstr>2、财务决算报表讲解</vt:lpstr>
      <vt:lpstr>2、财务决算报表讲解</vt:lpstr>
      <vt:lpstr>2、财务决算报表讲解</vt:lpstr>
      <vt:lpstr>2、财务决算报表讲解</vt:lpstr>
      <vt:lpstr>2、财务决算报表讲解</vt:lpstr>
      <vt:lpstr>2、财务决算报表讲解</vt:lpstr>
      <vt:lpstr>2、财务决算报表讲解</vt:lpstr>
      <vt:lpstr>2、财务决算报表讲解</vt:lpstr>
      <vt:lpstr>2、财务决算报表讲解</vt:lpstr>
      <vt:lpstr>2、财务决算报表讲解</vt:lpstr>
      <vt:lpstr>3、财务决算系统流程</vt:lpstr>
      <vt:lpstr>3、财务决算系统流程</vt:lpstr>
      <vt:lpstr>3、财务决算系统流程</vt:lpstr>
      <vt:lpstr>3、财务决算系统流程</vt:lpstr>
      <vt:lpstr>3、财务决算系统流程</vt:lpstr>
      <vt:lpstr>3、财务决算系统流程</vt:lpstr>
      <vt:lpstr>3、财务决算系统流程</vt:lpstr>
      <vt:lpstr>3、财务决算系统流程</vt:lpstr>
      <vt:lpstr>以【安徽省】为例</vt:lpstr>
      <vt:lpstr>以【安徽省】为例</vt:lpstr>
      <vt:lpstr>以【安徽省】为例</vt:lpstr>
      <vt:lpstr>以【安徽省】为例</vt:lpstr>
      <vt:lpstr>以【安徽省】为例</vt:lpstr>
      <vt:lpstr>以【安徽省】为例</vt:lpstr>
      <vt:lpstr>以【安徽省】为例</vt:lpstr>
      <vt:lpstr>以【安徽省】为例</vt:lpstr>
      <vt:lpstr>以【安徽省】为例</vt:lpstr>
      <vt:lpstr>以【安徽省】为例</vt:lpstr>
      <vt:lpstr>以【安徽省】为例</vt:lpstr>
      <vt:lpstr>3、财务决算系统流程</vt:lpstr>
      <vt:lpstr>以【安徽省034000002省科技馆】为例</vt:lpstr>
      <vt:lpstr>以【安徽省034000002省科技馆】为例</vt:lpstr>
      <vt:lpstr>以【安徽省034000002省科技馆】为例</vt:lpstr>
      <vt:lpstr>以【安徽省034000002省科技馆】为例</vt:lpstr>
      <vt:lpstr>以【安徽省034000002省科技馆】为例</vt:lpstr>
      <vt:lpstr>以【安徽省034000002省科技馆】为例</vt:lpstr>
      <vt:lpstr>以【安徽省034000002省科技馆】为例</vt:lpstr>
      <vt:lpstr>以【安徽省034000002省科技馆】为例</vt:lpstr>
      <vt:lpstr>以【安徽省034000002省科技馆】为例</vt:lpstr>
      <vt:lpstr>以【安徽省034000002省科技馆】为例</vt:lpstr>
      <vt:lpstr>以【安徽省034000002省科技馆】为例</vt:lpstr>
      <vt:lpstr>以【安徽省034000002省科技馆】为例</vt:lpstr>
      <vt:lpstr>以【安徽省034000002省科技馆】为例</vt:lpstr>
      <vt:lpstr>以【安徽省034000002省科技馆】为例</vt:lpstr>
      <vt:lpstr>以【安徽省034000002省科技馆】为例</vt:lpstr>
      <vt:lpstr>以【安徽省034000002省科技馆】为例</vt:lpstr>
      <vt:lpstr>以【安徽省034000002省科技馆】为例</vt:lpstr>
      <vt:lpstr>以【安徽省034000002省科技馆】为例</vt:lpstr>
      <vt:lpstr>横向报表 封面</vt:lpstr>
      <vt:lpstr>横向报表 基本信息表</vt:lpstr>
      <vt:lpstr>横向报表 决算02表</vt:lpstr>
      <vt:lpstr>横向报表 决算03表</vt:lpstr>
      <vt:lpstr>横向报表 决算04表</vt:lpstr>
      <vt:lpstr>横向报表 决算05表</vt:lpstr>
      <vt:lpstr>纵向报表 决算01和06表</vt:lpstr>
      <vt:lpstr>3、财务决算系统流程</vt:lpstr>
      <vt:lpstr>以【034000安徽省本级科协汇总】为例</vt:lpstr>
      <vt:lpstr>以【034000安徽省本级科协汇总】为例</vt:lpstr>
      <vt:lpstr>以【034000安徽省本级科协汇总】为例</vt:lpstr>
      <vt:lpstr>以【034000安徽省本级科协汇总】为例</vt:lpstr>
      <vt:lpstr>以【034000安徽省本级科协汇总】为例</vt:lpstr>
      <vt:lpstr>以【034000安徽省本级科协汇总】为例</vt:lpstr>
      <vt:lpstr>以【034000安徽省本级科协汇总】为例</vt:lpstr>
      <vt:lpstr>4、系统填报注意事项</vt:lpstr>
      <vt:lpstr>申请修改年初数流程</vt:lpstr>
      <vt:lpstr>4、系统填报注意事项</vt:lpstr>
      <vt:lpstr>谢谢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ZCM</dc:creator>
  <cp:lastModifiedBy>XK</cp:lastModifiedBy>
  <cp:revision>452</cp:revision>
  <dcterms:created xsi:type="dcterms:W3CDTF">2018-11-01T02:46:09Z</dcterms:created>
  <dcterms:modified xsi:type="dcterms:W3CDTF">2018-12-03T01:40:50Z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TC010690792052</vt:lpwstr>
  </property>
</Properties>
</file>