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handoutMasterIdLst>
    <p:handoutMasterId r:id="rId49"/>
  </p:handoutMasterIdLst>
  <p:sldIdLst>
    <p:sldId id="256" r:id="rId2"/>
    <p:sldId id="257" r:id="rId3"/>
    <p:sldId id="258" r:id="rId4"/>
    <p:sldId id="263" r:id="rId5"/>
    <p:sldId id="264" r:id="rId6"/>
    <p:sldId id="265" r:id="rId7"/>
    <p:sldId id="266" r:id="rId8"/>
    <p:sldId id="267" r:id="rId9"/>
    <p:sldId id="268" r:id="rId10"/>
    <p:sldId id="269" r:id="rId11"/>
    <p:sldId id="270" r:id="rId12"/>
    <p:sldId id="284" r:id="rId13"/>
    <p:sldId id="288" r:id="rId14"/>
    <p:sldId id="285" r:id="rId15"/>
    <p:sldId id="290" r:id="rId16"/>
    <p:sldId id="286" r:id="rId17"/>
    <p:sldId id="291" r:id="rId18"/>
    <p:sldId id="287" r:id="rId19"/>
    <p:sldId id="292" r:id="rId20"/>
    <p:sldId id="293" r:id="rId21"/>
    <p:sldId id="278" r:id="rId22"/>
    <p:sldId id="279" r:id="rId23"/>
    <p:sldId id="259" r:id="rId24"/>
    <p:sldId id="280" r:id="rId25"/>
    <p:sldId id="354" r:id="rId26"/>
    <p:sldId id="281" r:id="rId27"/>
    <p:sldId id="282" r:id="rId28"/>
    <p:sldId id="283" r:id="rId29"/>
    <p:sldId id="353" r:id="rId30"/>
    <p:sldId id="307" r:id="rId31"/>
    <p:sldId id="308" r:id="rId32"/>
    <p:sldId id="309" r:id="rId33"/>
    <p:sldId id="347" r:id="rId34"/>
    <p:sldId id="348" r:id="rId35"/>
    <p:sldId id="349" r:id="rId36"/>
    <p:sldId id="350" r:id="rId37"/>
    <p:sldId id="351" r:id="rId38"/>
    <p:sldId id="276" r:id="rId39"/>
    <p:sldId id="277" r:id="rId40"/>
    <p:sldId id="261" r:id="rId41"/>
    <p:sldId id="271" r:id="rId42"/>
    <p:sldId id="272" r:id="rId43"/>
    <p:sldId id="273" r:id="rId44"/>
    <p:sldId id="274" r:id="rId45"/>
    <p:sldId id="275" r:id="rId46"/>
    <p:sldId id="262"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Tahoma"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Tahoma"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Tahoma"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Tahoma" pitchFamily="34" charset="0"/>
        <a:ea typeface="宋体" charset="-122"/>
        <a:cs typeface="+mn-cs"/>
      </a:defRPr>
    </a:lvl5pPr>
    <a:lvl6pPr marL="2286000" algn="l" defTabSz="914400" rtl="0" eaLnBrk="1" latinLnBrk="0" hangingPunct="1">
      <a:defRPr kern="1200">
        <a:solidFill>
          <a:schemeClr val="tx1"/>
        </a:solidFill>
        <a:latin typeface="Tahoma" pitchFamily="34" charset="0"/>
        <a:ea typeface="宋体" charset="-122"/>
        <a:cs typeface="+mn-cs"/>
      </a:defRPr>
    </a:lvl6pPr>
    <a:lvl7pPr marL="2743200" algn="l" defTabSz="914400" rtl="0" eaLnBrk="1" latinLnBrk="0" hangingPunct="1">
      <a:defRPr kern="1200">
        <a:solidFill>
          <a:schemeClr val="tx1"/>
        </a:solidFill>
        <a:latin typeface="Tahoma" pitchFamily="34" charset="0"/>
        <a:ea typeface="宋体" charset="-122"/>
        <a:cs typeface="+mn-cs"/>
      </a:defRPr>
    </a:lvl7pPr>
    <a:lvl8pPr marL="3200400" algn="l" defTabSz="914400" rtl="0" eaLnBrk="1" latinLnBrk="0" hangingPunct="1">
      <a:defRPr kern="1200">
        <a:solidFill>
          <a:schemeClr val="tx1"/>
        </a:solidFill>
        <a:latin typeface="Tahoma" pitchFamily="34" charset="0"/>
        <a:ea typeface="宋体" charset="-122"/>
        <a:cs typeface="+mn-cs"/>
      </a:defRPr>
    </a:lvl8pPr>
    <a:lvl9pPr marL="3657600" algn="l" defTabSz="914400" rtl="0" eaLnBrk="1" latinLnBrk="0" hangingPunct="1">
      <a:defRPr kern="1200">
        <a:solidFill>
          <a:schemeClr val="tx1"/>
        </a:solidFill>
        <a:latin typeface="Tahoma" pitchFamily="34" charset="0"/>
        <a:ea typeface="宋体"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54547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4" autoAdjust="0"/>
    <p:restoredTop sz="94600"/>
  </p:normalViewPr>
  <p:slideViewPr>
    <p:cSldViewPr>
      <p:cViewPr varScale="1">
        <p:scale>
          <a:sx n="65" d="100"/>
          <a:sy n="65" d="100"/>
        </p:scale>
        <p:origin x="-1488" y="-114"/>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784" y="67"/>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55.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tx>
            <c:strRef>
              <c:f>Sheet1!$B$1</c:f>
              <c:strCache>
                <c:ptCount val="1"/>
                <c:pt idx="0">
                  <c:v>系列 1</c:v>
                </c:pt>
              </c:strCache>
            </c:strRef>
          </c:tx>
          <c:dPt>
            <c:idx val="0"/>
            <c:spPr>
              <a:solidFill>
                <a:srgbClr val="FFC00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0-E42B-44DB-A5FF-33D92CAA4FF3}"/>
              </c:ext>
            </c:extLst>
          </c:dPt>
          <c:dPt>
            <c:idx val="1"/>
            <c:spPr>
              <a:solidFill>
                <a:schemeClr val="accent2">
                  <a:lumMod val="75000"/>
                </a:schemeClr>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1-E42B-44DB-A5FF-33D92CAA4FF3}"/>
              </c:ext>
            </c:extLst>
          </c:dPt>
          <c:dPt>
            <c:idx val="2"/>
            <c:spPr>
              <a:solidFill>
                <a:srgbClr val="00B0F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2-E42B-44DB-A5FF-33D92CAA4FF3}"/>
              </c:ext>
            </c:extLst>
          </c:dPt>
          <c:dPt>
            <c:idx val="3"/>
            <c:spPr>
              <a:solidFill>
                <a:srgbClr val="7030A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3-E42B-44DB-A5FF-33D92CAA4FF3}"/>
              </c:ext>
            </c:extLst>
          </c:dPt>
          <c:dPt>
            <c:idx val="4"/>
            <c:spPr>
              <a:solidFill>
                <a:srgbClr val="00B05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4-E42B-44DB-A5FF-33D92CAA4FF3}"/>
              </c:ext>
            </c:extLst>
          </c:dPt>
          <c:dLbls>
            <c:dLbl>
              <c:idx val="4"/>
              <c:layout>
                <c:manualLayout>
                  <c:x val="0"/>
                  <c:y val="2.2307572595340438E-2"/>
                </c:manualLayout>
              </c:layout>
              <c:showVal val="1"/>
              <c:extLst xmlns:c16r2="http://schemas.microsoft.com/office/drawing/2015/06/chart">
                <c:ext xmlns:c16="http://schemas.microsoft.com/office/drawing/2014/chart" uri="{C3380CC4-5D6E-409C-BE32-E72D297353CC}">
                  <c16:uniqueId val="{00000004-E42B-44DB-A5FF-33D92CAA4FF3}"/>
                </c:ext>
                <c:ext xmlns:c15="http://schemas.microsoft.com/office/drawing/2012/chart" uri="{CE6537A1-D6FC-4f65-9D91-7224C49458BB}"/>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2013年</c:v>
                </c:pt>
                <c:pt idx="1">
                  <c:v>2014年</c:v>
                </c:pt>
                <c:pt idx="2">
                  <c:v>2015年</c:v>
                </c:pt>
                <c:pt idx="3">
                  <c:v>2016年</c:v>
                </c:pt>
                <c:pt idx="4">
                  <c:v>2017年</c:v>
                </c:pt>
              </c:strCache>
            </c:strRef>
          </c:cat>
          <c:val>
            <c:numRef>
              <c:f>Sheet1!$B$2:$B$6</c:f>
              <c:numCache>
                <c:formatCode>#,##0_ </c:formatCode>
                <c:ptCount val="5"/>
                <c:pt idx="0">
                  <c:v>1019160.74</c:v>
                </c:pt>
                <c:pt idx="1">
                  <c:v>1049941.5900000001</c:v>
                </c:pt>
                <c:pt idx="2">
                  <c:v>1315302.24</c:v>
                </c:pt>
                <c:pt idx="3">
                  <c:v>1552839.46</c:v>
                </c:pt>
                <c:pt idx="4">
                  <c:v>1516969</c:v>
                </c:pt>
              </c:numCache>
            </c:numRef>
          </c:val>
          <c:extLst xmlns:c16r2="http://schemas.microsoft.com/office/drawing/2015/06/chart">
            <c:ext xmlns:c16="http://schemas.microsoft.com/office/drawing/2014/chart" uri="{C3380CC4-5D6E-409C-BE32-E72D297353CC}">
              <c16:uniqueId val="{00000005-E42B-44DB-A5FF-33D92CAA4FF3}"/>
            </c:ext>
          </c:extLst>
        </c:ser>
        <c:axId val="65393024"/>
        <c:axId val="65394560"/>
      </c:barChart>
      <c:catAx>
        <c:axId val="65393024"/>
        <c:scaling>
          <c:orientation val="minMax"/>
        </c:scaling>
        <c:axPos val="b"/>
        <c:numFmt formatCode="General" sourceLinked="0"/>
        <c:tickLblPos val="nextTo"/>
        <c:crossAx val="65394560"/>
        <c:crosses val="autoZero"/>
        <c:auto val="1"/>
        <c:lblAlgn val="ctr"/>
        <c:lblOffset val="100"/>
        <c:tickLblSkip val="1"/>
      </c:catAx>
      <c:valAx>
        <c:axId val="65394560"/>
        <c:scaling>
          <c:orientation val="minMax"/>
        </c:scaling>
        <c:axPos val="l"/>
        <c:majorGridlines>
          <c:spPr>
            <a:ln>
              <a:prstDash val="sysDot"/>
            </a:ln>
          </c:spPr>
        </c:majorGridlines>
        <c:numFmt formatCode="#,##0_ " sourceLinked="1"/>
        <c:tickLblPos val="nextTo"/>
        <c:crossAx val="65393024"/>
        <c:crosses val="autoZero"/>
        <c:crossBetween val="between"/>
      </c:valAx>
      <c:spPr>
        <a:noFill/>
        <a:ln>
          <a:noFill/>
        </a:ln>
      </c:spPr>
    </c:plotArea>
    <c:plotVisOnly val="1"/>
    <c:dispBlanksAs val="gap"/>
  </c:chart>
  <c:spPr>
    <a:ln>
      <a:noFill/>
    </a:ln>
  </c:spPr>
  <c:txPr>
    <a:bodyPr/>
    <a:lstStyle/>
    <a:p>
      <a:pPr>
        <a:defRPr sz="1200" b="1">
          <a:solidFill>
            <a:schemeClr val="bg2">
              <a:lumMod val="75000"/>
            </a:schemeClr>
          </a:solidFill>
          <a:latin typeface="微软雅黑" pitchFamily="34" charset="-122"/>
          <a:ea typeface="微软雅黑" pitchFamily="34" charset="-122"/>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tx>
            <c:strRef>
              <c:f>Sheet1!$B$1</c:f>
              <c:strCache>
                <c:ptCount val="1"/>
                <c:pt idx="0">
                  <c:v>系列 1</c:v>
                </c:pt>
              </c:strCache>
            </c:strRef>
          </c:tx>
          <c:dPt>
            <c:idx val="0"/>
            <c:spPr>
              <a:solidFill>
                <a:srgbClr val="FFC00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0-0EBD-4F7A-A5E8-FEBAB925FE63}"/>
              </c:ext>
            </c:extLst>
          </c:dPt>
          <c:dPt>
            <c:idx val="1"/>
            <c:spPr>
              <a:solidFill>
                <a:schemeClr val="accent2">
                  <a:lumMod val="75000"/>
                </a:schemeClr>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1-0EBD-4F7A-A5E8-FEBAB925FE63}"/>
              </c:ext>
            </c:extLst>
          </c:dPt>
          <c:dPt>
            <c:idx val="2"/>
            <c:spPr>
              <a:solidFill>
                <a:srgbClr val="00B0F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2-0EBD-4F7A-A5E8-FEBAB925FE63}"/>
              </c:ext>
            </c:extLst>
          </c:dPt>
          <c:dPt>
            <c:idx val="3"/>
            <c:spPr>
              <a:solidFill>
                <a:srgbClr val="7030A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3-0EBD-4F7A-A5E8-FEBAB925FE63}"/>
              </c:ext>
            </c:extLst>
          </c:dPt>
          <c:dPt>
            <c:idx val="4"/>
            <c:spPr>
              <a:solidFill>
                <a:srgbClr val="00B05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4-0EBD-4F7A-A5E8-FEBAB925FE63}"/>
              </c:ext>
            </c:extLst>
          </c:dPt>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2013年</c:v>
                </c:pt>
                <c:pt idx="1">
                  <c:v>2014年</c:v>
                </c:pt>
                <c:pt idx="2">
                  <c:v>2015年</c:v>
                </c:pt>
                <c:pt idx="3">
                  <c:v>2016年</c:v>
                </c:pt>
                <c:pt idx="4">
                  <c:v>2017年</c:v>
                </c:pt>
              </c:strCache>
            </c:strRef>
          </c:cat>
          <c:val>
            <c:numRef>
              <c:f>Sheet1!$B$2:$B$6</c:f>
              <c:numCache>
                <c:formatCode>#,##0_ </c:formatCode>
                <c:ptCount val="5"/>
                <c:pt idx="0">
                  <c:v>876440</c:v>
                </c:pt>
                <c:pt idx="1">
                  <c:v>872804</c:v>
                </c:pt>
                <c:pt idx="2">
                  <c:v>1070565</c:v>
                </c:pt>
                <c:pt idx="3">
                  <c:v>1156638.6400000008</c:v>
                </c:pt>
                <c:pt idx="4" formatCode="_ * #,##0_ ;_ * \-#,##0_ ;_ * &quot;-&quot;??_ ;_ @_ ">
                  <c:v>1118080.1000000001</c:v>
                </c:pt>
              </c:numCache>
            </c:numRef>
          </c:val>
          <c:extLst xmlns:c16r2="http://schemas.microsoft.com/office/drawing/2015/06/chart">
            <c:ext xmlns:c16="http://schemas.microsoft.com/office/drawing/2014/chart" uri="{C3380CC4-5D6E-409C-BE32-E72D297353CC}">
              <c16:uniqueId val="{00000005-0EBD-4F7A-A5E8-FEBAB925FE63}"/>
            </c:ext>
          </c:extLst>
        </c:ser>
        <c:axId val="65705856"/>
        <c:axId val="65720704"/>
      </c:barChart>
      <c:catAx>
        <c:axId val="65705856"/>
        <c:scaling>
          <c:orientation val="minMax"/>
        </c:scaling>
        <c:axPos val="b"/>
        <c:numFmt formatCode="General" sourceLinked="0"/>
        <c:tickLblPos val="nextTo"/>
        <c:crossAx val="65720704"/>
        <c:crosses val="autoZero"/>
        <c:auto val="1"/>
        <c:lblAlgn val="ctr"/>
        <c:lblOffset val="100"/>
        <c:tickLblSkip val="1"/>
      </c:catAx>
      <c:valAx>
        <c:axId val="65720704"/>
        <c:scaling>
          <c:orientation val="minMax"/>
        </c:scaling>
        <c:axPos val="l"/>
        <c:majorGridlines>
          <c:spPr>
            <a:ln>
              <a:prstDash val="sysDot"/>
            </a:ln>
          </c:spPr>
        </c:majorGridlines>
        <c:numFmt formatCode="#,##0_ " sourceLinked="1"/>
        <c:tickLblPos val="nextTo"/>
        <c:crossAx val="65705856"/>
        <c:crosses val="autoZero"/>
        <c:crossBetween val="between"/>
        <c:majorUnit val="100000"/>
      </c:valAx>
      <c:spPr>
        <a:noFill/>
        <a:ln>
          <a:noFill/>
        </a:ln>
      </c:spPr>
    </c:plotArea>
    <c:plotVisOnly val="1"/>
    <c:dispBlanksAs val="gap"/>
  </c:chart>
  <c:spPr>
    <a:ln>
      <a:noFill/>
    </a:ln>
  </c:spPr>
  <c:txPr>
    <a:bodyPr/>
    <a:lstStyle/>
    <a:p>
      <a:pPr>
        <a:defRPr sz="1200" b="1">
          <a:solidFill>
            <a:schemeClr val="bg2">
              <a:lumMod val="75000"/>
            </a:schemeClr>
          </a:solidFill>
          <a:latin typeface="微软雅黑" pitchFamily="34" charset="-122"/>
          <a:ea typeface="微软雅黑" pitchFamily="34" charset="-122"/>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tx>
            <c:strRef>
              <c:f>Sheet1!$B$1</c:f>
              <c:strCache>
                <c:ptCount val="1"/>
                <c:pt idx="0">
                  <c:v>系列 1</c:v>
                </c:pt>
              </c:strCache>
            </c:strRef>
          </c:tx>
          <c:dPt>
            <c:idx val="0"/>
            <c:spPr>
              <a:solidFill>
                <a:srgbClr val="FFC00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0-C2F5-4BA7-AFD1-DF74C2065F19}"/>
              </c:ext>
            </c:extLst>
          </c:dPt>
          <c:dPt>
            <c:idx val="1"/>
            <c:spPr>
              <a:solidFill>
                <a:schemeClr val="accent2">
                  <a:lumMod val="75000"/>
                </a:schemeClr>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1-C2F5-4BA7-AFD1-DF74C2065F19}"/>
              </c:ext>
            </c:extLst>
          </c:dPt>
          <c:dPt>
            <c:idx val="2"/>
            <c:spPr>
              <a:solidFill>
                <a:srgbClr val="00B0F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2-C2F5-4BA7-AFD1-DF74C2065F19}"/>
              </c:ext>
            </c:extLst>
          </c:dPt>
          <c:dPt>
            <c:idx val="3"/>
            <c:spPr>
              <a:solidFill>
                <a:srgbClr val="7030A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3-C2F5-4BA7-AFD1-DF74C2065F19}"/>
              </c:ext>
            </c:extLst>
          </c:dPt>
          <c:dPt>
            <c:idx val="4"/>
            <c:spPr>
              <a:solidFill>
                <a:srgbClr val="00B05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4-C2F5-4BA7-AFD1-DF74C2065F19}"/>
              </c:ext>
            </c:extLst>
          </c:dPt>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2013年</c:v>
                </c:pt>
                <c:pt idx="1">
                  <c:v>2014年</c:v>
                </c:pt>
                <c:pt idx="2">
                  <c:v>2015年</c:v>
                </c:pt>
                <c:pt idx="3">
                  <c:v>2016年</c:v>
                </c:pt>
                <c:pt idx="4">
                  <c:v>2017年</c:v>
                </c:pt>
              </c:strCache>
            </c:strRef>
          </c:cat>
          <c:val>
            <c:numRef>
              <c:f>Sheet1!$B$2:$B$6</c:f>
              <c:numCache>
                <c:formatCode>#,##0_ </c:formatCode>
                <c:ptCount val="5"/>
                <c:pt idx="0">
                  <c:v>264393.76</c:v>
                </c:pt>
                <c:pt idx="1">
                  <c:v>275153.24000000011</c:v>
                </c:pt>
                <c:pt idx="2">
                  <c:v>353610.73000000021</c:v>
                </c:pt>
                <c:pt idx="3">
                  <c:v>395388.08999999997</c:v>
                </c:pt>
                <c:pt idx="4">
                  <c:v>360341.60000000073</c:v>
                </c:pt>
              </c:numCache>
            </c:numRef>
          </c:val>
          <c:extLst xmlns:c16r2="http://schemas.microsoft.com/office/drawing/2015/06/chart">
            <c:ext xmlns:c16="http://schemas.microsoft.com/office/drawing/2014/chart" uri="{C3380CC4-5D6E-409C-BE32-E72D297353CC}">
              <c16:uniqueId val="{00000005-C2F5-4BA7-AFD1-DF74C2065F19}"/>
            </c:ext>
          </c:extLst>
        </c:ser>
        <c:axId val="123249408"/>
        <c:axId val="132964736"/>
      </c:barChart>
      <c:catAx>
        <c:axId val="123249408"/>
        <c:scaling>
          <c:orientation val="minMax"/>
        </c:scaling>
        <c:axPos val="b"/>
        <c:numFmt formatCode="General" sourceLinked="0"/>
        <c:tickLblPos val="nextTo"/>
        <c:crossAx val="132964736"/>
        <c:crosses val="autoZero"/>
        <c:auto val="1"/>
        <c:lblAlgn val="ctr"/>
        <c:lblOffset val="100"/>
        <c:tickLblSkip val="1"/>
      </c:catAx>
      <c:valAx>
        <c:axId val="132964736"/>
        <c:scaling>
          <c:orientation val="minMax"/>
        </c:scaling>
        <c:axPos val="l"/>
        <c:majorGridlines>
          <c:spPr>
            <a:ln>
              <a:prstDash val="sysDot"/>
            </a:ln>
          </c:spPr>
        </c:majorGridlines>
        <c:numFmt formatCode="#,##0_ " sourceLinked="1"/>
        <c:tickLblPos val="nextTo"/>
        <c:crossAx val="123249408"/>
        <c:crosses val="autoZero"/>
        <c:crossBetween val="between"/>
      </c:valAx>
      <c:spPr>
        <a:noFill/>
        <a:ln>
          <a:noFill/>
        </a:ln>
      </c:spPr>
    </c:plotArea>
    <c:plotVisOnly val="1"/>
    <c:dispBlanksAs val="gap"/>
  </c:chart>
  <c:spPr>
    <a:ln>
      <a:noFill/>
    </a:ln>
  </c:spPr>
  <c:txPr>
    <a:bodyPr/>
    <a:lstStyle/>
    <a:p>
      <a:pPr>
        <a:defRPr sz="1200" b="1">
          <a:solidFill>
            <a:schemeClr val="bg2">
              <a:lumMod val="75000"/>
            </a:schemeClr>
          </a:solidFill>
          <a:latin typeface="微软雅黑" pitchFamily="34" charset="-122"/>
          <a:ea typeface="微软雅黑" pitchFamily="34" charset="-122"/>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tx>
            <c:strRef>
              <c:f>Sheet1!$B$1</c:f>
              <c:strCache>
                <c:ptCount val="1"/>
                <c:pt idx="0">
                  <c:v>系列 1</c:v>
                </c:pt>
              </c:strCache>
            </c:strRef>
          </c:tx>
          <c:dPt>
            <c:idx val="0"/>
            <c:spPr>
              <a:solidFill>
                <a:srgbClr val="FFC00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0-CB53-4FFF-8EAA-6A17154C4651}"/>
              </c:ext>
            </c:extLst>
          </c:dPt>
          <c:dPt>
            <c:idx val="1"/>
            <c:spPr>
              <a:solidFill>
                <a:schemeClr val="accent2">
                  <a:lumMod val="75000"/>
                </a:schemeClr>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1-CB53-4FFF-8EAA-6A17154C4651}"/>
              </c:ext>
            </c:extLst>
          </c:dPt>
          <c:dPt>
            <c:idx val="2"/>
            <c:spPr>
              <a:solidFill>
                <a:srgbClr val="00B0F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2-CB53-4FFF-8EAA-6A17154C4651}"/>
              </c:ext>
            </c:extLst>
          </c:dPt>
          <c:dPt>
            <c:idx val="3"/>
            <c:spPr>
              <a:solidFill>
                <a:srgbClr val="7030A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3-CB53-4FFF-8EAA-6A17154C4651}"/>
              </c:ext>
            </c:extLst>
          </c:dPt>
          <c:dPt>
            <c:idx val="4"/>
            <c:spPr>
              <a:solidFill>
                <a:srgbClr val="00B05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4-CB53-4FFF-8EAA-6A17154C4651}"/>
              </c:ext>
            </c:extLst>
          </c:dPt>
          <c:dLbls>
            <c:spPr>
              <a:noFill/>
              <a:ln>
                <a:noFill/>
              </a:ln>
              <a:effectLst/>
            </c:spPr>
            <c:dLblPos val="outEnd"/>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2013年</c:v>
                </c:pt>
                <c:pt idx="1">
                  <c:v>2014年</c:v>
                </c:pt>
                <c:pt idx="2">
                  <c:v>2015年</c:v>
                </c:pt>
                <c:pt idx="3">
                  <c:v>2016年</c:v>
                </c:pt>
                <c:pt idx="4">
                  <c:v>2017年</c:v>
                </c:pt>
              </c:strCache>
            </c:strRef>
          </c:cat>
          <c:val>
            <c:numRef>
              <c:f>Sheet1!$B$2:$B$6</c:f>
              <c:numCache>
                <c:formatCode>#,##0_ </c:formatCode>
                <c:ptCount val="5"/>
                <c:pt idx="0">
                  <c:v>13794.02</c:v>
                </c:pt>
                <c:pt idx="1">
                  <c:v>15243.03</c:v>
                </c:pt>
                <c:pt idx="2">
                  <c:v>15405.19</c:v>
                </c:pt>
                <c:pt idx="3">
                  <c:v>18391.07</c:v>
                </c:pt>
                <c:pt idx="4">
                  <c:v>19077</c:v>
                </c:pt>
              </c:numCache>
            </c:numRef>
          </c:val>
          <c:extLst xmlns:c16r2="http://schemas.microsoft.com/office/drawing/2015/06/chart">
            <c:ext xmlns:c16="http://schemas.microsoft.com/office/drawing/2014/chart" uri="{C3380CC4-5D6E-409C-BE32-E72D297353CC}">
              <c16:uniqueId val="{00000005-CB53-4FFF-8EAA-6A17154C4651}"/>
            </c:ext>
          </c:extLst>
        </c:ser>
        <c:dLbls>
          <c:showVal val="1"/>
        </c:dLbls>
        <c:axId val="147940096"/>
        <c:axId val="147941632"/>
      </c:barChart>
      <c:catAx>
        <c:axId val="147940096"/>
        <c:scaling>
          <c:orientation val="minMax"/>
        </c:scaling>
        <c:axPos val="b"/>
        <c:numFmt formatCode="General" sourceLinked="0"/>
        <c:tickLblPos val="nextTo"/>
        <c:crossAx val="147941632"/>
        <c:crosses val="autoZero"/>
        <c:auto val="1"/>
        <c:lblAlgn val="ctr"/>
        <c:lblOffset val="100"/>
        <c:tickLblSkip val="1"/>
      </c:catAx>
      <c:valAx>
        <c:axId val="147941632"/>
        <c:scaling>
          <c:orientation val="minMax"/>
        </c:scaling>
        <c:axPos val="l"/>
        <c:majorGridlines>
          <c:spPr>
            <a:ln>
              <a:prstDash val="sysDot"/>
            </a:ln>
          </c:spPr>
        </c:majorGridlines>
        <c:numFmt formatCode="#,##0_ " sourceLinked="1"/>
        <c:tickLblPos val="nextTo"/>
        <c:crossAx val="147940096"/>
        <c:crosses val="autoZero"/>
        <c:crossBetween val="between"/>
        <c:majorUnit val="2000"/>
      </c:valAx>
      <c:spPr>
        <a:noFill/>
        <a:ln>
          <a:noFill/>
        </a:ln>
      </c:spPr>
    </c:plotArea>
    <c:plotVisOnly val="1"/>
    <c:dispBlanksAs val="gap"/>
  </c:chart>
  <c:spPr>
    <a:ln>
      <a:noFill/>
    </a:ln>
  </c:spPr>
  <c:txPr>
    <a:bodyPr/>
    <a:lstStyle/>
    <a:p>
      <a:pPr>
        <a:defRPr sz="1200" b="1">
          <a:solidFill>
            <a:schemeClr val="bg2">
              <a:lumMod val="75000"/>
            </a:schemeClr>
          </a:solidFill>
          <a:latin typeface="微软雅黑" pitchFamily="34" charset="-122"/>
          <a:ea typeface="微软雅黑" pitchFamily="34" charset="-122"/>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0.14573249005770803"/>
          <c:y val="8.4519675925925922E-2"/>
          <c:w val="0.82803018137938478"/>
          <c:h val="0.80322222222222217"/>
        </c:manualLayout>
      </c:layout>
      <c:barChart>
        <c:barDir val="col"/>
        <c:grouping val="clustered"/>
        <c:ser>
          <c:idx val="0"/>
          <c:order val="0"/>
          <c:tx>
            <c:strRef>
              <c:f>Sheet1!$B$1</c:f>
              <c:strCache>
                <c:ptCount val="1"/>
                <c:pt idx="0">
                  <c:v>2012-2016年地方科协经费支出情况</c:v>
                </c:pt>
              </c:strCache>
            </c:strRef>
          </c:tx>
          <c:dPt>
            <c:idx val="0"/>
            <c:spPr>
              <a:solidFill>
                <a:srgbClr val="FFC00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0-BB76-4938-9781-05C03A1438EF}"/>
              </c:ext>
            </c:extLst>
          </c:dPt>
          <c:dPt>
            <c:idx val="1"/>
            <c:spPr>
              <a:solidFill>
                <a:schemeClr val="accent2">
                  <a:lumMod val="75000"/>
                </a:schemeClr>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1-BB76-4938-9781-05C03A1438EF}"/>
              </c:ext>
            </c:extLst>
          </c:dPt>
          <c:dPt>
            <c:idx val="2"/>
            <c:spPr>
              <a:solidFill>
                <a:srgbClr val="00B0F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2-BB76-4938-9781-05C03A1438EF}"/>
              </c:ext>
            </c:extLst>
          </c:dPt>
          <c:dPt>
            <c:idx val="3"/>
            <c:spPr>
              <a:solidFill>
                <a:srgbClr val="7030A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3-BB76-4938-9781-05C03A1438EF}"/>
              </c:ext>
            </c:extLst>
          </c:dPt>
          <c:dPt>
            <c:idx val="4"/>
            <c:spPr>
              <a:solidFill>
                <a:srgbClr val="00B050"/>
              </a:solidFill>
              <a:effectLst>
                <a:innerShdw blurRad="63500" dist="50800" dir="13500000">
                  <a:prstClr val="black">
                    <a:alpha val="50000"/>
                  </a:prstClr>
                </a:innerShdw>
              </a:effectLst>
            </c:spPr>
            <c:extLst xmlns:c16r2="http://schemas.microsoft.com/office/drawing/2015/06/chart">
              <c:ext xmlns:c16="http://schemas.microsoft.com/office/drawing/2014/chart" uri="{C3380CC4-5D6E-409C-BE32-E72D297353CC}">
                <c16:uniqueId val="{00000004-BB76-4938-9781-05C03A1438EF}"/>
              </c:ext>
            </c:extLst>
          </c:dPt>
          <c:dLbls>
            <c:dLbl>
              <c:idx val="3"/>
              <c:layout>
                <c:manualLayout>
                  <c:x val="8.6070993180983011E-17"/>
                  <c:y val="1.3745704467354042E-2"/>
                </c:manualLayout>
              </c:layout>
              <c:showVal val="1"/>
              <c:extLst xmlns:c16r2="http://schemas.microsoft.com/office/drawing/2015/06/chart">
                <c:ext xmlns:c16="http://schemas.microsoft.com/office/drawing/2014/chart" uri="{C3380CC4-5D6E-409C-BE32-E72D297353CC}">
                  <c16:uniqueId val="{00000003-BB76-4938-9781-05C03A1438EF}"/>
                </c:ext>
                <c:ext xmlns:c15="http://schemas.microsoft.com/office/drawing/2012/chart" uri="{CE6537A1-D6FC-4f65-9D91-7224C49458BB}"/>
              </c:extLst>
            </c:dLbl>
            <c:dLbl>
              <c:idx val="4"/>
              <c:layout>
                <c:manualLayout>
                  <c:x val="0"/>
                  <c:y val="-3.2073310423826433E-2"/>
                </c:manualLayout>
              </c:layout>
              <c:showVal val="1"/>
              <c:extLst xmlns:c16r2="http://schemas.microsoft.com/office/drawing/2015/06/chart">
                <c:ext xmlns:c16="http://schemas.microsoft.com/office/drawing/2014/chart" uri="{C3380CC4-5D6E-409C-BE32-E72D297353CC}">
                  <c16:uniqueId val="{00000004-BB76-4938-9781-05C03A1438EF}"/>
                </c:ext>
                <c:ext xmlns:c15="http://schemas.microsoft.com/office/drawing/2012/chart" uri="{CE6537A1-D6FC-4f65-9D91-7224C49458BB}"/>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Sheet1!$A$2:$A$6</c:f>
              <c:strCache>
                <c:ptCount val="5"/>
                <c:pt idx="0">
                  <c:v>2013年</c:v>
                </c:pt>
                <c:pt idx="1">
                  <c:v>2014年</c:v>
                </c:pt>
                <c:pt idx="2">
                  <c:v>2015年</c:v>
                </c:pt>
                <c:pt idx="3">
                  <c:v>2016年</c:v>
                </c:pt>
                <c:pt idx="4">
                  <c:v>2017年</c:v>
                </c:pt>
              </c:strCache>
            </c:strRef>
          </c:cat>
          <c:val>
            <c:numRef>
              <c:f>Sheet1!$B$2:$B$6</c:f>
              <c:numCache>
                <c:formatCode>#,##0_ </c:formatCode>
                <c:ptCount val="5"/>
                <c:pt idx="0">
                  <c:v>842211.76</c:v>
                </c:pt>
                <c:pt idx="1">
                  <c:v>843528.37</c:v>
                </c:pt>
                <c:pt idx="2">
                  <c:v>1021965.05</c:v>
                </c:pt>
                <c:pt idx="3">
                  <c:v>1102909.8900000008</c:v>
                </c:pt>
                <c:pt idx="4">
                  <c:v>1121651</c:v>
                </c:pt>
              </c:numCache>
            </c:numRef>
          </c:val>
          <c:extLst xmlns:c16r2="http://schemas.microsoft.com/office/drawing/2015/06/chart">
            <c:ext xmlns:c16="http://schemas.microsoft.com/office/drawing/2014/chart" uri="{C3380CC4-5D6E-409C-BE32-E72D297353CC}">
              <c16:uniqueId val="{00000005-BB76-4938-9781-05C03A1438EF}"/>
            </c:ext>
          </c:extLst>
        </c:ser>
        <c:axId val="148057088"/>
        <c:axId val="148058880"/>
      </c:barChart>
      <c:catAx>
        <c:axId val="148057088"/>
        <c:scaling>
          <c:orientation val="minMax"/>
        </c:scaling>
        <c:axPos val="b"/>
        <c:numFmt formatCode="General" sourceLinked="0"/>
        <c:tickLblPos val="nextTo"/>
        <c:crossAx val="148058880"/>
        <c:crosses val="autoZero"/>
        <c:auto val="1"/>
        <c:lblAlgn val="ctr"/>
        <c:lblOffset val="100"/>
        <c:tickLblSkip val="1"/>
      </c:catAx>
      <c:valAx>
        <c:axId val="148058880"/>
        <c:scaling>
          <c:orientation val="minMax"/>
        </c:scaling>
        <c:axPos val="l"/>
        <c:majorGridlines>
          <c:spPr>
            <a:ln>
              <a:prstDash val="sysDot"/>
            </a:ln>
          </c:spPr>
        </c:majorGridlines>
        <c:numFmt formatCode="#,##0_ " sourceLinked="1"/>
        <c:tickLblPos val="nextTo"/>
        <c:crossAx val="148057088"/>
        <c:crosses val="autoZero"/>
        <c:crossBetween val="between"/>
      </c:valAx>
      <c:spPr>
        <a:noFill/>
        <a:ln>
          <a:noFill/>
        </a:ln>
      </c:spPr>
    </c:plotArea>
    <c:plotVisOnly val="1"/>
    <c:dispBlanksAs val="gap"/>
  </c:chart>
  <c:spPr>
    <a:ln>
      <a:noFill/>
    </a:ln>
  </c:spPr>
  <c:txPr>
    <a:bodyPr/>
    <a:lstStyle/>
    <a:p>
      <a:pPr algn="just">
        <a:defRPr sz="1200" b="1">
          <a:solidFill>
            <a:schemeClr val="bg2">
              <a:lumMod val="75000"/>
            </a:schemeClr>
          </a:solidFill>
          <a:latin typeface="微软雅黑" pitchFamily="34" charset="-122"/>
          <a:ea typeface="微软雅黑" pitchFamily="34" charset="-122"/>
        </a:defRPr>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7398D4-2707-4260-9C83-0D7D28596998}" type="doc">
      <dgm:prSet loTypeId="urn:microsoft.com/office/officeart/2005/8/layout/default#1" loCatId="list" qsTypeId="urn:microsoft.com/office/officeart/2005/8/quickstyle/simple3" qsCatId="simple" csTypeId="urn:microsoft.com/office/officeart/2005/8/colors/accent2_3" csCatId="accent2" phldr="1"/>
      <dgm:spPr/>
      <dgm:t>
        <a:bodyPr/>
        <a:lstStyle/>
        <a:p>
          <a:endParaRPr lang="zh-CN" altLang="en-US"/>
        </a:p>
      </dgm:t>
    </dgm:pt>
    <dgm:pt modelId="{C8F4CCDB-5677-46E6-ADD1-AAF32697C445}">
      <dgm:prSet phldrT="[文本]"/>
      <dgm:spPr>
        <a:effectLst>
          <a:outerShdw blurRad="50800" dist="38100" dir="2700000" algn="tl" rotWithShape="0">
            <a:prstClr val="black">
              <a:alpha val="40000"/>
            </a:prstClr>
          </a:outerShdw>
        </a:effectLst>
      </dgm:spPr>
      <dgm:t>
        <a:bodyPr/>
        <a:lstStyle/>
        <a:p>
          <a:r>
            <a:rPr lang="zh-CN" altLang="en-US" b="1" dirty="0" smtClean="0">
              <a:latin typeface="微软雅黑" pitchFamily="34" charset="-122"/>
              <a:ea typeface="微软雅黑" pitchFamily="34" charset="-122"/>
            </a:rPr>
            <a:t>一、</a:t>
          </a:r>
          <a:r>
            <a:rPr lang="en-US" altLang="zh-CN" b="1" dirty="0" smtClean="0">
              <a:latin typeface="微软雅黑" pitchFamily="34" charset="-122"/>
              <a:ea typeface="微软雅黑" pitchFamily="34" charset="-122"/>
            </a:rPr>
            <a:t>2017</a:t>
          </a:r>
          <a:r>
            <a:rPr lang="zh-CN" altLang="en-US" b="1" dirty="0" smtClean="0">
              <a:latin typeface="微软雅黑" pitchFamily="34" charset="-122"/>
              <a:ea typeface="微软雅黑" pitchFamily="34" charset="-122"/>
            </a:rPr>
            <a:t>年度财务决算工作回顾</a:t>
          </a:r>
          <a:endParaRPr lang="zh-CN" altLang="en-US" b="1" dirty="0">
            <a:latin typeface="微软雅黑" pitchFamily="34" charset="-122"/>
            <a:ea typeface="微软雅黑" pitchFamily="34" charset="-122"/>
          </a:endParaRPr>
        </a:p>
      </dgm:t>
    </dgm:pt>
    <dgm:pt modelId="{874D046C-0A96-4255-AE55-D1470FEB7157}" type="parTrans" cxnId="{6CEC1556-DEB7-467B-996D-97D7FF2AFDEF}">
      <dgm:prSet/>
      <dgm:spPr/>
      <dgm:t>
        <a:bodyPr/>
        <a:lstStyle/>
        <a:p>
          <a:endParaRPr lang="zh-CN" altLang="en-US" b="1">
            <a:latin typeface="微软雅黑" pitchFamily="34" charset="-122"/>
            <a:ea typeface="微软雅黑" pitchFamily="34" charset="-122"/>
          </a:endParaRPr>
        </a:p>
      </dgm:t>
    </dgm:pt>
    <dgm:pt modelId="{91862206-1BFF-4CF5-B1C2-C56CE58F66FA}" type="sibTrans" cxnId="{6CEC1556-DEB7-467B-996D-97D7FF2AFDEF}">
      <dgm:prSet/>
      <dgm:spPr/>
      <dgm:t>
        <a:bodyPr/>
        <a:lstStyle/>
        <a:p>
          <a:endParaRPr lang="zh-CN" altLang="en-US" b="1">
            <a:latin typeface="微软雅黑" pitchFamily="34" charset="-122"/>
            <a:ea typeface="微软雅黑" pitchFamily="34" charset="-122"/>
          </a:endParaRPr>
        </a:p>
      </dgm:t>
    </dgm:pt>
    <dgm:pt modelId="{FA40142B-FF06-4890-B571-95A58EDB9083}">
      <dgm:prSet phldrT="[文本]"/>
      <dgm:spPr>
        <a:effectLst>
          <a:outerShdw blurRad="50800" dist="38100" dir="2700000" algn="tl" rotWithShape="0">
            <a:prstClr val="black">
              <a:alpha val="40000"/>
            </a:prstClr>
          </a:outerShdw>
        </a:effectLst>
      </dgm:spPr>
      <dgm:t>
        <a:bodyPr/>
        <a:lstStyle/>
        <a:p>
          <a:r>
            <a:rPr lang="zh-CN" altLang="en-US" b="1" dirty="0" smtClean="0">
              <a:latin typeface="微软雅黑" pitchFamily="34" charset="-122"/>
              <a:ea typeface="微软雅黑" pitchFamily="34" charset="-122"/>
            </a:rPr>
            <a:t>二、</a:t>
          </a:r>
          <a:r>
            <a:rPr lang="en-US" altLang="zh-CN" b="1" dirty="0" smtClean="0">
              <a:latin typeface="微软雅黑" pitchFamily="34" charset="-122"/>
              <a:ea typeface="微软雅黑" pitchFamily="34" charset="-122"/>
            </a:rPr>
            <a:t>2018</a:t>
          </a:r>
          <a:r>
            <a:rPr lang="zh-CN" altLang="en-US" b="1" dirty="0" smtClean="0">
              <a:latin typeface="微软雅黑" pitchFamily="34" charset="-122"/>
              <a:ea typeface="微软雅黑" pitchFamily="34" charset="-122"/>
            </a:rPr>
            <a:t>年度财务决算工作安排</a:t>
          </a:r>
          <a:endParaRPr lang="zh-CN" altLang="en-US" b="1" dirty="0">
            <a:latin typeface="微软雅黑" pitchFamily="34" charset="-122"/>
            <a:ea typeface="微软雅黑" pitchFamily="34" charset="-122"/>
          </a:endParaRPr>
        </a:p>
      </dgm:t>
    </dgm:pt>
    <dgm:pt modelId="{A2FD11F1-30BF-4842-877F-2D9CCF07E435}" type="parTrans" cxnId="{A86F3402-79A4-41C3-993A-DDD607B52533}">
      <dgm:prSet/>
      <dgm:spPr/>
      <dgm:t>
        <a:bodyPr/>
        <a:lstStyle/>
        <a:p>
          <a:endParaRPr lang="zh-CN" altLang="en-US" b="1">
            <a:latin typeface="微软雅黑" pitchFamily="34" charset="-122"/>
            <a:ea typeface="微软雅黑" pitchFamily="34" charset="-122"/>
          </a:endParaRPr>
        </a:p>
      </dgm:t>
    </dgm:pt>
    <dgm:pt modelId="{A99E19C2-8924-4F0D-A341-C9820555371D}" type="sibTrans" cxnId="{A86F3402-79A4-41C3-993A-DDD607B52533}">
      <dgm:prSet/>
      <dgm:spPr/>
      <dgm:t>
        <a:bodyPr/>
        <a:lstStyle/>
        <a:p>
          <a:endParaRPr lang="zh-CN" altLang="en-US" b="1">
            <a:latin typeface="微软雅黑" pitchFamily="34" charset="-122"/>
            <a:ea typeface="微软雅黑" pitchFamily="34" charset="-122"/>
          </a:endParaRPr>
        </a:p>
      </dgm:t>
    </dgm:pt>
    <dgm:pt modelId="{F295F371-129D-4537-BA1E-F7EB6BC4BB3D}">
      <dgm:prSet phldrT="[文本]"/>
      <dgm:spPr>
        <a:effectLst>
          <a:outerShdw blurRad="50800" dist="38100" dir="2700000" algn="tl" rotWithShape="0">
            <a:prstClr val="black">
              <a:alpha val="40000"/>
            </a:prstClr>
          </a:outerShdw>
        </a:effectLst>
      </dgm:spPr>
      <dgm:t>
        <a:bodyPr/>
        <a:lstStyle/>
        <a:p>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、编报工作安排</a:t>
          </a:r>
          <a:endParaRPr lang="zh-CN" altLang="en-US" b="1" dirty="0">
            <a:latin typeface="微软雅黑" pitchFamily="34" charset="-122"/>
            <a:ea typeface="微软雅黑" pitchFamily="34" charset="-122"/>
          </a:endParaRPr>
        </a:p>
      </dgm:t>
    </dgm:pt>
    <dgm:pt modelId="{0799E748-2B85-4C87-8FC2-920B32C2EB59}" type="parTrans" cxnId="{404124BB-6EB8-4757-A5E3-F6403902E8A3}">
      <dgm:prSet/>
      <dgm:spPr/>
      <dgm:t>
        <a:bodyPr/>
        <a:lstStyle/>
        <a:p>
          <a:endParaRPr lang="zh-CN" altLang="en-US" b="1">
            <a:latin typeface="微软雅黑" pitchFamily="34" charset="-122"/>
            <a:ea typeface="微软雅黑" pitchFamily="34" charset="-122"/>
          </a:endParaRPr>
        </a:p>
      </dgm:t>
    </dgm:pt>
    <dgm:pt modelId="{64361714-4ADC-4CAC-AF31-0C0EFBB722B5}" type="sibTrans" cxnId="{404124BB-6EB8-4757-A5E3-F6403902E8A3}">
      <dgm:prSet/>
      <dgm:spPr/>
      <dgm:t>
        <a:bodyPr/>
        <a:lstStyle/>
        <a:p>
          <a:endParaRPr lang="zh-CN" altLang="en-US" b="1">
            <a:latin typeface="微软雅黑" pitchFamily="34" charset="-122"/>
            <a:ea typeface="微软雅黑" pitchFamily="34" charset="-122"/>
          </a:endParaRPr>
        </a:p>
      </dgm:t>
    </dgm:pt>
    <dgm:pt modelId="{47FDA464-E8F3-4C62-862E-010854B8AC81}">
      <dgm:prSet phldrT="[文本]"/>
      <dgm:spPr>
        <a:effectLst>
          <a:outerShdw blurRad="50800" dist="38100" dir="2700000" algn="tl" rotWithShape="0">
            <a:prstClr val="black">
              <a:alpha val="40000"/>
            </a:prstClr>
          </a:outerShdw>
        </a:effectLst>
      </dgm:spPr>
      <dgm:t>
        <a:bodyPr/>
        <a:lstStyle/>
        <a:p>
          <a:r>
            <a:rPr lang="zh-CN" altLang="en-US" b="1" dirty="0" smtClean="0">
              <a:latin typeface="微软雅黑" pitchFamily="34" charset="-122"/>
              <a:ea typeface="微软雅黑" pitchFamily="34" charset="-122"/>
            </a:rPr>
            <a:t>三、</a:t>
          </a:r>
          <a:r>
            <a:rPr lang="en-US" altLang="zh-CN" b="1" dirty="0" smtClean="0">
              <a:latin typeface="微软雅黑" pitchFamily="34" charset="-122"/>
              <a:ea typeface="微软雅黑" pitchFamily="34" charset="-122"/>
            </a:rPr>
            <a:t>2018</a:t>
          </a:r>
          <a:r>
            <a:rPr lang="zh-CN" altLang="en-US" b="1" dirty="0" smtClean="0">
              <a:latin typeface="微软雅黑" pitchFamily="34" charset="-122"/>
              <a:ea typeface="微软雅黑" pitchFamily="34" charset="-122"/>
            </a:rPr>
            <a:t>年度财务决算工作要求</a:t>
          </a:r>
          <a:endParaRPr lang="zh-CN" altLang="en-US" b="1" dirty="0">
            <a:latin typeface="微软雅黑" pitchFamily="34" charset="-122"/>
            <a:ea typeface="微软雅黑" pitchFamily="34" charset="-122"/>
          </a:endParaRPr>
        </a:p>
      </dgm:t>
    </dgm:pt>
    <dgm:pt modelId="{5B5B3CAA-B39D-49C3-A8B0-F93D8A2DEBA3}" type="parTrans" cxnId="{399C113D-9856-4DDA-A6AE-8784ED178300}">
      <dgm:prSet/>
      <dgm:spPr/>
      <dgm:t>
        <a:bodyPr/>
        <a:lstStyle/>
        <a:p>
          <a:endParaRPr lang="zh-CN" altLang="en-US"/>
        </a:p>
      </dgm:t>
    </dgm:pt>
    <dgm:pt modelId="{AA9902E9-2B5F-49B0-AB07-E9741AE8C069}" type="sibTrans" cxnId="{399C113D-9856-4DDA-A6AE-8784ED178300}">
      <dgm:prSet/>
      <dgm:spPr/>
      <dgm:t>
        <a:bodyPr/>
        <a:lstStyle/>
        <a:p>
          <a:endParaRPr lang="zh-CN" altLang="en-US"/>
        </a:p>
      </dgm:t>
    </dgm:pt>
    <dgm:pt modelId="{6D74CBB1-288D-4D58-B47A-E22341599930}">
      <dgm:prSet phldrT="[文本]"/>
      <dgm:spPr>
        <a:effectLst>
          <a:outerShdw blurRad="50800" dist="38100" dir="2700000" algn="tl" rotWithShape="0">
            <a:prstClr val="black">
              <a:alpha val="40000"/>
            </a:prstClr>
          </a:outerShdw>
        </a:effectLst>
      </dgm:spPr>
      <dgm:t>
        <a:bodyPr/>
        <a:lstStyle/>
        <a:p>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、决算工作完成情况</a:t>
          </a:r>
          <a:endParaRPr lang="zh-CN" altLang="en-US" b="1" dirty="0">
            <a:latin typeface="微软雅黑" pitchFamily="34" charset="-122"/>
            <a:ea typeface="微软雅黑" pitchFamily="34" charset="-122"/>
          </a:endParaRPr>
        </a:p>
      </dgm:t>
    </dgm:pt>
    <dgm:pt modelId="{554B0F2A-B71B-4B3E-9ECC-51CF0C924475}" type="parTrans" cxnId="{5105B2AC-C1FD-495F-8A03-2904934AB9C3}">
      <dgm:prSet/>
      <dgm:spPr/>
      <dgm:t>
        <a:bodyPr/>
        <a:lstStyle/>
        <a:p>
          <a:endParaRPr lang="zh-CN" altLang="en-US"/>
        </a:p>
      </dgm:t>
    </dgm:pt>
    <dgm:pt modelId="{12DF1061-3648-4269-AE72-CDB13FC3A9BE}" type="sibTrans" cxnId="{5105B2AC-C1FD-495F-8A03-2904934AB9C3}">
      <dgm:prSet/>
      <dgm:spPr/>
      <dgm:t>
        <a:bodyPr/>
        <a:lstStyle/>
        <a:p>
          <a:endParaRPr lang="zh-CN" altLang="en-US"/>
        </a:p>
      </dgm:t>
    </dgm:pt>
    <dgm:pt modelId="{CE20F20B-09B4-4511-9592-724501D0968F}">
      <dgm:prSet phldrT="[文本]"/>
      <dgm:spPr>
        <a:effectLst>
          <a:outerShdw blurRad="50800" dist="38100" dir="2700000" algn="tl" rotWithShape="0">
            <a:prstClr val="black">
              <a:alpha val="40000"/>
            </a:prstClr>
          </a:outerShdw>
        </a:effectLst>
      </dgm:spPr>
      <dgm:t>
        <a:bodyPr/>
        <a:lstStyle/>
        <a:p>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、要高度重视财务决算工作</a:t>
          </a:r>
          <a:endParaRPr lang="zh-CN" altLang="en-US" b="1" dirty="0">
            <a:latin typeface="微软雅黑" pitchFamily="34" charset="-122"/>
            <a:ea typeface="微软雅黑" pitchFamily="34" charset="-122"/>
          </a:endParaRPr>
        </a:p>
      </dgm:t>
    </dgm:pt>
    <dgm:pt modelId="{F2605832-689D-41C2-AA8B-37B7BCA6493F}" type="parTrans" cxnId="{D2288F6B-48A4-4895-84FD-ED7014C8C4BD}">
      <dgm:prSet/>
      <dgm:spPr/>
      <dgm:t>
        <a:bodyPr/>
        <a:lstStyle/>
        <a:p>
          <a:endParaRPr lang="zh-CN" altLang="en-US"/>
        </a:p>
      </dgm:t>
    </dgm:pt>
    <dgm:pt modelId="{3E213615-6877-467C-A277-B294DE723DBE}" type="sibTrans" cxnId="{D2288F6B-48A4-4895-84FD-ED7014C8C4BD}">
      <dgm:prSet/>
      <dgm:spPr/>
      <dgm:t>
        <a:bodyPr/>
        <a:lstStyle/>
        <a:p>
          <a:endParaRPr lang="zh-CN" altLang="en-US"/>
        </a:p>
      </dgm:t>
    </dgm:pt>
    <dgm:pt modelId="{37864F3C-95C4-417D-B8C4-39628780FA80}">
      <dgm:prSet phldrT="[文本]"/>
      <dgm:spPr>
        <a:effectLst>
          <a:outerShdw blurRad="50800" dist="38100" dir="2700000" algn="tl" rotWithShape="0">
            <a:prstClr val="black">
              <a:alpha val="40000"/>
            </a:prstClr>
          </a:outerShdw>
        </a:effectLst>
      </dgm:spPr>
      <dgm:t>
        <a:bodyPr/>
        <a:lstStyle/>
        <a:p>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、决算工作考核情况</a:t>
          </a:r>
          <a:endParaRPr lang="zh-CN" altLang="en-US" b="1" dirty="0">
            <a:latin typeface="微软雅黑" pitchFamily="34" charset="-122"/>
            <a:ea typeface="微软雅黑" pitchFamily="34" charset="-122"/>
          </a:endParaRPr>
        </a:p>
      </dgm:t>
    </dgm:pt>
    <dgm:pt modelId="{5D4A49FC-B103-4096-AB31-8B50B694E958}" type="parTrans" cxnId="{07ED9000-E55A-48AA-8757-10C92443B863}">
      <dgm:prSet/>
      <dgm:spPr/>
      <dgm:t>
        <a:bodyPr/>
        <a:lstStyle/>
        <a:p>
          <a:endParaRPr lang="zh-CN" altLang="en-US"/>
        </a:p>
      </dgm:t>
    </dgm:pt>
    <dgm:pt modelId="{1F062959-8F70-4890-9180-B37E7B9A9367}" type="sibTrans" cxnId="{07ED9000-E55A-48AA-8757-10C92443B863}">
      <dgm:prSet/>
      <dgm:spPr/>
      <dgm:t>
        <a:bodyPr/>
        <a:lstStyle/>
        <a:p>
          <a:endParaRPr lang="zh-CN" altLang="en-US"/>
        </a:p>
      </dgm:t>
    </dgm:pt>
    <dgm:pt modelId="{9FD688A0-FAF4-4A8F-AB84-921535753D50}">
      <dgm:prSet phldrT="[文本]"/>
      <dgm:spPr>
        <a:effectLst>
          <a:outerShdw blurRad="50800" dist="38100" dir="2700000" algn="tl" rotWithShape="0">
            <a:prstClr val="black">
              <a:alpha val="40000"/>
            </a:prstClr>
          </a:outerShdw>
        </a:effectLst>
      </dgm:spPr>
      <dgm:t>
        <a:bodyPr/>
        <a:lstStyle/>
        <a:p>
          <a:r>
            <a:rPr lang="en-US" altLang="zh-CN"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、决算数据简要分析</a:t>
          </a:r>
          <a:endParaRPr lang="zh-CN" altLang="en-US" b="1" dirty="0">
            <a:latin typeface="微软雅黑" pitchFamily="34" charset="-122"/>
            <a:ea typeface="微软雅黑" pitchFamily="34" charset="-122"/>
          </a:endParaRPr>
        </a:p>
      </dgm:t>
    </dgm:pt>
    <dgm:pt modelId="{ADAFCBC7-711C-4DEB-811F-6436C89FAF28}" type="parTrans" cxnId="{D9660957-47E6-416A-9B02-E1D1E55F45DC}">
      <dgm:prSet/>
      <dgm:spPr/>
      <dgm:t>
        <a:bodyPr/>
        <a:lstStyle/>
        <a:p>
          <a:endParaRPr lang="zh-CN" altLang="en-US"/>
        </a:p>
      </dgm:t>
    </dgm:pt>
    <dgm:pt modelId="{E2E40476-4A5C-4BE8-B40F-E08F28652FF2}" type="sibTrans" cxnId="{D9660957-47E6-416A-9B02-E1D1E55F45DC}">
      <dgm:prSet/>
      <dgm:spPr/>
      <dgm:t>
        <a:bodyPr/>
        <a:lstStyle/>
        <a:p>
          <a:endParaRPr lang="zh-CN" altLang="en-US"/>
        </a:p>
      </dgm:t>
    </dgm:pt>
    <dgm:pt modelId="{1376A714-6AB3-40D6-87B2-A74A2C640DE5}">
      <dgm:prSet phldrT="[文本]"/>
      <dgm:spPr>
        <a:effectLst>
          <a:outerShdw blurRad="50800" dist="38100" dir="2700000" algn="tl" rotWithShape="0">
            <a:prstClr val="black">
              <a:alpha val="40000"/>
            </a:prstClr>
          </a:outerShdw>
        </a:effectLst>
      </dgm:spPr>
      <dgm:t>
        <a:bodyPr/>
        <a:lstStyle/>
        <a:p>
          <a:r>
            <a:rPr lang="en-US" altLang="zh-CN" b="1" dirty="0" smtClean="0">
              <a:latin typeface="微软雅黑" pitchFamily="34" charset="-122"/>
              <a:ea typeface="微软雅黑" pitchFamily="34" charset="-122"/>
            </a:rPr>
            <a:t>4</a:t>
          </a:r>
          <a:r>
            <a:rPr lang="zh-CN" altLang="en-US" b="1" dirty="0" smtClean="0">
              <a:latin typeface="微软雅黑" pitchFamily="34" charset="-122"/>
              <a:ea typeface="微软雅黑" pitchFamily="34" charset="-122"/>
            </a:rPr>
            <a:t>、决算工作中的问题</a:t>
          </a:r>
          <a:endParaRPr lang="zh-CN" altLang="en-US" b="1" dirty="0">
            <a:latin typeface="微软雅黑" pitchFamily="34" charset="-122"/>
            <a:ea typeface="微软雅黑" pitchFamily="34" charset="-122"/>
          </a:endParaRPr>
        </a:p>
      </dgm:t>
    </dgm:pt>
    <dgm:pt modelId="{27F2E38C-0247-4231-8536-807FAD6A8D07}" type="parTrans" cxnId="{351804FA-68CD-4C67-9EE8-932547A57A1B}">
      <dgm:prSet/>
      <dgm:spPr/>
      <dgm:t>
        <a:bodyPr/>
        <a:lstStyle/>
        <a:p>
          <a:endParaRPr lang="zh-CN" altLang="en-US"/>
        </a:p>
      </dgm:t>
    </dgm:pt>
    <dgm:pt modelId="{75D68D62-6FB9-440D-9867-C4F2FFDB8C89}" type="sibTrans" cxnId="{351804FA-68CD-4C67-9EE8-932547A57A1B}">
      <dgm:prSet/>
      <dgm:spPr/>
      <dgm:t>
        <a:bodyPr/>
        <a:lstStyle/>
        <a:p>
          <a:endParaRPr lang="zh-CN" altLang="en-US"/>
        </a:p>
      </dgm:t>
    </dgm:pt>
    <dgm:pt modelId="{A695C517-4726-432A-AF03-AC8A1EF9F1D4}">
      <dgm:prSet phldrT="[文本]"/>
      <dgm:spPr>
        <a:effectLst>
          <a:outerShdw blurRad="50800" dist="38100" dir="2700000" algn="tl" rotWithShape="0">
            <a:prstClr val="black">
              <a:alpha val="40000"/>
            </a:prstClr>
          </a:outerShdw>
        </a:effectLst>
      </dgm:spPr>
      <dgm:t>
        <a:bodyPr/>
        <a:lstStyle/>
        <a:p>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、要加强决算工作部署培训</a:t>
          </a:r>
          <a:endParaRPr lang="zh-CN" altLang="en-US" b="1" dirty="0">
            <a:latin typeface="微软雅黑" pitchFamily="34" charset="-122"/>
            <a:ea typeface="微软雅黑" pitchFamily="34" charset="-122"/>
          </a:endParaRPr>
        </a:p>
      </dgm:t>
    </dgm:pt>
    <dgm:pt modelId="{FFBF164D-E8A0-4C19-86A6-B8AB731FB88D}" type="parTrans" cxnId="{F8B9DB57-1B70-4080-AD86-134293CF299E}">
      <dgm:prSet/>
      <dgm:spPr/>
      <dgm:t>
        <a:bodyPr/>
        <a:lstStyle/>
        <a:p>
          <a:endParaRPr lang="zh-CN" altLang="en-US"/>
        </a:p>
      </dgm:t>
    </dgm:pt>
    <dgm:pt modelId="{C4CFA120-0A8A-4EB6-B10A-FE2A5746A93A}" type="sibTrans" cxnId="{F8B9DB57-1B70-4080-AD86-134293CF299E}">
      <dgm:prSet/>
      <dgm:spPr/>
      <dgm:t>
        <a:bodyPr/>
        <a:lstStyle/>
        <a:p>
          <a:endParaRPr lang="zh-CN" altLang="en-US"/>
        </a:p>
      </dgm:t>
    </dgm:pt>
    <dgm:pt modelId="{3B9E7799-CF5D-4F36-8D70-DF377C44C939}">
      <dgm:prSet phldrT="[文本]"/>
      <dgm:spPr>
        <a:effectLst>
          <a:outerShdw blurRad="50800" dist="38100" dir="2700000" algn="tl" rotWithShape="0">
            <a:prstClr val="black">
              <a:alpha val="40000"/>
            </a:prstClr>
          </a:outerShdw>
        </a:effectLst>
      </dgm:spPr>
      <dgm:t>
        <a:bodyPr/>
        <a:lstStyle/>
        <a:p>
          <a:r>
            <a:rPr lang="en-US" altLang="zh-CN"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、要确保财务决算数据质量</a:t>
          </a:r>
          <a:endParaRPr lang="zh-CN" altLang="en-US" b="1" dirty="0">
            <a:latin typeface="微软雅黑" pitchFamily="34" charset="-122"/>
            <a:ea typeface="微软雅黑" pitchFamily="34" charset="-122"/>
          </a:endParaRPr>
        </a:p>
      </dgm:t>
    </dgm:pt>
    <dgm:pt modelId="{AFA975DC-4F7F-4FC5-8344-E9BB91A1FD5B}" type="parTrans" cxnId="{70B45AB7-4342-4B43-A93A-8BFB3DFA1CBD}">
      <dgm:prSet/>
      <dgm:spPr/>
      <dgm:t>
        <a:bodyPr/>
        <a:lstStyle/>
        <a:p>
          <a:endParaRPr lang="zh-CN" altLang="en-US"/>
        </a:p>
      </dgm:t>
    </dgm:pt>
    <dgm:pt modelId="{12E9648A-70AC-4A3B-BAE8-3F533F32369F}" type="sibTrans" cxnId="{70B45AB7-4342-4B43-A93A-8BFB3DFA1CBD}">
      <dgm:prSet/>
      <dgm:spPr/>
      <dgm:t>
        <a:bodyPr/>
        <a:lstStyle/>
        <a:p>
          <a:endParaRPr lang="zh-CN" altLang="en-US"/>
        </a:p>
      </dgm:t>
    </dgm:pt>
    <dgm:pt modelId="{B527413B-B7AE-44E7-84AF-3CE248565652}">
      <dgm:prSet/>
      <dgm:spPr>
        <a:effectLst>
          <a:outerShdw blurRad="50800" dist="38100" dir="2700000" algn="tl" rotWithShape="0">
            <a:prstClr val="black">
              <a:alpha val="40000"/>
            </a:prstClr>
          </a:outerShdw>
        </a:effectLst>
      </dgm:spPr>
      <dgm:t>
        <a:bodyPr/>
        <a:lstStyle/>
        <a:p>
          <a:r>
            <a:rPr lang="en-US" altLang="zh-CN" b="1" dirty="0" smtClean="0">
              <a:latin typeface="微软雅黑" pitchFamily="34" charset="-122"/>
              <a:ea typeface="微软雅黑" pitchFamily="34" charset="-122"/>
            </a:rPr>
            <a:t>4</a:t>
          </a:r>
          <a:r>
            <a:rPr lang="zh-CN" altLang="en-US" b="1" dirty="0" smtClean="0">
              <a:latin typeface="微软雅黑" pitchFamily="34" charset="-122"/>
              <a:ea typeface="微软雅黑" pitchFamily="34" charset="-122"/>
            </a:rPr>
            <a:t>、要</a:t>
          </a:r>
          <a:r>
            <a:rPr lang="zh-CN" altLang="en-US" b="1" dirty="0">
              <a:latin typeface="微软雅黑" pitchFamily="34" charset="-122"/>
              <a:ea typeface="微软雅黑" pitchFamily="34" charset="-122"/>
            </a:rPr>
            <a:t>认真开展数据分析工作</a:t>
          </a:r>
        </a:p>
      </dgm:t>
    </dgm:pt>
    <dgm:pt modelId="{6409ADB3-E8A1-44C5-87CE-5EEDE8D6C2E8}" type="parTrans" cxnId="{6978C07F-7C19-4321-828A-A2AE1CE199CE}">
      <dgm:prSet/>
      <dgm:spPr/>
      <dgm:t>
        <a:bodyPr/>
        <a:lstStyle/>
        <a:p>
          <a:endParaRPr lang="zh-CN" altLang="en-US"/>
        </a:p>
      </dgm:t>
    </dgm:pt>
    <dgm:pt modelId="{907D9AC5-09F5-4CBF-8C56-A67AC2BE96B7}" type="sibTrans" cxnId="{6978C07F-7C19-4321-828A-A2AE1CE199CE}">
      <dgm:prSet/>
      <dgm:spPr/>
      <dgm:t>
        <a:bodyPr/>
        <a:lstStyle/>
        <a:p>
          <a:endParaRPr lang="zh-CN" altLang="en-US"/>
        </a:p>
      </dgm:t>
    </dgm:pt>
    <dgm:pt modelId="{B3150C5E-5F6E-4861-A2F6-9DE3001598FE}">
      <dgm:prSet phldrT="[文本]"/>
      <dgm:spPr>
        <a:effectLst>
          <a:outerShdw blurRad="50800" dist="38100" dir="2700000" algn="tl" rotWithShape="0">
            <a:prstClr val="black">
              <a:alpha val="40000"/>
            </a:prstClr>
          </a:outerShdw>
        </a:effectLst>
      </dgm:spPr>
      <dgm:t>
        <a:bodyPr/>
        <a:lstStyle/>
        <a:p>
          <a:r>
            <a:rPr lang="en-US" altLang="en-US"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、相关文件资料</a:t>
          </a:r>
          <a:endParaRPr lang="zh-CN" altLang="en-US" b="1" dirty="0">
            <a:latin typeface="微软雅黑" pitchFamily="34" charset="-122"/>
            <a:ea typeface="微软雅黑" pitchFamily="34" charset="-122"/>
          </a:endParaRPr>
        </a:p>
      </dgm:t>
    </dgm:pt>
    <dgm:pt modelId="{12291368-2509-409A-A5C6-C5459C5CED99}" type="parTrans" cxnId="{2B248E45-654B-4081-9446-EB0B2D003FEF}">
      <dgm:prSet/>
      <dgm:spPr/>
      <dgm:t>
        <a:bodyPr/>
        <a:lstStyle/>
        <a:p>
          <a:endParaRPr lang="zh-CN" altLang="en-US"/>
        </a:p>
      </dgm:t>
    </dgm:pt>
    <dgm:pt modelId="{727BBC34-F39C-46EB-A0F6-F8CA18D2111C}" type="sibTrans" cxnId="{2B248E45-654B-4081-9446-EB0B2D003FEF}">
      <dgm:prSet/>
      <dgm:spPr/>
      <dgm:t>
        <a:bodyPr/>
        <a:lstStyle/>
        <a:p>
          <a:endParaRPr lang="zh-CN" altLang="en-US"/>
        </a:p>
      </dgm:t>
    </dgm:pt>
    <dgm:pt modelId="{64FBD8B1-4A26-4C42-B527-58B73908DCD0}">
      <dgm:prSet phldrT="[文本]"/>
      <dgm:spPr>
        <a:effectLst>
          <a:outerShdw blurRad="50800" dist="38100" dir="2700000" algn="tl" rotWithShape="0">
            <a:prstClr val="black">
              <a:alpha val="40000"/>
            </a:prstClr>
          </a:outerShdw>
        </a:effectLst>
      </dgm:spPr>
      <dgm:t>
        <a:bodyPr/>
        <a:lstStyle/>
        <a:p>
          <a:r>
            <a:rPr lang="en-US" altLang="en-US" b="1" dirty="0" smtClean="0">
              <a:latin typeface="微软雅黑" pitchFamily="34" charset="-122"/>
              <a:ea typeface="微软雅黑" pitchFamily="34" charset="-122"/>
            </a:rPr>
            <a:t>4</a:t>
          </a:r>
          <a:r>
            <a:rPr lang="zh-CN" altLang="en-US" b="1" dirty="0" smtClean="0">
              <a:latin typeface="微软雅黑" pitchFamily="34" charset="-122"/>
              <a:ea typeface="微软雅黑" pitchFamily="34" charset="-122"/>
            </a:rPr>
            <a:t>、主要联系方式</a:t>
          </a:r>
          <a:endParaRPr lang="zh-CN" altLang="en-US" b="1" dirty="0">
            <a:latin typeface="微软雅黑" pitchFamily="34" charset="-122"/>
            <a:ea typeface="微软雅黑" pitchFamily="34" charset="-122"/>
          </a:endParaRPr>
        </a:p>
      </dgm:t>
    </dgm:pt>
    <dgm:pt modelId="{C704C8B9-363C-4616-B20C-34B5FBF3C88A}" type="parTrans" cxnId="{A0EED9CD-6E2D-4EF1-AEF2-80DB50B2209C}">
      <dgm:prSet/>
      <dgm:spPr/>
      <dgm:t>
        <a:bodyPr/>
        <a:lstStyle/>
        <a:p>
          <a:endParaRPr lang="zh-CN" altLang="en-US"/>
        </a:p>
      </dgm:t>
    </dgm:pt>
    <dgm:pt modelId="{5901C034-C270-4854-9666-A2BF2A443019}" type="sibTrans" cxnId="{A0EED9CD-6E2D-4EF1-AEF2-80DB50B2209C}">
      <dgm:prSet/>
      <dgm:spPr/>
      <dgm:t>
        <a:bodyPr/>
        <a:lstStyle/>
        <a:p>
          <a:endParaRPr lang="zh-CN" altLang="en-US"/>
        </a:p>
      </dgm:t>
    </dgm:pt>
    <dgm:pt modelId="{D0269878-805F-4A4C-8E5D-45A2F80D1EF0}">
      <dgm:prSet phldrT="[文本]"/>
      <dgm:spPr>
        <a:effectLst>
          <a:outerShdw blurRad="50800" dist="38100" dir="2700000" algn="tl" rotWithShape="0">
            <a:prstClr val="black">
              <a:alpha val="40000"/>
            </a:prstClr>
          </a:outerShdw>
        </a:effectLst>
      </dgm:spPr>
      <dgm:t>
        <a:bodyPr/>
        <a:lstStyle/>
        <a:p>
          <a:r>
            <a:rPr lang="en-US" altLang="zh-CN" b="1" dirty="0" smtClean="0">
              <a:latin typeface="微软雅黑" pitchFamily="34" charset="-122"/>
              <a:ea typeface="微软雅黑" pitchFamily="34" charset="-122"/>
            </a:rPr>
            <a:t>2</a:t>
          </a:r>
          <a:r>
            <a:rPr lang="zh-CN" altLang="en-US" b="1" dirty="0" smtClean="0">
              <a:latin typeface="微软雅黑" pitchFamily="34" charset="-122"/>
              <a:ea typeface="微软雅黑" pitchFamily="34" charset="-122"/>
            </a:rPr>
            <a:t>、考核评比标准</a:t>
          </a:r>
          <a:endParaRPr lang="zh-CN" altLang="en-US" b="1" dirty="0">
            <a:latin typeface="微软雅黑" pitchFamily="34" charset="-122"/>
            <a:ea typeface="微软雅黑" pitchFamily="34" charset="-122"/>
          </a:endParaRPr>
        </a:p>
      </dgm:t>
    </dgm:pt>
    <dgm:pt modelId="{C3DB1C4C-C288-4CBA-9E64-53375D8D1822}" type="parTrans" cxnId="{DE8D99E7-B6A0-4D32-9926-C1EF57B1734D}">
      <dgm:prSet/>
      <dgm:spPr/>
      <dgm:t>
        <a:bodyPr/>
        <a:lstStyle/>
        <a:p>
          <a:endParaRPr lang="zh-CN" altLang="en-US"/>
        </a:p>
      </dgm:t>
    </dgm:pt>
    <dgm:pt modelId="{DDB0EB0D-A40F-4954-B95D-F54C372F282C}" type="sibTrans" cxnId="{DE8D99E7-B6A0-4D32-9926-C1EF57B1734D}">
      <dgm:prSet/>
      <dgm:spPr/>
      <dgm:t>
        <a:bodyPr/>
        <a:lstStyle/>
        <a:p>
          <a:endParaRPr lang="zh-CN" altLang="en-US"/>
        </a:p>
      </dgm:t>
    </dgm:pt>
    <dgm:pt modelId="{5DD4A619-2E02-4906-A508-E64B2BC8D187}" type="pres">
      <dgm:prSet presAssocID="{0B7398D4-2707-4260-9C83-0D7D28596998}" presName="diagram" presStyleCnt="0">
        <dgm:presLayoutVars>
          <dgm:dir/>
          <dgm:resizeHandles val="exact"/>
        </dgm:presLayoutVars>
      </dgm:prSet>
      <dgm:spPr/>
      <dgm:t>
        <a:bodyPr/>
        <a:lstStyle/>
        <a:p>
          <a:endParaRPr lang="zh-CN" altLang="en-US"/>
        </a:p>
      </dgm:t>
    </dgm:pt>
    <dgm:pt modelId="{02DF236D-CBF8-4677-ACF6-264DDE8C0FA3}" type="pres">
      <dgm:prSet presAssocID="{C8F4CCDB-5677-46E6-ADD1-AAF32697C445}" presName="node" presStyleLbl="node1" presStyleIdx="0" presStyleCnt="3" custLinFactNeighborX="927" custLinFactNeighborY="9217">
        <dgm:presLayoutVars>
          <dgm:bulletEnabled val="1"/>
        </dgm:presLayoutVars>
      </dgm:prSet>
      <dgm:spPr/>
      <dgm:t>
        <a:bodyPr/>
        <a:lstStyle/>
        <a:p>
          <a:endParaRPr lang="zh-CN" altLang="en-US"/>
        </a:p>
      </dgm:t>
    </dgm:pt>
    <dgm:pt modelId="{CE6FC038-1CE6-4C65-A264-CA28F68616F9}" type="pres">
      <dgm:prSet presAssocID="{91862206-1BFF-4CF5-B1C2-C56CE58F66FA}" presName="sibTrans" presStyleCnt="0"/>
      <dgm:spPr/>
      <dgm:t>
        <a:bodyPr/>
        <a:lstStyle/>
        <a:p>
          <a:endParaRPr lang="zh-CN" altLang="en-US"/>
        </a:p>
      </dgm:t>
    </dgm:pt>
    <dgm:pt modelId="{6BE75995-F2AA-4B5D-A5A1-A9A1D925623C}" type="pres">
      <dgm:prSet presAssocID="{FA40142B-FF06-4890-B571-95A58EDB9083}" presName="node" presStyleLbl="node1" presStyleIdx="1" presStyleCnt="3" custLinFactNeighborX="-1283" custLinFactNeighborY="9217">
        <dgm:presLayoutVars>
          <dgm:bulletEnabled val="1"/>
        </dgm:presLayoutVars>
      </dgm:prSet>
      <dgm:spPr/>
      <dgm:t>
        <a:bodyPr/>
        <a:lstStyle/>
        <a:p>
          <a:endParaRPr lang="zh-CN" altLang="en-US"/>
        </a:p>
      </dgm:t>
    </dgm:pt>
    <dgm:pt modelId="{89132766-CCF6-4A7A-95CA-91C0721B22F7}" type="pres">
      <dgm:prSet presAssocID="{A99E19C2-8924-4F0D-A341-C9820555371D}" presName="sibTrans" presStyleCnt="0"/>
      <dgm:spPr/>
      <dgm:t>
        <a:bodyPr/>
        <a:lstStyle/>
        <a:p>
          <a:endParaRPr lang="zh-CN" altLang="en-US"/>
        </a:p>
      </dgm:t>
    </dgm:pt>
    <dgm:pt modelId="{F3228834-90DC-4C33-8AB7-F3F5A0F83A61}" type="pres">
      <dgm:prSet presAssocID="{47FDA464-E8F3-4C62-862E-010854B8AC81}" presName="node" presStyleLbl="node1" presStyleIdx="2" presStyleCnt="3" custLinFactNeighborX="1681" custLinFactNeighborY="-2139">
        <dgm:presLayoutVars>
          <dgm:bulletEnabled val="1"/>
        </dgm:presLayoutVars>
      </dgm:prSet>
      <dgm:spPr/>
      <dgm:t>
        <a:bodyPr/>
        <a:lstStyle/>
        <a:p>
          <a:endParaRPr lang="zh-CN" altLang="en-US"/>
        </a:p>
      </dgm:t>
    </dgm:pt>
  </dgm:ptLst>
  <dgm:cxnLst>
    <dgm:cxn modelId="{D2288F6B-48A4-4895-84FD-ED7014C8C4BD}" srcId="{47FDA464-E8F3-4C62-862E-010854B8AC81}" destId="{CE20F20B-09B4-4511-9592-724501D0968F}" srcOrd="0" destOrd="0" parTransId="{F2605832-689D-41C2-AA8B-37B7BCA6493F}" sibTransId="{3E213615-6877-467C-A277-B294DE723DBE}"/>
    <dgm:cxn modelId="{A86F3402-79A4-41C3-993A-DDD607B52533}" srcId="{0B7398D4-2707-4260-9C83-0D7D28596998}" destId="{FA40142B-FF06-4890-B571-95A58EDB9083}" srcOrd="1" destOrd="0" parTransId="{A2FD11F1-30BF-4842-877F-2D9CCF07E435}" sibTransId="{A99E19C2-8924-4F0D-A341-C9820555371D}"/>
    <dgm:cxn modelId="{2D8F3921-F111-454F-8BFE-BD1AC3FFA436}" type="presOf" srcId="{B3150C5E-5F6E-4861-A2F6-9DE3001598FE}" destId="{6BE75995-F2AA-4B5D-A5A1-A9A1D925623C}" srcOrd="0" destOrd="3" presId="urn:microsoft.com/office/officeart/2005/8/layout/default#1"/>
    <dgm:cxn modelId="{CCC69413-27D9-4CA6-96E0-74FD8F0B73B1}" type="presOf" srcId="{6D74CBB1-288D-4D58-B47A-E22341599930}" destId="{02DF236D-CBF8-4677-ACF6-264DDE8C0FA3}" srcOrd="0" destOrd="1" presId="urn:microsoft.com/office/officeart/2005/8/layout/default#1"/>
    <dgm:cxn modelId="{F34379B4-A696-447E-B1ED-FB24800AFDE3}" type="presOf" srcId="{0B7398D4-2707-4260-9C83-0D7D28596998}" destId="{5DD4A619-2E02-4906-A508-E64B2BC8D187}" srcOrd="0" destOrd="0" presId="urn:microsoft.com/office/officeart/2005/8/layout/default#1"/>
    <dgm:cxn modelId="{DED1A753-0290-4E65-8DD4-30F452C90529}" type="presOf" srcId="{64FBD8B1-4A26-4C42-B527-58B73908DCD0}" destId="{6BE75995-F2AA-4B5D-A5A1-A9A1D925623C}" srcOrd="0" destOrd="4" presId="urn:microsoft.com/office/officeart/2005/8/layout/default#1"/>
    <dgm:cxn modelId="{C5CB57F3-3B5F-4C15-92F8-F1B41C6A0CB7}" type="presOf" srcId="{47FDA464-E8F3-4C62-862E-010854B8AC81}" destId="{F3228834-90DC-4C33-8AB7-F3F5A0F83A61}" srcOrd="0" destOrd="0" presId="urn:microsoft.com/office/officeart/2005/8/layout/default#1"/>
    <dgm:cxn modelId="{70B45AB7-4342-4B43-A93A-8BFB3DFA1CBD}" srcId="{47FDA464-E8F3-4C62-862E-010854B8AC81}" destId="{3B9E7799-CF5D-4F36-8D70-DF377C44C939}" srcOrd="2" destOrd="0" parTransId="{AFA975DC-4F7F-4FC5-8344-E9BB91A1FD5B}" sibTransId="{12E9648A-70AC-4A3B-BAE8-3F533F32369F}"/>
    <dgm:cxn modelId="{3827E8E7-2E33-499A-868B-89E79E3145DE}" type="presOf" srcId="{A695C517-4726-432A-AF03-AC8A1EF9F1D4}" destId="{F3228834-90DC-4C33-8AB7-F3F5A0F83A61}" srcOrd="0" destOrd="2" presId="urn:microsoft.com/office/officeart/2005/8/layout/default#1"/>
    <dgm:cxn modelId="{F5A97A6C-A23E-4456-BDCA-4D46F3C55F2D}" type="presOf" srcId="{B527413B-B7AE-44E7-84AF-3CE248565652}" destId="{F3228834-90DC-4C33-8AB7-F3F5A0F83A61}" srcOrd="0" destOrd="4" presId="urn:microsoft.com/office/officeart/2005/8/layout/default#1"/>
    <dgm:cxn modelId="{351804FA-68CD-4C67-9EE8-932547A57A1B}" srcId="{C8F4CCDB-5677-46E6-ADD1-AAF32697C445}" destId="{1376A714-6AB3-40D6-87B2-A74A2C640DE5}" srcOrd="3" destOrd="0" parTransId="{27F2E38C-0247-4231-8536-807FAD6A8D07}" sibTransId="{75D68D62-6FB9-440D-9867-C4F2FFDB8C89}"/>
    <dgm:cxn modelId="{0D34048F-E9D2-4498-9965-3BFFF4BAA805}" type="presOf" srcId="{CE20F20B-09B4-4511-9592-724501D0968F}" destId="{F3228834-90DC-4C33-8AB7-F3F5A0F83A61}" srcOrd="0" destOrd="1" presId="urn:microsoft.com/office/officeart/2005/8/layout/default#1"/>
    <dgm:cxn modelId="{399C113D-9856-4DDA-A6AE-8784ED178300}" srcId="{0B7398D4-2707-4260-9C83-0D7D28596998}" destId="{47FDA464-E8F3-4C62-862E-010854B8AC81}" srcOrd="2" destOrd="0" parTransId="{5B5B3CAA-B39D-49C3-A8B0-F93D8A2DEBA3}" sibTransId="{AA9902E9-2B5F-49B0-AB07-E9741AE8C069}"/>
    <dgm:cxn modelId="{5105B2AC-C1FD-495F-8A03-2904934AB9C3}" srcId="{C8F4CCDB-5677-46E6-ADD1-AAF32697C445}" destId="{6D74CBB1-288D-4D58-B47A-E22341599930}" srcOrd="0" destOrd="0" parTransId="{554B0F2A-B71B-4B3E-9ECC-51CF0C924475}" sibTransId="{12DF1061-3648-4269-AE72-CDB13FC3A9BE}"/>
    <dgm:cxn modelId="{BF989A95-E21D-46E4-AE52-5BB3BAABD214}" type="presOf" srcId="{3B9E7799-CF5D-4F36-8D70-DF377C44C939}" destId="{F3228834-90DC-4C33-8AB7-F3F5A0F83A61}" srcOrd="0" destOrd="3" presId="urn:microsoft.com/office/officeart/2005/8/layout/default#1"/>
    <dgm:cxn modelId="{DE8D99E7-B6A0-4D32-9926-C1EF57B1734D}" srcId="{FA40142B-FF06-4890-B571-95A58EDB9083}" destId="{D0269878-805F-4A4C-8E5D-45A2F80D1EF0}" srcOrd="1" destOrd="0" parTransId="{C3DB1C4C-C288-4CBA-9E64-53375D8D1822}" sibTransId="{DDB0EB0D-A40F-4954-B95D-F54C372F282C}"/>
    <dgm:cxn modelId="{F8B9DB57-1B70-4080-AD86-134293CF299E}" srcId="{47FDA464-E8F3-4C62-862E-010854B8AC81}" destId="{A695C517-4726-432A-AF03-AC8A1EF9F1D4}" srcOrd="1" destOrd="0" parTransId="{FFBF164D-E8A0-4C19-86A6-B8AB731FB88D}" sibTransId="{C4CFA120-0A8A-4EB6-B10A-FE2A5746A93A}"/>
    <dgm:cxn modelId="{CB82E98E-97D2-4E81-8F97-A0A17EFDA063}" type="presOf" srcId="{D0269878-805F-4A4C-8E5D-45A2F80D1EF0}" destId="{6BE75995-F2AA-4B5D-A5A1-A9A1D925623C}" srcOrd="0" destOrd="2" presId="urn:microsoft.com/office/officeart/2005/8/layout/default#1"/>
    <dgm:cxn modelId="{6978C07F-7C19-4321-828A-A2AE1CE199CE}" srcId="{47FDA464-E8F3-4C62-862E-010854B8AC81}" destId="{B527413B-B7AE-44E7-84AF-3CE248565652}" srcOrd="3" destOrd="0" parTransId="{6409ADB3-E8A1-44C5-87CE-5EEDE8D6C2E8}" sibTransId="{907D9AC5-09F5-4CBF-8C56-A67AC2BE96B7}"/>
    <dgm:cxn modelId="{C99B09CB-B7E9-45B3-A68E-7C27F2A54202}" type="presOf" srcId="{37864F3C-95C4-417D-B8C4-39628780FA80}" destId="{02DF236D-CBF8-4677-ACF6-264DDE8C0FA3}" srcOrd="0" destOrd="2" presId="urn:microsoft.com/office/officeart/2005/8/layout/default#1"/>
    <dgm:cxn modelId="{038C8421-9149-4A8D-8919-440608448B26}" type="presOf" srcId="{1376A714-6AB3-40D6-87B2-A74A2C640DE5}" destId="{02DF236D-CBF8-4677-ACF6-264DDE8C0FA3}" srcOrd="0" destOrd="4" presId="urn:microsoft.com/office/officeart/2005/8/layout/default#1"/>
    <dgm:cxn modelId="{C59F99C1-BE3A-47E3-B6CE-41364649B440}" type="presOf" srcId="{C8F4CCDB-5677-46E6-ADD1-AAF32697C445}" destId="{02DF236D-CBF8-4677-ACF6-264DDE8C0FA3}" srcOrd="0" destOrd="0" presId="urn:microsoft.com/office/officeart/2005/8/layout/default#1"/>
    <dgm:cxn modelId="{D9660957-47E6-416A-9B02-E1D1E55F45DC}" srcId="{C8F4CCDB-5677-46E6-ADD1-AAF32697C445}" destId="{9FD688A0-FAF4-4A8F-AB84-921535753D50}" srcOrd="2" destOrd="0" parTransId="{ADAFCBC7-711C-4DEB-811F-6436C89FAF28}" sibTransId="{E2E40476-4A5C-4BE8-B40F-E08F28652FF2}"/>
    <dgm:cxn modelId="{A0EED9CD-6E2D-4EF1-AEF2-80DB50B2209C}" srcId="{FA40142B-FF06-4890-B571-95A58EDB9083}" destId="{64FBD8B1-4A26-4C42-B527-58B73908DCD0}" srcOrd="3" destOrd="0" parTransId="{C704C8B9-363C-4616-B20C-34B5FBF3C88A}" sibTransId="{5901C034-C270-4854-9666-A2BF2A443019}"/>
    <dgm:cxn modelId="{404124BB-6EB8-4757-A5E3-F6403902E8A3}" srcId="{FA40142B-FF06-4890-B571-95A58EDB9083}" destId="{F295F371-129D-4537-BA1E-F7EB6BC4BB3D}" srcOrd="0" destOrd="0" parTransId="{0799E748-2B85-4C87-8FC2-920B32C2EB59}" sibTransId="{64361714-4ADC-4CAC-AF31-0C0EFBB722B5}"/>
    <dgm:cxn modelId="{B3E90A5D-7B44-4590-88C4-181B1C5A1536}" type="presOf" srcId="{F295F371-129D-4537-BA1E-F7EB6BC4BB3D}" destId="{6BE75995-F2AA-4B5D-A5A1-A9A1D925623C}" srcOrd="0" destOrd="1" presId="urn:microsoft.com/office/officeart/2005/8/layout/default#1"/>
    <dgm:cxn modelId="{2B248E45-654B-4081-9446-EB0B2D003FEF}" srcId="{FA40142B-FF06-4890-B571-95A58EDB9083}" destId="{B3150C5E-5F6E-4861-A2F6-9DE3001598FE}" srcOrd="2" destOrd="0" parTransId="{12291368-2509-409A-A5C6-C5459C5CED99}" sibTransId="{727BBC34-F39C-46EB-A0F6-F8CA18D2111C}"/>
    <dgm:cxn modelId="{07ED9000-E55A-48AA-8757-10C92443B863}" srcId="{C8F4CCDB-5677-46E6-ADD1-AAF32697C445}" destId="{37864F3C-95C4-417D-B8C4-39628780FA80}" srcOrd="1" destOrd="0" parTransId="{5D4A49FC-B103-4096-AB31-8B50B694E958}" sibTransId="{1F062959-8F70-4890-9180-B37E7B9A9367}"/>
    <dgm:cxn modelId="{2DCB0436-B73F-4495-88B9-11AF56E84887}" type="presOf" srcId="{FA40142B-FF06-4890-B571-95A58EDB9083}" destId="{6BE75995-F2AA-4B5D-A5A1-A9A1D925623C}" srcOrd="0" destOrd="0" presId="urn:microsoft.com/office/officeart/2005/8/layout/default#1"/>
    <dgm:cxn modelId="{631B2FCE-CED4-4468-AC03-AABA3C317FFF}" type="presOf" srcId="{9FD688A0-FAF4-4A8F-AB84-921535753D50}" destId="{02DF236D-CBF8-4677-ACF6-264DDE8C0FA3}" srcOrd="0" destOrd="3" presId="urn:microsoft.com/office/officeart/2005/8/layout/default#1"/>
    <dgm:cxn modelId="{6CEC1556-DEB7-467B-996D-97D7FF2AFDEF}" srcId="{0B7398D4-2707-4260-9C83-0D7D28596998}" destId="{C8F4CCDB-5677-46E6-ADD1-AAF32697C445}" srcOrd="0" destOrd="0" parTransId="{874D046C-0A96-4255-AE55-D1470FEB7157}" sibTransId="{91862206-1BFF-4CF5-B1C2-C56CE58F66FA}"/>
    <dgm:cxn modelId="{31D9EEA3-B58D-419E-91AB-AC875523B59A}" type="presParOf" srcId="{5DD4A619-2E02-4906-A508-E64B2BC8D187}" destId="{02DF236D-CBF8-4677-ACF6-264DDE8C0FA3}" srcOrd="0" destOrd="0" presId="urn:microsoft.com/office/officeart/2005/8/layout/default#1"/>
    <dgm:cxn modelId="{281C1FB7-8D87-4FA2-8A33-74946DF86421}" type="presParOf" srcId="{5DD4A619-2E02-4906-A508-E64B2BC8D187}" destId="{CE6FC038-1CE6-4C65-A264-CA28F68616F9}" srcOrd="1" destOrd="0" presId="urn:microsoft.com/office/officeart/2005/8/layout/default#1"/>
    <dgm:cxn modelId="{E2B5E410-858D-48C2-B2D0-E2262140B1D7}" type="presParOf" srcId="{5DD4A619-2E02-4906-A508-E64B2BC8D187}" destId="{6BE75995-F2AA-4B5D-A5A1-A9A1D925623C}" srcOrd="2" destOrd="0" presId="urn:microsoft.com/office/officeart/2005/8/layout/default#1"/>
    <dgm:cxn modelId="{3810E0E0-90C5-4FDB-BC49-7117A3C49752}" type="presParOf" srcId="{5DD4A619-2E02-4906-A508-E64B2BC8D187}" destId="{89132766-CCF6-4A7A-95CA-91C0721B22F7}" srcOrd="3" destOrd="0" presId="urn:microsoft.com/office/officeart/2005/8/layout/default#1"/>
    <dgm:cxn modelId="{EF48410B-99CF-4FEB-9DDC-A336DA3B0705}" type="presParOf" srcId="{5DD4A619-2E02-4906-A508-E64B2BC8D187}" destId="{F3228834-90DC-4C33-8AB7-F3F5A0F83A61}" srcOrd="4"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4A1C0A-4ED5-462C-B4C7-130E6F86A7C3}"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zh-CN" altLang="en-US"/>
        </a:p>
      </dgm:t>
    </dgm:pt>
    <dgm:pt modelId="{F1BE7E3E-1BD6-4E2A-AB53-8713F6B756F6}">
      <dgm:prSet phldrT="[文本]"/>
      <dgm:spPr>
        <a:effectLst>
          <a:outerShdw blurRad="50800" dist="38100" dir="10800000" algn="r" rotWithShape="0">
            <a:prstClr val="black">
              <a:alpha val="40000"/>
            </a:prstClr>
          </a:outerShdw>
        </a:effectLst>
      </dgm:spPr>
      <dgm:t>
        <a:bodyPr/>
        <a:lstStyle/>
        <a:p>
          <a:r>
            <a:rPr lang="en-US" altLang="zh-CN" b="1" dirty="0" smtClean="0">
              <a:solidFill>
                <a:srgbClr val="545472"/>
              </a:solidFill>
              <a:latin typeface="微软雅黑" pitchFamily="34" charset="-122"/>
              <a:ea typeface="微软雅黑" pitchFamily="34" charset="-122"/>
            </a:rPr>
            <a:t>1</a:t>
          </a:r>
          <a:endParaRPr lang="zh-CN" altLang="en-US" b="1" dirty="0">
            <a:solidFill>
              <a:srgbClr val="545472"/>
            </a:solidFill>
            <a:latin typeface="微软雅黑" pitchFamily="34" charset="-122"/>
            <a:ea typeface="微软雅黑" pitchFamily="34" charset="-122"/>
          </a:endParaRPr>
        </a:p>
      </dgm:t>
    </dgm:pt>
    <dgm:pt modelId="{CD33483D-07EB-4A49-8232-B1CD4C3110A6}" type="parTrans" cxnId="{0E957BAF-1D09-4256-BAEC-3B7F3EDB0E77}">
      <dgm:prSet/>
      <dgm:spPr/>
      <dgm:t>
        <a:bodyPr/>
        <a:lstStyle/>
        <a:p>
          <a:endParaRPr lang="zh-CN" altLang="en-US" b="1">
            <a:solidFill>
              <a:srgbClr val="545472"/>
            </a:solidFill>
            <a:latin typeface="微软雅黑" pitchFamily="34" charset="-122"/>
            <a:ea typeface="微软雅黑" pitchFamily="34" charset="-122"/>
          </a:endParaRPr>
        </a:p>
      </dgm:t>
    </dgm:pt>
    <dgm:pt modelId="{8EBA4116-B847-41CE-BBD2-00C6828CD99E}" type="sibTrans" cxnId="{0E957BAF-1D09-4256-BAEC-3B7F3EDB0E77}">
      <dgm:prSet/>
      <dgm:spPr/>
      <dgm:t>
        <a:bodyPr/>
        <a:lstStyle/>
        <a:p>
          <a:endParaRPr lang="zh-CN" altLang="en-US" b="1">
            <a:solidFill>
              <a:srgbClr val="545472"/>
            </a:solidFill>
            <a:latin typeface="微软雅黑" pitchFamily="34" charset="-122"/>
            <a:ea typeface="微软雅黑" pitchFamily="34" charset="-122"/>
          </a:endParaRPr>
        </a:p>
      </dgm:t>
    </dgm:pt>
    <dgm:pt modelId="{BA46808C-CE15-4DDB-A6D5-47E924DFFA07}">
      <dgm:prSet phldrT="[文本]"/>
      <dgm:spPr>
        <a:effectLst>
          <a:outerShdw blurRad="63500" sx="102000" sy="102000" algn="ctr" rotWithShape="0">
            <a:prstClr val="black">
              <a:alpha val="40000"/>
            </a:prstClr>
          </a:outerShdw>
        </a:effectLst>
      </dgm:spPr>
      <dgm:t>
        <a:bodyPr/>
        <a:lstStyle/>
        <a:p>
          <a:r>
            <a:rPr lang="zh-CN" altLang="en-US" b="1" dirty="0" smtClean="0">
              <a:solidFill>
                <a:srgbClr val="545472"/>
              </a:solidFill>
              <a:latin typeface="微软雅黑" pitchFamily="34" charset="-122"/>
              <a:ea typeface="微软雅黑" pitchFamily="34" charset="-122"/>
            </a:rPr>
            <a:t>决算工作完成情况</a:t>
          </a:r>
          <a:endParaRPr lang="zh-CN" altLang="en-US" b="1" dirty="0">
            <a:solidFill>
              <a:srgbClr val="545472"/>
            </a:solidFill>
            <a:latin typeface="微软雅黑" pitchFamily="34" charset="-122"/>
            <a:ea typeface="微软雅黑" pitchFamily="34" charset="-122"/>
          </a:endParaRPr>
        </a:p>
      </dgm:t>
    </dgm:pt>
    <dgm:pt modelId="{B90DF02B-B428-4992-A1B9-4F6B03EC6785}" type="parTrans" cxnId="{0387BEEF-945A-4EC4-A814-171E7901CCAF}">
      <dgm:prSet/>
      <dgm:spPr/>
      <dgm:t>
        <a:bodyPr/>
        <a:lstStyle/>
        <a:p>
          <a:endParaRPr lang="zh-CN" altLang="en-US" b="1">
            <a:solidFill>
              <a:srgbClr val="545472"/>
            </a:solidFill>
            <a:latin typeface="微软雅黑" pitchFamily="34" charset="-122"/>
            <a:ea typeface="微软雅黑" pitchFamily="34" charset="-122"/>
          </a:endParaRPr>
        </a:p>
      </dgm:t>
    </dgm:pt>
    <dgm:pt modelId="{EABDCD5B-9FA7-4DC1-B05F-408EF9A273CF}" type="sibTrans" cxnId="{0387BEEF-945A-4EC4-A814-171E7901CCAF}">
      <dgm:prSet/>
      <dgm:spPr/>
      <dgm:t>
        <a:bodyPr/>
        <a:lstStyle/>
        <a:p>
          <a:endParaRPr lang="zh-CN" altLang="en-US" b="1">
            <a:solidFill>
              <a:srgbClr val="545472"/>
            </a:solidFill>
            <a:latin typeface="微软雅黑" pitchFamily="34" charset="-122"/>
            <a:ea typeface="微软雅黑" pitchFamily="34" charset="-122"/>
          </a:endParaRPr>
        </a:p>
      </dgm:t>
    </dgm:pt>
    <dgm:pt modelId="{412AFABD-49FD-4089-AAC0-93B15AFA5B0C}">
      <dgm:prSet phldrT="[文本]"/>
      <dgm:spPr>
        <a:effectLst>
          <a:outerShdw blurRad="50800" dist="38100" dir="10800000" algn="r" rotWithShape="0">
            <a:prstClr val="black">
              <a:alpha val="40000"/>
            </a:prstClr>
          </a:outerShdw>
        </a:effectLst>
      </dgm:spPr>
      <dgm:t>
        <a:bodyPr/>
        <a:lstStyle/>
        <a:p>
          <a:r>
            <a:rPr lang="en-US" altLang="zh-CN" b="1" dirty="0" smtClean="0">
              <a:solidFill>
                <a:srgbClr val="545472"/>
              </a:solidFill>
              <a:latin typeface="微软雅黑" pitchFamily="34" charset="-122"/>
              <a:ea typeface="微软雅黑" pitchFamily="34" charset="-122"/>
            </a:rPr>
            <a:t>2</a:t>
          </a:r>
          <a:endParaRPr lang="zh-CN" altLang="en-US" b="1" dirty="0">
            <a:solidFill>
              <a:srgbClr val="545472"/>
            </a:solidFill>
            <a:latin typeface="微软雅黑" pitchFamily="34" charset="-122"/>
            <a:ea typeface="微软雅黑" pitchFamily="34" charset="-122"/>
          </a:endParaRPr>
        </a:p>
      </dgm:t>
    </dgm:pt>
    <dgm:pt modelId="{DA87C52E-6DAC-4D88-A6E7-22E12C9E635D}" type="parTrans" cxnId="{1B8CAA1B-7655-4EC1-A439-AEAE108DA38F}">
      <dgm:prSet/>
      <dgm:spPr/>
      <dgm:t>
        <a:bodyPr/>
        <a:lstStyle/>
        <a:p>
          <a:endParaRPr lang="zh-CN" altLang="en-US" b="1">
            <a:solidFill>
              <a:srgbClr val="545472"/>
            </a:solidFill>
            <a:latin typeface="微软雅黑" pitchFamily="34" charset="-122"/>
            <a:ea typeface="微软雅黑" pitchFamily="34" charset="-122"/>
          </a:endParaRPr>
        </a:p>
      </dgm:t>
    </dgm:pt>
    <dgm:pt modelId="{5B037648-7D2A-4B11-93B4-70C60A7AEEEF}" type="sibTrans" cxnId="{1B8CAA1B-7655-4EC1-A439-AEAE108DA38F}">
      <dgm:prSet/>
      <dgm:spPr/>
      <dgm:t>
        <a:bodyPr/>
        <a:lstStyle/>
        <a:p>
          <a:endParaRPr lang="zh-CN" altLang="en-US" b="1">
            <a:solidFill>
              <a:srgbClr val="545472"/>
            </a:solidFill>
            <a:latin typeface="微软雅黑" pitchFamily="34" charset="-122"/>
            <a:ea typeface="微软雅黑" pitchFamily="34" charset="-122"/>
          </a:endParaRPr>
        </a:p>
      </dgm:t>
    </dgm:pt>
    <dgm:pt modelId="{19AE360E-C9D5-4A23-8197-942E756FAE8A}">
      <dgm:prSet phldrT="[文本]"/>
      <dgm:spPr>
        <a:effectLst>
          <a:outerShdw blurRad="63500" sx="102000" sy="102000" algn="ctr" rotWithShape="0">
            <a:prstClr val="black">
              <a:alpha val="40000"/>
            </a:prstClr>
          </a:outerShdw>
        </a:effectLst>
      </dgm:spPr>
      <dgm:t>
        <a:bodyPr/>
        <a:lstStyle/>
        <a:p>
          <a:r>
            <a:rPr lang="zh-CN" altLang="en-US" b="1" dirty="0" smtClean="0">
              <a:solidFill>
                <a:srgbClr val="545472"/>
              </a:solidFill>
              <a:latin typeface="微软雅黑" pitchFamily="34" charset="-122"/>
              <a:ea typeface="微软雅黑" pitchFamily="34" charset="-122"/>
            </a:rPr>
            <a:t>决算工作考核情况</a:t>
          </a:r>
          <a:endParaRPr lang="zh-CN" altLang="en-US" b="1" dirty="0">
            <a:solidFill>
              <a:srgbClr val="545472"/>
            </a:solidFill>
            <a:latin typeface="微软雅黑" pitchFamily="34" charset="-122"/>
            <a:ea typeface="微软雅黑" pitchFamily="34" charset="-122"/>
          </a:endParaRPr>
        </a:p>
      </dgm:t>
    </dgm:pt>
    <dgm:pt modelId="{EF5A74D4-4CAA-4291-B8D1-98AAFE4A40AF}" type="parTrans" cxnId="{12EFA93D-C838-4427-A4B6-07988BA9FB82}">
      <dgm:prSet/>
      <dgm:spPr/>
      <dgm:t>
        <a:bodyPr/>
        <a:lstStyle/>
        <a:p>
          <a:endParaRPr lang="zh-CN" altLang="en-US" b="1">
            <a:solidFill>
              <a:srgbClr val="545472"/>
            </a:solidFill>
            <a:latin typeface="微软雅黑" pitchFamily="34" charset="-122"/>
            <a:ea typeface="微软雅黑" pitchFamily="34" charset="-122"/>
          </a:endParaRPr>
        </a:p>
      </dgm:t>
    </dgm:pt>
    <dgm:pt modelId="{29516677-C160-4F01-91F3-182BEEDBE924}" type="sibTrans" cxnId="{12EFA93D-C838-4427-A4B6-07988BA9FB82}">
      <dgm:prSet/>
      <dgm:spPr/>
      <dgm:t>
        <a:bodyPr/>
        <a:lstStyle/>
        <a:p>
          <a:endParaRPr lang="zh-CN" altLang="en-US" b="1">
            <a:solidFill>
              <a:srgbClr val="545472"/>
            </a:solidFill>
            <a:latin typeface="微软雅黑" pitchFamily="34" charset="-122"/>
            <a:ea typeface="微软雅黑" pitchFamily="34" charset="-122"/>
          </a:endParaRPr>
        </a:p>
      </dgm:t>
    </dgm:pt>
    <dgm:pt modelId="{B97E6082-B3BB-4F01-9849-BA97D3FA1B00}">
      <dgm:prSet phldrT="[文本]"/>
      <dgm:spPr>
        <a:effectLst>
          <a:outerShdw blurRad="50800" dist="38100" dir="10800000" algn="r" rotWithShape="0">
            <a:prstClr val="black">
              <a:alpha val="40000"/>
            </a:prstClr>
          </a:outerShdw>
        </a:effectLst>
      </dgm:spPr>
      <dgm:t>
        <a:bodyPr/>
        <a:lstStyle/>
        <a:p>
          <a:r>
            <a:rPr lang="en-US" altLang="zh-CN" b="1" dirty="0" smtClean="0">
              <a:solidFill>
                <a:srgbClr val="545472"/>
              </a:solidFill>
              <a:latin typeface="微软雅黑" pitchFamily="34" charset="-122"/>
              <a:ea typeface="微软雅黑" pitchFamily="34" charset="-122"/>
            </a:rPr>
            <a:t>3</a:t>
          </a:r>
          <a:endParaRPr lang="zh-CN" altLang="en-US" b="1" dirty="0">
            <a:solidFill>
              <a:srgbClr val="545472"/>
            </a:solidFill>
            <a:latin typeface="微软雅黑" pitchFamily="34" charset="-122"/>
            <a:ea typeface="微软雅黑" pitchFamily="34" charset="-122"/>
          </a:endParaRPr>
        </a:p>
      </dgm:t>
    </dgm:pt>
    <dgm:pt modelId="{C6D5B810-28BF-4D21-B96C-196E9361D990}" type="parTrans" cxnId="{BDD6BEBD-D6EA-4899-BA77-FD04DED98F2E}">
      <dgm:prSet/>
      <dgm:spPr/>
      <dgm:t>
        <a:bodyPr/>
        <a:lstStyle/>
        <a:p>
          <a:endParaRPr lang="zh-CN" altLang="en-US" b="1">
            <a:solidFill>
              <a:srgbClr val="545472"/>
            </a:solidFill>
            <a:latin typeface="微软雅黑" pitchFamily="34" charset="-122"/>
            <a:ea typeface="微软雅黑" pitchFamily="34" charset="-122"/>
          </a:endParaRPr>
        </a:p>
      </dgm:t>
    </dgm:pt>
    <dgm:pt modelId="{5FA5C2A8-CD01-4D30-AA20-49A23F058C38}" type="sibTrans" cxnId="{BDD6BEBD-D6EA-4899-BA77-FD04DED98F2E}">
      <dgm:prSet/>
      <dgm:spPr/>
      <dgm:t>
        <a:bodyPr/>
        <a:lstStyle/>
        <a:p>
          <a:endParaRPr lang="zh-CN" altLang="en-US" b="1">
            <a:solidFill>
              <a:srgbClr val="545472"/>
            </a:solidFill>
            <a:latin typeface="微软雅黑" pitchFamily="34" charset="-122"/>
            <a:ea typeface="微软雅黑" pitchFamily="34" charset="-122"/>
          </a:endParaRPr>
        </a:p>
      </dgm:t>
    </dgm:pt>
    <dgm:pt modelId="{76C2E182-9155-4937-A6BB-2EF828A59816}">
      <dgm:prSet phldrT="[文本]"/>
      <dgm:spPr>
        <a:effectLst>
          <a:outerShdw blurRad="63500" sx="102000" sy="102000" algn="ctr" rotWithShape="0">
            <a:prstClr val="black">
              <a:alpha val="40000"/>
            </a:prstClr>
          </a:outerShdw>
        </a:effectLst>
      </dgm:spPr>
      <dgm:t>
        <a:bodyPr/>
        <a:lstStyle/>
        <a:p>
          <a:r>
            <a:rPr lang="zh-CN" altLang="en-US" b="1" dirty="0" smtClean="0">
              <a:solidFill>
                <a:srgbClr val="545472"/>
              </a:solidFill>
              <a:latin typeface="微软雅黑" pitchFamily="34" charset="-122"/>
              <a:ea typeface="微软雅黑" pitchFamily="34" charset="-122"/>
            </a:rPr>
            <a:t>决算数据简要分析</a:t>
          </a:r>
          <a:endParaRPr lang="zh-CN" altLang="en-US" b="1" dirty="0">
            <a:solidFill>
              <a:srgbClr val="545472"/>
            </a:solidFill>
            <a:latin typeface="微软雅黑" pitchFamily="34" charset="-122"/>
            <a:ea typeface="微软雅黑" pitchFamily="34" charset="-122"/>
          </a:endParaRPr>
        </a:p>
      </dgm:t>
    </dgm:pt>
    <dgm:pt modelId="{14A67456-7203-4575-812A-E08A90FBD61E}" type="parTrans" cxnId="{B95E2634-A174-4891-8C29-70C5901F9232}">
      <dgm:prSet/>
      <dgm:spPr/>
      <dgm:t>
        <a:bodyPr/>
        <a:lstStyle/>
        <a:p>
          <a:endParaRPr lang="zh-CN" altLang="en-US" b="1">
            <a:solidFill>
              <a:srgbClr val="545472"/>
            </a:solidFill>
            <a:latin typeface="微软雅黑" pitchFamily="34" charset="-122"/>
            <a:ea typeface="微软雅黑" pitchFamily="34" charset="-122"/>
          </a:endParaRPr>
        </a:p>
      </dgm:t>
    </dgm:pt>
    <dgm:pt modelId="{74126071-6DD9-4E8E-B7B9-F67E9F6657FE}" type="sibTrans" cxnId="{B95E2634-A174-4891-8C29-70C5901F9232}">
      <dgm:prSet/>
      <dgm:spPr/>
      <dgm:t>
        <a:bodyPr/>
        <a:lstStyle/>
        <a:p>
          <a:endParaRPr lang="zh-CN" altLang="en-US" b="1">
            <a:solidFill>
              <a:srgbClr val="545472"/>
            </a:solidFill>
            <a:latin typeface="微软雅黑" pitchFamily="34" charset="-122"/>
            <a:ea typeface="微软雅黑" pitchFamily="34" charset="-122"/>
          </a:endParaRPr>
        </a:p>
      </dgm:t>
    </dgm:pt>
    <dgm:pt modelId="{B095813B-0080-45D5-8201-1CEF2D94B5A4}">
      <dgm:prSet phldrT="[文本]"/>
      <dgm:spPr>
        <a:effectLst>
          <a:outerShdw blurRad="50800" dist="38100" dir="10800000" algn="r" rotWithShape="0">
            <a:prstClr val="black">
              <a:alpha val="40000"/>
            </a:prstClr>
          </a:outerShdw>
        </a:effectLst>
      </dgm:spPr>
      <dgm:t>
        <a:bodyPr/>
        <a:lstStyle/>
        <a:p>
          <a:r>
            <a:rPr lang="en-US" altLang="zh-CN" b="1" dirty="0" smtClean="0">
              <a:solidFill>
                <a:srgbClr val="545472"/>
              </a:solidFill>
              <a:latin typeface="微软雅黑" pitchFamily="34" charset="-122"/>
              <a:ea typeface="微软雅黑" pitchFamily="34" charset="-122"/>
            </a:rPr>
            <a:t>4</a:t>
          </a:r>
          <a:endParaRPr lang="zh-CN" altLang="en-US" b="1" dirty="0">
            <a:solidFill>
              <a:srgbClr val="545472"/>
            </a:solidFill>
            <a:latin typeface="微软雅黑" pitchFamily="34" charset="-122"/>
            <a:ea typeface="微软雅黑" pitchFamily="34" charset="-122"/>
          </a:endParaRPr>
        </a:p>
      </dgm:t>
    </dgm:pt>
    <dgm:pt modelId="{95A68991-93D5-45B8-AB35-5B86E12991EC}" type="parTrans" cxnId="{3379C7E8-4251-4B47-B2FB-0F07EF19A0F8}">
      <dgm:prSet/>
      <dgm:spPr/>
      <dgm:t>
        <a:bodyPr/>
        <a:lstStyle/>
        <a:p>
          <a:endParaRPr lang="zh-CN" altLang="en-US" b="1">
            <a:solidFill>
              <a:srgbClr val="545472"/>
            </a:solidFill>
            <a:latin typeface="微软雅黑" pitchFamily="34" charset="-122"/>
            <a:ea typeface="微软雅黑" pitchFamily="34" charset="-122"/>
          </a:endParaRPr>
        </a:p>
      </dgm:t>
    </dgm:pt>
    <dgm:pt modelId="{ECCCCB02-3DF8-473B-A95C-2487C672880F}" type="sibTrans" cxnId="{3379C7E8-4251-4B47-B2FB-0F07EF19A0F8}">
      <dgm:prSet/>
      <dgm:spPr/>
      <dgm:t>
        <a:bodyPr/>
        <a:lstStyle/>
        <a:p>
          <a:endParaRPr lang="zh-CN" altLang="en-US" b="1">
            <a:solidFill>
              <a:srgbClr val="545472"/>
            </a:solidFill>
            <a:latin typeface="微软雅黑" pitchFamily="34" charset="-122"/>
            <a:ea typeface="微软雅黑" pitchFamily="34" charset="-122"/>
          </a:endParaRPr>
        </a:p>
      </dgm:t>
    </dgm:pt>
    <dgm:pt modelId="{6BE81EED-51D1-43B5-82A8-628310EA1706}">
      <dgm:prSet phldrT="[文本]"/>
      <dgm:spPr>
        <a:effectLst>
          <a:outerShdw blurRad="63500" sx="102000" sy="102000" algn="ctr" rotWithShape="0">
            <a:prstClr val="black">
              <a:alpha val="40000"/>
            </a:prstClr>
          </a:outerShdw>
        </a:effectLst>
      </dgm:spPr>
      <dgm:t>
        <a:bodyPr/>
        <a:lstStyle/>
        <a:p>
          <a:r>
            <a:rPr lang="zh-CN" altLang="en-US" b="1" dirty="0" smtClean="0">
              <a:solidFill>
                <a:srgbClr val="545472"/>
              </a:solidFill>
              <a:latin typeface="微软雅黑" pitchFamily="34" charset="-122"/>
              <a:ea typeface="微软雅黑" pitchFamily="34" charset="-122"/>
            </a:rPr>
            <a:t>决算工作中的问题</a:t>
          </a:r>
          <a:endParaRPr lang="zh-CN" altLang="en-US" b="1" dirty="0">
            <a:solidFill>
              <a:srgbClr val="545472"/>
            </a:solidFill>
            <a:latin typeface="微软雅黑" pitchFamily="34" charset="-122"/>
            <a:ea typeface="微软雅黑" pitchFamily="34" charset="-122"/>
          </a:endParaRPr>
        </a:p>
      </dgm:t>
    </dgm:pt>
    <dgm:pt modelId="{8A9932DA-6ADD-463E-8507-70B431073393}" type="parTrans" cxnId="{28A87570-6957-4ADD-AA4B-D671DD18CFC7}">
      <dgm:prSet/>
      <dgm:spPr/>
      <dgm:t>
        <a:bodyPr/>
        <a:lstStyle/>
        <a:p>
          <a:endParaRPr lang="zh-CN" altLang="en-US" b="1">
            <a:solidFill>
              <a:srgbClr val="545472"/>
            </a:solidFill>
            <a:latin typeface="微软雅黑" pitchFamily="34" charset="-122"/>
            <a:ea typeface="微软雅黑" pitchFamily="34" charset="-122"/>
          </a:endParaRPr>
        </a:p>
      </dgm:t>
    </dgm:pt>
    <dgm:pt modelId="{20943091-E444-4089-9F99-3E61CAF18F44}" type="sibTrans" cxnId="{28A87570-6957-4ADD-AA4B-D671DD18CFC7}">
      <dgm:prSet/>
      <dgm:spPr/>
      <dgm:t>
        <a:bodyPr/>
        <a:lstStyle/>
        <a:p>
          <a:endParaRPr lang="zh-CN" altLang="en-US" b="1">
            <a:solidFill>
              <a:srgbClr val="545472"/>
            </a:solidFill>
            <a:latin typeface="微软雅黑" pitchFamily="34" charset="-122"/>
            <a:ea typeface="微软雅黑" pitchFamily="34" charset="-122"/>
          </a:endParaRPr>
        </a:p>
      </dgm:t>
    </dgm:pt>
    <dgm:pt modelId="{DDBC8BCD-09A0-4617-8CFD-EA1078F51244}" type="pres">
      <dgm:prSet presAssocID="{D94A1C0A-4ED5-462C-B4C7-130E6F86A7C3}" presName="Name0" presStyleCnt="0">
        <dgm:presLayoutVars>
          <dgm:dir/>
          <dgm:animLvl val="lvl"/>
          <dgm:resizeHandles val="exact"/>
        </dgm:presLayoutVars>
      </dgm:prSet>
      <dgm:spPr/>
      <dgm:t>
        <a:bodyPr/>
        <a:lstStyle/>
        <a:p>
          <a:endParaRPr lang="zh-CN" altLang="en-US"/>
        </a:p>
      </dgm:t>
    </dgm:pt>
    <dgm:pt modelId="{20060956-D61E-4219-B22E-9B6196719FE2}" type="pres">
      <dgm:prSet presAssocID="{F1BE7E3E-1BD6-4E2A-AB53-8713F6B756F6}" presName="linNode" presStyleCnt="0"/>
      <dgm:spPr/>
    </dgm:pt>
    <dgm:pt modelId="{C68547EF-ECDA-4BFB-AF75-8B7500A05663}" type="pres">
      <dgm:prSet presAssocID="{F1BE7E3E-1BD6-4E2A-AB53-8713F6B756F6}" presName="parentText" presStyleLbl="node1" presStyleIdx="0" presStyleCnt="4" custScaleX="39967">
        <dgm:presLayoutVars>
          <dgm:chMax val="1"/>
          <dgm:bulletEnabled val="1"/>
        </dgm:presLayoutVars>
      </dgm:prSet>
      <dgm:spPr/>
      <dgm:t>
        <a:bodyPr/>
        <a:lstStyle/>
        <a:p>
          <a:endParaRPr lang="zh-CN" altLang="en-US"/>
        </a:p>
      </dgm:t>
    </dgm:pt>
    <dgm:pt modelId="{048A037A-7D77-42C4-85BB-F92FAC350E17}" type="pres">
      <dgm:prSet presAssocID="{F1BE7E3E-1BD6-4E2A-AB53-8713F6B756F6}" presName="descendantText" presStyleLbl="alignAccFollowNode1" presStyleIdx="0" presStyleCnt="4">
        <dgm:presLayoutVars>
          <dgm:bulletEnabled val="1"/>
        </dgm:presLayoutVars>
      </dgm:prSet>
      <dgm:spPr/>
      <dgm:t>
        <a:bodyPr/>
        <a:lstStyle/>
        <a:p>
          <a:endParaRPr lang="zh-CN" altLang="en-US"/>
        </a:p>
      </dgm:t>
    </dgm:pt>
    <dgm:pt modelId="{319CB7EE-B872-4B82-9E54-64CD0BDC92AA}" type="pres">
      <dgm:prSet presAssocID="{8EBA4116-B847-41CE-BBD2-00C6828CD99E}" presName="sp" presStyleCnt="0"/>
      <dgm:spPr/>
    </dgm:pt>
    <dgm:pt modelId="{E555617D-6A7C-434C-8B94-4965D55097C4}" type="pres">
      <dgm:prSet presAssocID="{412AFABD-49FD-4089-AAC0-93B15AFA5B0C}" presName="linNode" presStyleCnt="0"/>
      <dgm:spPr/>
    </dgm:pt>
    <dgm:pt modelId="{EC1C39BC-13E4-46F3-A365-ECB54FE3DCD0}" type="pres">
      <dgm:prSet presAssocID="{412AFABD-49FD-4089-AAC0-93B15AFA5B0C}" presName="parentText" presStyleLbl="node1" presStyleIdx="1" presStyleCnt="4" custScaleX="39967">
        <dgm:presLayoutVars>
          <dgm:chMax val="1"/>
          <dgm:bulletEnabled val="1"/>
        </dgm:presLayoutVars>
      </dgm:prSet>
      <dgm:spPr/>
      <dgm:t>
        <a:bodyPr/>
        <a:lstStyle/>
        <a:p>
          <a:endParaRPr lang="zh-CN" altLang="en-US"/>
        </a:p>
      </dgm:t>
    </dgm:pt>
    <dgm:pt modelId="{C44021B8-0CA8-47C2-9DD8-97538ED69CDF}" type="pres">
      <dgm:prSet presAssocID="{412AFABD-49FD-4089-AAC0-93B15AFA5B0C}" presName="descendantText" presStyleLbl="alignAccFollowNode1" presStyleIdx="1" presStyleCnt="4">
        <dgm:presLayoutVars>
          <dgm:bulletEnabled val="1"/>
        </dgm:presLayoutVars>
      </dgm:prSet>
      <dgm:spPr/>
      <dgm:t>
        <a:bodyPr/>
        <a:lstStyle/>
        <a:p>
          <a:endParaRPr lang="zh-CN" altLang="en-US"/>
        </a:p>
      </dgm:t>
    </dgm:pt>
    <dgm:pt modelId="{DA70C696-2D55-4B09-8A51-A9D6EC10242D}" type="pres">
      <dgm:prSet presAssocID="{5B037648-7D2A-4B11-93B4-70C60A7AEEEF}" presName="sp" presStyleCnt="0"/>
      <dgm:spPr/>
    </dgm:pt>
    <dgm:pt modelId="{E4A38D6F-0F23-4FA3-8D48-0F74287F7A33}" type="pres">
      <dgm:prSet presAssocID="{B97E6082-B3BB-4F01-9849-BA97D3FA1B00}" presName="linNode" presStyleCnt="0"/>
      <dgm:spPr/>
    </dgm:pt>
    <dgm:pt modelId="{82354726-EF60-4EE3-BF9A-EE98792FA835}" type="pres">
      <dgm:prSet presAssocID="{B97E6082-B3BB-4F01-9849-BA97D3FA1B00}" presName="parentText" presStyleLbl="node1" presStyleIdx="2" presStyleCnt="4" custScaleX="39967">
        <dgm:presLayoutVars>
          <dgm:chMax val="1"/>
          <dgm:bulletEnabled val="1"/>
        </dgm:presLayoutVars>
      </dgm:prSet>
      <dgm:spPr/>
      <dgm:t>
        <a:bodyPr/>
        <a:lstStyle/>
        <a:p>
          <a:endParaRPr lang="zh-CN" altLang="en-US"/>
        </a:p>
      </dgm:t>
    </dgm:pt>
    <dgm:pt modelId="{243BD421-8165-45E6-8E98-DD18BBE53D21}" type="pres">
      <dgm:prSet presAssocID="{B97E6082-B3BB-4F01-9849-BA97D3FA1B00}" presName="descendantText" presStyleLbl="alignAccFollowNode1" presStyleIdx="2" presStyleCnt="4">
        <dgm:presLayoutVars>
          <dgm:bulletEnabled val="1"/>
        </dgm:presLayoutVars>
      </dgm:prSet>
      <dgm:spPr/>
      <dgm:t>
        <a:bodyPr/>
        <a:lstStyle/>
        <a:p>
          <a:endParaRPr lang="zh-CN" altLang="en-US"/>
        </a:p>
      </dgm:t>
    </dgm:pt>
    <dgm:pt modelId="{1D1B4AB5-60F9-444F-8FC0-F88DF188AED8}" type="pres">
      <dgm:prSet presAssocID="{5FA5C2A8-CD01-4D30-AA20-49A23F058C38}" presName="sp" presStyleCnt="0"/>
      <dgm:spPr/>
    </dgm:pt>
    <dgm:pt modelId="{ECDCB601-3D64-4C95-8A5A-DA076B99168F}" type="pres">
      <dgm:prSet presAssocID="{B095813B-0080-45D5-8201-1CEF2D94B5A4}" presName="linNode" presStyleCnt="0"/>
      <dgm:spPr/>
    </dgm:pt>
    <dgm:pt modelId="{2213C3DF-0F88-4DE2-A765-9F56ABD79DE5}" type="pres">
      <dgm:prSet presAssocID="{B095813B-0080-45D5-8201-1CEF2D94B5A4}" presName="parentText" presStyleLbl="node1" presStyleIdx="3" presStyleCnt="4" custScaleX="39967">
        <dgm:presLayoutVars>
          <dgm:chMax val="1"/>
          <dgm:bulletEnabled val="1"/>
        </dgm:presLayoutVars>
      </dgm:prSet>
      <dgm:spPr/>
      <dgm:t>
        <a:bodyPr/>
        <a:lstStyle/>
        <a:p>
          <a:endParaRPr lang="zh-CN" altLang="en-US"/>
        </a:p>
      </dgm:t>
    </dgm:pt>
    <dgm:pt modelId="{B0C318E8-6731-4001-8003-DA2165D92A66}" type="pres">
      <dgm:prSet presAssocID="{B095813B-0080-45D5-8201-1CEF2D94B5A4}" presName="descendantText" presStyleLbl="alignAccFollowNode1" presStyleIdx="3" presStyleCnt="4">
        <dgm:presLayoutVars>
          <dgm:bulletEnabled val="1"/>
        </dgm:presLayoutVars>
      </dgm:prSet>
      <dgm:spPr/>
      <dgm:t>
        <a:bodyPr/>
        <a:lstStyle/>
        <a:p>
          <a:endParaRPr lang="zh-CN" altLang="en-US"/>
        </a:p>
      </dgm:t>
    </dgm:pt>
  </dgm:ptLst>
  <dgm:cxnLst>
    <dgm:cxn modelId="{B95E2634-A174-4891-8C29-70C5901F9232}" srcId="{B97E6082-B3BB-4F01-9849-BA97D3FA1B00}" destId="{76C2E182-9155-4937-A6BB-2EF828A59816}" srcOrd="0" destOrd="0" parTransId="{14A67456-7203-4575-812A-E08A90FBD61E}" sibTransId="{74126071-6DD9-4E8E-B7B9-F67E9F6657FE}"/>
    <dgm:cxn modelId="{75ABE20A-8505-40F0-A5A7-1A933F597989}" type="presOf" srcId="{B97E6082-B3BB-4F01-9849-BA97D3FA1B00}" destId="{82354726-EF60-4EE3-BF9A-EE98792FA835}" srcOrd="0" destOrd="0" presId="urn:microsoft.com/office/officeart/2005/8/layout/vList5"/>
    <dgm:cxn modelId="{1B8CAA1B-7655-4EC1-A439-AEAE108DA38F}" srcId="{D94A1C0A-4ED5-462C-B4C7-130E6F86A7C3}" destId="{412AFABD-49FD-4089-AAC0-93B15AFA5B0C}" srcOrd="1" destOrd="0" parTransId="{DA87C52E-6DAC-4D88-A6E7-22E12C9E635D}" sibTransId="{5B037648-7D2A-4B11-93B4-70C60A7AEEEF}"/>
    <dgm:cxn modelId="{0E957BAF-1D09-4256-BAEC-3B7F3EDB0E77}" srcId="{D94A1C0A-4ED5-462C-B4C7-130E6F86A7C3}" destId="{F1BE7E3E-1BD6-4E2A-AB53-8713F6B756F6}" srcOrd="0" destOrd="0" parTransId="{CD33483D-07EB-4A49-8232-B1CD4C3110A6}" sibTransId="{8EBA4116-B847-41CE-BBD2-00C6828CD99E}"/>
    <dgm:cxn modelId="{3CB089FA-8AF9-4837-80D9-B446C9DE363A}" type="presOf" srcId="{76C2E182-9155-4937-A6BB-2EF828A59816}" destId="{243BD421-8165-45E6-8E98-DD18BBE53D21}" srcOrd="0" destOrd="0" presId="urn:microsoft.com/office/officeart/2005/8/layout/vList5"/>
    <dgm:cxn modelId="{3379C7E8-4251-4B47-B2FB-0F07EF19A0F8}" srcId="{D94A1C0A-4ED5-462C-B4C7-130E6F86A7C3}" destId="{B095813B-0080-45D5-8201-1CEF2D94B5A4}" srcOrd="3" destOrd="0" parTransId="{95A68991-93D5-45B8-AB35-5B86E12991EC}" sibTransId="{ECCCCB02-3DF8-473B-A95C-2487C672880F}"/>
    <dgm:cxn modelId="{14BE0BB1-098D-45A6-9BCF-741626D64641}" type="presOf" srcId="{412AFABD-49FD-4089-AAC0-93B15AFA5B0C}" destId="{EC1C39BC-13E4-46F3-A365-ECB54FE3DCD0}" srcOrd="0" destOrd="0" presId="urn:microsoft.com/office/officeart/2005/8/layout/vList5"/>
    <dgm:cxn modelId="{4535D5D2-6E82-4076-8C6B-A1A5C1D1F992}" type="presOf" srcId="{6BE81EED-51D1-43B5-82A8-628310EA1706}" destId="{B0C318E8-6731-4001-8003-DA2165D92A66}" srcOrd="0" destOrd="0" presId="urn:microsoft.com/office/officeart/2005/8/layout/vList5"/>
    <dgm:cxn modelId="{0387BEEF-945A-4EC4-A814-171E7901CCAF}" srcId="{F1BE7E3E-1BD6-4E2A-AB53-8713F6B756F6}" destId="{BA46808C-CE15-4DDB-A6D5-47E924DFFA07}" srcOrd="0" destOrd="0" parTransId="{B90DF02B-B428-4992-A1B9-4F6B03EC6785}" sibTransId="{EABDCD5B-9FA7-4DC1-B05F-408EF9A273CF}"/>
    <dgm:cxn modelId="{28A87570-6957-4ADD-AA4B-D671DD18CFC7}" srcId="{B095813B-0080-45D5-8201-1CEF2D94B5A4}" destId="{6BE81EED-51D1-43B5-82A8-628310EA1706}" srcOrd="0" destOrd="0" parTransId="{8A9932DA-6ADD-463E-8507-70B431073393}" sibTransId="{20943091-E444-4089-9F99-3E61CAF18F44}"/>
    <dgm:cxn modelId="{914A3C26-14F1-4A02-8724-3405E0B0280D}" type="presOf" srcId="{BA46808C-CE15-4DDB-A6D5-47E924DFFA07}" destId="{048A037A-7D77-42C4-85BB-F92FAC350E17}" srcOrd="0" destOrd="0" presId="urn:microsoft.com/office/officeart/2005/8/layout/vList5"/>
    <dgm:cxn modelId="{12EFA93D-C838-4427-A4B6-07988BA9FB82}" srcId="{412AFABD-49FD-4089-AAC0-93B15AFA5B0C}" destId="{19AE360E-C9D5-4A23-8197-942E756FAE8A}" srcOrd="0" destOrd="0" parTransId="{EF5A74D4-4CAA-4291-B8D1-98AAFE4A40AF}" sibTransId="{29516677-C160-4F01-91F3-182BEEDBE924}"/>
    <dgm:cxn modelId="{BAE5220A-A80D-4D33-9740-9B02B85913B0}" type="presOf" srcId="{F1BE7E3E-1BD6-4E2A-AB53-8713F6B756F6}" destId="{C68547EF-ECDA-4BFB-AF75-8B7500A05663}" srcOrd="0" destOrd="0" presId="urn:microsoft.com/office/officeart/2005/8/layout/vList5"/>
    <dgm:cxn modelId="{BDD6BEBD-D6EA-4899-BA77-FD04DED98F2E}" srcId="{D94A1C0A-4ED5-462C-B4C7-130E6F86A7C3}" destId="{B97E6082-B3BB-4F01-9849-BA97D3FA1B00}" srcOrd="2" destOrd="0" parTransId="{C6D5B810-28BF-4D21-B96C-196E9361D990}" sibTransId="{5FA5C2A8-CD01-4D30-AA20-49A23F058C38}"/>
    <dgm:cxn modelId="{F44C6E88-A97B-488D-92FC-F1E04E82CCCD}" type="presOf" srcId="{D94A1C0A-4ED5-462C-B4C7-130E6F86A7C3}" destId="{DDBC8BCD-09A0-4617-8CFD-EA1078F51244}" srcOrd="0" destOrd="0" presId="urn:microsoft.com/office/officeart/2005/8/layout/vList5"/>
    <dgm:cxn modelId="{181EB95B-5A44-494B-B1FD-22CE0F16849C}" type="presOf" srcId="{B095813B-0080-45D5-8201-1CEF2D94B5A4}" destId="{2213C3DF-0F88-4DE2-A765-9F56ABD79DE5}" srcOrd="0" destOrd="0" presId="urn:microsoft.com/office/officeart/2005/8/layout/vList5"/>
    <dgm:cxn modelId="{9C14A0D9-4289-47F7-9261-29FF4B732971}" type="presOf" srcId="{19AE360E-C9D5-4A23-8197-942E756FAE8A}" destId="{C44021B8-0CA8-47C2-9DD8-97538ED69CDF}" srcOrd="0" destOrd="0" presId="urn:microsoft.com/office/officeart/2005/8/layout/vList5"/>
    <dgm:cxn modelId="{519D67F5-4119-424F-A032-5E754564CFEB}" type="presParOf" srcId="{DDBC8BCD-09A0-4617-8CFD-EA1078F51244}" destId="{20060956-D61E-4219-B22E-9B6196719FE2}" srcOrd="0" destOrd="0" presId="urn:microsoft.com/office/officeart/2005/8/layout/vList5"/>
    <dgm:cxn modelId="{C4F03D91-43ED-447C-AA41-628D83C2B53B}" type="presParOf" srcId="{20060956-D61E-4219-B22E-9B6196719FE2}" destId="{C68547EF-ECDA-4BFB-AF75-8B7500A05663}" srcOrd="0" destOrd="0" presId="urn:microsoft.com/office/officeart/2005/8/layout/vList5"/>
    <dgm:cxn modelId="{536D09E5-24A9-493A-AB5B-0676E1622065}" type="presParOf" srcId="{20060956-D61E-4219-B22E-9B6196719FE2}" destId="{048A037A-7D77-42C4-85BB-F92FAC350E17}" srcOrd="1" destOrd="0" presId="urn:microsoft.com/office/officeart/2005/8/layout/vList5"/>
    <dgm:cxn modelId="{DF7AC15A-78BD-4AB4-A519-9FF5C1B0E24D}" type="presParOf" srcId="{DDBC8BCD-09A0-4617-8CFD-EA1078F51244}" destId="{319CB7EE-B872-4B82-9E54-64CD0BDC92AA}" srcOrd="1" destOrd="0" presId="urn:microsoft.com/office/officeart/2005/8/layout/vList5"/>
    <dgm:cxn modelId="{4AB0B32B-68EA-40FD-AD8F-6C413EFE9127}" type="presParOf" srcId="{DDBC8BCD-09A0-4617-8CFD-EA1078F51244}" destId="{E555617D-6A7C-434C-8B94-4965D55097C4}" srcOrd="2" destOrd="0" presId="urn:microsoft.com/office/officeart/2005/8/layout/vList5"/>
    <dgm:cxn modelId="{C4DB05AA-F7FF-4FA2-B343-2A4D1443B0B1}" type="presParOf" srcId="{E555617D-6A7C-434C-8B94-4965D55097C4}" destId="{EC1C39BC-13E4-46F3-A365-ECB54FE3DCD0}" srcOrd="0" destOrd="0" presId="urn:microsoft.com/office/officeart/2005/8/layout/vList5"/>
    <dgm:cxn modelId="{467AD47B-8C38-4B69-AA37-765E4BB4AC70}" type="presParOf" srcId="{E555617D-6A7C-434C-8B94-4965D55097C4}" destId="{C44021B8-0CA8-47C2-9DD8-97538ED69CDF}" srcOrd="1" destOrd="0" presId="urn:microsoft.com/office/officeart/2005/8/layout/vList5"/>
    <dgm:cxn modelId="{D4568500-4493-407D-AFD5-EB0AB9DB62AE}" type="presParOf" srcId="{DDBC8BCD-09A0-4617-8CFD-EA1078F51244}" destId="{DA70C696-2D55-4B09-8A51-A9D6EC10242D}" srcOrd="3" destOrd="0" presId="urn:microsoft.com/office/officeart/2005/8/layout/vList5"/>
    <dgm:cxn modelId="{3E2F443D-7947-4014-B663-44D29784D189}" type="presParOf" srcId="{DDBC8BCD-09A0-4617-8CFD-EA1078F51244}" destId="{E4A38D6F-0F23-4FA3-8D48-0F74287F7A33}" srcOrd="4" destOrd="0" presId="urn:microsoft.com/office/officeart/2005/8/layout/vList5"/>
    <dgm:cxn modelId="{0DF4FF30-8690-487D-99CF-67531C825FE1}" type="presParOf" srcId="{E4A38D6F-0F23-4FA3-8D48-0F74287F7A33}" destId="{82354726-EF60-4EE3-BF9A-EE98792FA835}" srcOrd="0" destOrd="0" presId="urn:microsoft.com/office/officeart/2005/8/layout/vList5"/>
    <dgm:cxn modelId="{07144C9C-796D-496E-85D6-E776963ACB98}" type="presParOf" srcId="{E4A38D6F-0F23-4FA3-8D48-0F74287F7A33}" destId="{243BD421-8165-45E6-8E98-DD18BBE53D21}" srcOrd="1" destOrd="0" presId="urn:microsoft.com/office/officeart/2005/8/layout/vList5"/>
    <dgm:cxn modelId="{79BC7A60-47FF-42E9-8CA9-BC0DEA3F7D06}" type="presParOf" srcId="{DDBC8BCD-09A0-4617-8CFD-EA1078F51244}" destId="{1D1B4AB5-60F9-444F-8FC0-F88DF188AED8}" srcOrd="5" destOrd="0" presId="urn:microsoft.com/office/officeart/2005/8/layout/vList5"/>
    <dgm:cxn modelId="{5E870D37-713A-4465-A3B2-5F8D30BABEBC}" type="presParOf" srcId="{DDBC8BCD-09A0-4617-8CFD-EA1078F51244}" destId="{ECDCB601-3D64-4C95-8A5A-DA076B99168F}" srcOrd="6" destOrd="0" presId="urn:microsoft.com/office/officeart/2005/8/layout/vList5"/>
    <dgm:cxn modelId="{098ED9A4-84FA-4B5F-926E-F5C0E8233B7E}" type="presParOf" srcId="{ECDCB601-3D64-4C95-8A5A-DA076B99168F}" destId="{2213C3DF-0F88-4DE2-A765-9F56ABD79DE5}" srcOrd="0" destOrd="0" presId="urn:microsoft.com/office/officeart/2005/8/layout/vList5"/>
    <dgm:cxn modelId="{A4C5F25F-78A5-4449-86B2-C9A8EF1AA7A8}" type="presParOf" srcId="{ECDCB601-3D64-4C95-8A5A-DA076B99168F}" destId="{B0C318E8-6731-4001-8003-DA2165D92A66}"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4A1C0A-4ED5-462C-B4C7-130E6F86A7C3}"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zh-CN" altLang="en-US"/>
        </a:p>
      </dgm:t>
    </dgm:pt>
    <dgm:pt modelId="{F1BE7E3E-1BD6-4E2A-AB53-8713F6B756F6}">
      <dgm:prSet phldrT="[文本]"/>
      <dgm:spPr>
        <a:effectLst>
          <a:outerShdw blurRad="50800" dist="38100" dir="10800000" algn="r" rotWithShape="0">
            <a:prstClr val="black">
              <a:alpha val="40000"/>
            </a:prstClr>
          </a:outerShdw>
        </a:effectLst>
      </dgm:spPr>
      <dgm:t>
        <a:bodyPr/>
        <a:lstStyle/>
        <a:p>
          <a:r>
            <a:rPr lang="en-US" altLang="zh-CN" b="1" dirty="0" smtClean="0">
              <a:solidFill>
                <a:srgbClr val="545472"/>
              </a:solidFill>
              <a:latin typeface="微软雅黑" pitchFamily="34" charset="-122"/>
              <a:ea typeface="微软雅黑" pitchFamily="34" charset="-122"/>
            </a:rPr>
            <a:t>1</a:t>
          </a:r>
          <a:endParaRPr lang="zh-CN" altLang="en-US" b="1" dirty="0">
            <a:solidFill>
              <a:srgbClr val="545472"/>
            </a:solidFill>
            <a:latin typeface="微软雅黑" pitchFamily="34" charset="-122"/>
            <a:ea typeface="微软雅黑" pitchFamily="34" charset="-122"/>
          </a:endParaRPr>
        </a:p>
      </dgm:t>
    </dgm:pt>
    <dgm:pt modelId="{CD33483D-07EB-4A49-8232-B1CD4C3110A6}" type="parTrans" cxnId="{0E957BAF-1D09-4256-BAEC-3B7F3EDB0E77}">
      <dgm:prSet/>
      <dgm:spPr/>
      <dgm:t>
        <a:bodyPr/>
        <a:lstStyle/>
        <a:p>
          <a:endParaRPr lang="zh-CN" altLang="en-US" b="1">
            <a:solidFill>
              <a:srgbClr val="545472"/>
            </a:solidFill>
            <a:latin typeface="微软雅黑" pitchFamily="34" charset="-122"/>
            <a:ea typeface="微软雅黑" pitchFamily="34" charset="-122"/>
          </a:endParaRPr>
        </a:p>
      </dgm:t>
    </dgm:pt>
    <dgm:pt modelId="{8EBA4116-B847-41CE-BBD2-00C6828CD99E}" type="sibTrans" cxnId="{0E957BAF-1D09-4256-BAEC-3B7F3EDB0E77}">
      <dgm:prSet/>
      <dgm:spPr/>
      <dgm:t>
        <a:bodyPr/>
        <a:lstStyle/>
        <a:p>
          <a:endParaRPr lang="zh-CN" altLang="en-US" b="1">
            <a:solidFill>
              <a:srgbClr val="545472"/>
            </a:solidFill>
            <a:latin typeface="微软雅黑" pitchFamily="34" charset="-122"/>
            <a:ea typeface="微软雅黑" pitchFamily="34" charset="-122"/>
          </a:endParaRPr>
        </a:p>
      </dgm:t>
    </dgm:pt>
    <dgm:pt modelId="{BA46808C-CE15-4DDB-A6D5-47E924DFFA07}">
      <dgm:prSet phldrT="[文本]"/>
      <dgm:spPr>
        <a:effectLst>
          <a:outerShdw blurRad="63500" sx="102000" sy="102000" algn="ctr" rotWithShape="0">
            <a:prstClr val="black">
              <a:alpha val="40000"/>
            </a:prstClr>
          </a:outerShdw>
        </a:effectLst>
      </dgm:spPr>
      <dgm:t>
        <a:bodyPr/>
        <a:lstStyle/>
        <a:p>
          <a:r>
            <a:rPr lang="zh-CN" altLang="en-US" b="1" dirty="0" smtClean="0">
              <a:solidFill>
                <a:srgbClr val="545472"/>
              </a:solidFill>
              <a:latin typeface="微软雅黑" pitchFamily="34" charset="-122"/>
              <a:ea typeface="微软雅黑" pitchFamily="34" charset="-122"/>
            </a:rPr>
            <a:t>编报工作安排</a:t>
          </a:r>
          <a:endParaRPr lang="zh-CN" altLang="en-US" b="1" dirty="0">
            <a:solidFill>
              <a:srgbClr val="545472"/>
            </a:solidFill>
            <a:latin typeface="微软雅黑" pitchFamily="34" charset="-122"/>
            <a:ea typeface="微软雅黑" pitchFamily="34" charset="-122"/>
          </a:endParaRPr>
        </a:p>
      </dgm:t>
    </dgm:pt>
    <dgm:pt modelId="{B90DF02B-B428-4992-A1B9-4F6B03EC6785}" type="parTrans" cxnId="{0387BEEF-945A-4EC4-A814-171E7901CCAF}">
      <dgm:prSet/>
      <dgm:spPr/>
      <dgm:t>
        <a:bodyPr/>
        <a:lstStyle/>
        <a:p>
          <a:endParaRPr lang="zh-CN" altLang="en-US" b="1">
            <a:solidFill>
              <a:srgbClr val="545472"/>
            </a:solidFill>
            <a:latin typeface="微软雅黑" pitchFamily="34" charset="-122"/>
            <a:ea typeface="微软雅黑" pitchFamily="34" charset="-122"/>
          </a:endParaRPr>
        </a:p>
      </dgm:t>
    </dgm:pt>
    <dgm:pt modelId="{EABDCD5B-9FA7-4DC1-B05F-408EF9A273CF}" type="sibTrans" cxnId="{0387BEEF-945A-4EC4-A814-171E7901CCAF}">
      <dgm:prSet/>
      <dgm:spPr/>
      <dgm:t>
        <a:bodyPr/>
        <a:lstStyle/>
        <a:p>
          <a:endParaRPr lang="zh-CN" altLang="en-US" b="1">
            <a:solidFill>
              <a:srgbClr val="545472"/>
            </a:solidFill>
            <a:latin typeface="微软雅黑" pitchFamily="34" charset="-122"/>
            <a:ea typeface="微软雅黑" pitchFamily="34" charset="-122"/>
          </a:endParaRPr>
        </a:p>
      </dgm:t>
    </dgm:pt>
    <dgm:pt modelId="{412AFABD-49FD-4089-AAC0-93B15AFA5B0C}">
      <dgm:prSet phldrT="[文本]"/>
      <dgm:spPr>
        <a:effectLst>
          <a:outerShdw blurRad="50800" dist="38100" dir="10800000" algn="r" rotWithShape="0">
            <a:prstClr val="black">
              <a:alpha val="40000"/>
            </a:prstClr>
          </a:outerShdw>
        </a:effectLst>
      </dgm:spPr>
      <dgm:t>
        <a:bodyPr/>
        <a:lstStyle/>
        <a:p>
          <a:r>
            <a:rPr lang="en-US" altLang="zh-CN" b="1" dirty="0" smtClean="0">
              <a:solidFill>
                <a:srgbClr val="545472"/>
              </a:solidFill>
              <a:latin typeface="微软雅黑" pitchFamily="34" charset="-122"/>
              <a:ea typeface="微软雅黑" pitchFamily="34" charset="-122"/>
            </a:rPr>
            <a:t>3</a:t>
          </a:r>
          <a:endParaRPr lang="zh-CN" altLang="en-US" b="1" dirty="0">
            <a:solidFill>
              <a:srgbClr val="545472"/>
            </a:solidFill>
            <a:latin typeface="微软雅黑" pitchFamily="34" charset="-122"/>
            <a:ea typeface="微软雅黑" pitchFamily="34" charset="-122"/>
          </a:endParaRPr>
        </a:p>
      </dgm:t>
    </dgm:pt>
    <dgm:pt modelId="{DA87C52E-6DAC-4D88-A6E7-22E12C9E635D}" type="parTrans" cxnId="{1B8CAA1B-7655-4EC1-A439-AEAE108DA38F}">
      <dgm:prSet/>
      <dgm:spPr/>
      <dgm:t>
        <a:bodyPr/>
        <a:lstStyle/>
        <a:p>
          <a:endParaRPr lang="zh-CN" altLang="en-US" b="1">
            <a:solidFill>
              <a:srgbClr val="545472"/>
            </a:solidFill>
            <a:latin typeface="微软雅黑" pitchFamily="34" charset="-122"/>
            <a:ea typeface="微软雅黑" pitchFamily="34" charset="-122"/>
          </a:endParaRPr>
        </a:p>
      </dgm:t>
    </dgm:pt>
    <dgm:pt modelId="{5B037648-7D2A-4B11-93B4-70C60A7AEEEF}" type="sibTrans" cxnId="{1B8CAA1B-7655-4EC1-A439-AEAE108DA38F}">
      <dgm:prSet/>
      <dgm:spPr/>
      <dgm:t>
        <a:bodyPr/>
        <a:lstStyle/>
        <a:p>
          <a:endParaRPr lang="zh-CN" altLang="en-US" b="1">
            <a:solidFill>
              <a:srgbClr val="545472"/>
            </a:solidFill>
            <a:latin typeface="微软雅黑" pitchFamily="34" charset="-122"/>
            <a:ea typeface="微软雅黑" pitchFamily="34" charset="-122"/>
          </a:endParaRPr>
        </a:p>
      </dgm:t>
    </dgm:pt>
    <dgm:pt modelId="{19AE360E-C9D5-4A23-8197-942E756FAE8A}">
      <dgm:prSet phldrT="[文本]"/>
      <dgm:spPr>
        <a:effectLst>
          <a:outerShdw blurRad="63500" sx="102000" sy="102000" algn="ctr" rotWithShape="0">
            <a:prstClr val="black">
              <a:alpha val="40000"/>
            </a:prstClr>
          </a:outerShdw>
        </a:effectLst>
      </dgm:spPr>
      <dgm:t>
        <a:bodyPr/>
        <a:lstStyle/>
        <a:p>
          <a:r>
            <a:rPr lang="zh-CN" altLang="en-US" b="1" dirty="0" smtClean="0">
              <a:solidFill>
                <a:srgbClr val="545472"/>
              </a:solidFill>
              <a:latin typeface="微软雅黑" pitchFamily="34" charset="-122"/>
              <a:ea typeface="微软雅黑" pitchFamily="34" charset="-122"/>
            </a:rPr>
            <a:t>相关文件资料</a:t>
          </a:r>
          <a:endParaRPr lang="zh-CN" altLang="en-US" b="1" dirty="0">
            <a:solidFill>
              <a:srgbClr val="545472"/>
            </a:solidFill>
            <a:latin typeface="微软雅黑" pitchFamily="34" charset="-122"/>
            <a:ea typeface="微软雅黑" pitchFamily="34" charset="-122"/>
          </a:endParaRPr>
        </a:p>
      </dgm:t>
    </dgm:pt>
    <dgm:pt modelId="{EF5A74D4-4CAA-4291-B8D1-98AAFE4A40AF}" type="parTrans" cxnId="{12EFA93D-C838-4427-A4B6-07988BA9FB82}">
      <dgm:prSet/>
      <dgm:spPr/>
      <dgm:t>
        <a:bodyPr/>
        <a:lstStyle/>
        <a:p>
          <a:endParaRPr lang="zh-CN" altLang="en-US" b="1">
            <a:solidFill>
              <a:srgbClr val="545472"/>
            </a:solidFill>
            <a:latin typeface="微软雅黑" pitchFamily="34" charset="-122"/>
            <a:ea typeface="微软雅黑" pitchFamily="34" charset="-122"/>
          </a:endParaRPr>
        </a:p>
      </dgm:t>
    </dgm:pt>
    <dgm:pt modelId="{29516677-C160-4F01-91F3-182BEEDBE924}" type="sibTrans" cxnId="{12EFA93D-C838-4427-A4B6-07988BA9FB82}">
      <dgm:prSet/>
      <dgm:spPr/>
      <dgm:t>
        <a:bodyPr/>
        <a:lstStyle/>
        <a:p>
          <a:endParaRPr lang="zh-CN" altLang="en-US" b="1">
            <a:solidFill>
              <a:srgbClr val="545472"/>
            </a:solidFill>
            <a:latin typeface="微软雅黑" pitchFamily="34" charset="-122"/>
            <a:ea typeface="微软雅黑" pitchFamily="34" charset="-122"/>
          </a:endParaRPr>
        </a:p>
      </dgm:t>
    </dgm:pt>
    <dgm:pt modelId="{B97E6082-B3BB-4F01-9849-BA97D3FA1B00}">
      <dgm:prSet phldrT="[文本]"/>
      <dgm:spPr>
        <a:effectLst>
          <a:outerShdw blurRad="50800" dist="38100" dir="10800000" algn="r" rotWithShape="0">
            <a:prstClr val="black">
              <a:alpha val="40000"/>
            </a:prstClr>
          </a:outerShdw>
        </a:effectLst>
      </dgm:spPr>
      <dgm:t>
        <a:bodyPr/>
        <a:lstStyle/>
        <a:p>
          <a:r>
            <a:rPr lang="en-US" altLang="zh-CN" b="1" dirty="0" smtClean="0">
              <a:solidFill>
                <a:srgbClr val="545472"/>
              </a:solidFill>
              <a:latin typeface="微软雅黑" pitchFamily="34" charset="-122"/>
              <a:ea typeface="微软雅黑" pitchFamily="34" charset="-122"/>
            </a:rPr>
            <a:t>4</a:t>
          </a:r>
          <a:endParaRPr lang="zh-CN" altLang="en-US" b="1" dirty="0">
            <a:solidFill>
              <a:srgbClr val="545472"/>
            </a:solidFill>
            <a:latin typeface="微软雅黑" pitchFamily="34" charset="-122"/>
            <a:ea typeface="微软雅黑" pitchFamily="34" charset="-122"/>
          </a:endParaRPr>
        </a:p>
      </dgm:t>
    </dgm:pt>
    <dgm:pt modelId="{C6D5B810-28BF-4D21-B96C-196E9361D990}" type="parTrans" cxnId="{BDD6BEBD-D6EA-4899-BA77-FD04DED98F2E}">
      <dgm:prSet/>
      <dgm:spPr/>
      <dgm:t>
        <a:bodyPr/>
        <a:lstStyle/>
        <a:p>
          <a:endParaRPr lang="zh-CN" altLang="en-US" b="1">
            <a:solidFill>
              <a:srgbClr val="545472"/>
            </a:solidFill>
            <a:latin typeface="微软雅黑" pitchFamily="34" charset="-122"/>
            <a:ea typeface="微软雅黑" pitchFamily="34" charset="-122"/>
          </a:endParaRPr>
        </a:p>
      </dgm:t>
    </dgm:pt>
    <dgm:pt modelId="{5FA5C2A8-CD01-4D30-AA20-49A23F058C38}" type="sibTrans" cxnId="{BDD6BEBD-D6EA-4899-BA77-FD04DED98F2E}">
      <dgm:prSet/>
      <dgm:spPr/>
      <dgm:t>
        <a:bodyPr/>
        <a:lstStyle/>
        <a:p>
          <a:endParaRPr lang="zh-CN" altLang="en-US" b="1">
            <a:solidFill>
              <a:srgbClr val="545472"/>
            </a:solidFill>
            <a:latin typeface="微软雅黑" pitchFamily="34" charset="-122"/>
            <a:ea typeface="微软雅黑" pitchFamily="34" charset="-122"/>
          </a:endParaRPr>
        </a:p>
      </dgm:t>
    </dgm:pt>
    <dgm:pt modelId="{76C2E182-9155-4937-A6BB-2EF828A59816}">
      <dgm:prSet phldrT="[文本]"/>
      <dgm:spPr>
        <a:effectLst>
          <a:outerShdw blurRad="63500" sx="102000" sy="102000" algn="ctr" rotWithShape="0">
            <a:prstClr val="black">
              <a:alpha val="40000"/>
            </a:prstClr>
          </a:outerShdw>
        </a:effectLst>
      </dgm:spPr>
      <dgm:t>
        <a:bodyPr/>
        <a:lstStyle/>
        <a:p>
          <a:r>
            <a:rPr lang="zh-CN" altLang="en-US" b="1" dirty="0" smtClean="0">
              <a:solidFill>
                <a:srgbClr val="545472"/>
              </a:solidFill>
              <a:latin typeface="微软雅黑" pitchFamily="34" charset="-122"/>
              <a:ea typeface="微软雅黑" pitchFamily="34" charset="-122"/>
            </a:rPr>
            <a:t>主要联系方式</a:t>
          </a:r>
          <a:endParaRPr lang="zh-CN" altLang="en-US" b="1" dirty="0">
            <a:solidFill>
              <a:srgbClr val="545472"/>
            </a:solidFill>
            <a:latin typeface="微软雅黑" pitchFamily="34" charset="-122"/>
            <a:ea typeface="微软雅黑" pitchFamily="34" charset="-122"/>
          </a:endParaRPr>
        </a:p>
      </dgm:t>
    </dgm:pt>
    <dgm:pt modelId="{14A67456-7203-4575-812A-E08A90FBD61E}" type="parTrans" cxnId="{B95E2634-A174-4891-8C29-70C5901F9232}">
      <dgm:prSet/>
      <dgm:spPr/>
      <dgm:t>
        <a:bodyPr/>
        <a:lstStyle/>
        <a:p>
          <a:endParaRPr lang="zh-CN" altLang="en-US" b="1">
            <a:solidFill>
              <a:srgbClr val="545472"/>
            </a:solidFill>
            <a:latin typeface="微软雅黑" pitchFamily="34" charset="-122"/>
            <a:ea typeface="微软雅黑" pitchFamily="34" charset="-122"/>
          </a:endParaRPr>
        </a:p>
      </dgm:t>
    </dgm:pt>
    <dgm:pt modelId="{74126071-6DD9-4E8E-B7B9-F67E9F6657FE}" type="sibTrans" cxnId="{B95E2634-A174-4891-8C29-70C5901F9232}">
      <dgm:prSet/>
      <dgm:spPr/>
      <dgm:t>
        <a:bodyPr/>
        <a:lstStyle/>
        <a:p>
          <a:endParaRPr lang="zh-CN" altLang="en-US" b="1">
            <a:solidFill>
              <a:srgbClr val="545472"/>
            </a:solidFill>
            <a:latin typeface="微软雅黑" pitchFamily="34" charset="-122"/>
            <a:ea typeface="微软雅黑" pitchFamily="34" charset="-122"/>
          </a:endParaRPr>
        </a:p>
      </dgm:t>
    </dgm:pt>
    <dgm:pt modelId="{9264309B-C505-4E69-BF74-FD1D86E0C9A9}">
      <dgm:prSet phldrT="[文本]"/>
      <dgm:spPr>
        <a:effectLst>
          <a:outerShdw blurRad="50800" dist="38100" dir="10800000" algn="r" rotWithShape="0">
            <a:prstClr val="black">
              <a:alpha val="40000"/>
            </a:prstClr>
          </a:outerShdw>
        </a:effectLst>
      </dgm:spPr>
      <dgm:t>
        <a:bodyPr/>
        <a:lstStyle/>
        <a:p>
          <a:r>
            <a:rPr lang="en-US" altLang="zh-CN" b="1" dirty="0" smtClean="0">
              <a:solidFill>
                <a:srgbClr val="545472"/>
              </a:solidFill>
              <a:latin typeface="微软雅黑" pitchFamily="34" charset="-122"/>
              <a:ea typeface="微软雅黑" pitchFamily="34" charset="-122"/>
            </a:rPr>
            <a:t>2</a:t>
          </a:r>
          <a:endParaRPr lang="zh-CN" altLang="en-US" b="1" dirty="0">
            <a:solidFill>
              <a:srgbClr val="545472"/>
            </a:solidFill>
            <a:latin typeface="微软雅黑" pitchFamily="34" charset="-122"/>
            <a:ea typeface="微软雅黑" pitchFamily="34" charset="-122"/>
          </a:endParaRPr>
        </a:p>
      </dgm:t>
    </dgm:pt>
    <dgm:pt modelId="{E7730526-E5B3-4356-AFFB-01F4B60B754A}" type="parTrans" cxnId="{F10E5F77-C62B-42FC-A6CF-B6E2AF2AAA64}">
      <dgm:prSet/>
      <dgm:spPr/>
      <dgm:t>
        <a:bodyPr/>
        <a:lstStyle/>
        <a:p>
          <a:endParaRPr lang="zh-CN" altLang="en-US"/>
        </a:p>
      </dgm:t>
    </dgm:pt>
    <dgm:pt modelId="{25030CE1-02E3-4369-9951-DA5731FBB74C}" type="sibTrans" cxnId="{F10E5F77-C62B-42FC-A6CF-B6E2AF2AAA64}">
      <dgm:prSet/>
      <dgm:spPr/>
      <dgm:t>
        <a:bodyPr/>
        <a:lstStyle/>
        <a:p>
          <a:endParaRPr lang="zh-CN" altLang="en-US"/>
        </a:p>
      </dgm:t>
    </dgm:pt>
    <dgm:pt modelId="{F3E5C3ED-FEA0-4A46-9755-4A34B4C0F700}">
      <dgm:prSet phldrT="[文本]"/>
      <dgm:spPr>
        <a:effectLst>
          <a:outerShdw blurRad="63500" sx="102000" sy="102000" algn="ctr" rotWithShape="0">
            <a:prstClr val="black">
              <a:alpha val="40000"/>
            </a:prstClr>
          </a:outerShdw>
        </a:effectLst>
      </dgm:spPr>
      <dgm:t>
        <a:bodyPr/>
        <a:lstStyle/>
        <a:p>
          <a:r>
            <a:rPr lang="zh-CN" altLang="en-US" b="1" dirty="0" smtClean="0">
              <a:solidFill>
                <a:srgbClr val="545472"/>
              </a:solidFill>
              <a:latin typeface="微软雅黑" pitchFamily="34" charset="-122"/>
              <a:ea typeface="微软雅黑" pitchFamily="34" charset="-122"/>
            </a:rPr>
            <a:t>考核评比标准</a:t>
          </a:r>
          <a:endParaRPr lang="zh-CN" altLang="en-US" b="1" dirty="0">
            <a:solidFill>
              <a:srgbClr val="545472"/>
            </a:solidFill>
            <a:latin typeface="微软雅黑" pitchFamily="34" charset="-122"/>
            <a:ea typeface="微软雅黑" pitchFamily="34" charset="-122"/>
          </a:endParaRPr>
        </a:p>
      </dgm:t>
    </dgm:pt>
    <dgm:pt modelId="{2B4F3A60-D604-415C-8E00-007D831F1E87}" type="parTrans" cxnId="{23BB66C2-8914-4FE4-87AE-4CD80498E1E9}">
      <dgm:prSet/>
      <dgm:spPr/>
      <dgm:t>
        <a:bodyPr/>
        <a:lstStyle/>
        <a:p>
          <a:endParaRPr lang="zh-CN" altLang="en-US"/>
        </a:p>
      </dgm:t>
    </dgm:pt>
    <dgm:pt modelId="{707554C3-8388-4E49-8C4C-D294BB02C933}" type="sibTrans" cxnId="{23BB66C2-8914-4FE4-87AE-4CD80498E1E9}">
      <dgm:prSet/>
      <dgm:spPr/>
      <dgm:t>
        <a:bodyPr/>
        <a:lstStyle/>
        <a:p>
          <a:endParaRPr lang="zh-CN" altLang="en-US"/>
        </a:p>
      </dgm:t>
    </dgm:pt>
    <dgm:pt modelId="{DDBC8BCD-09A0-4617-8CFD-EA1078F51244}" type="pres">
      <dgm:prSet presAssocID="{D94A1C0A-4ED5-462C-B4C7-130E6F86A7C3}" presName="Name0" presStyleCnt="0">
        <dgm:presLayoutVars>
          <dgm:dir/>
          <dgm:animLvl val="lvl"/>
          <dgm:resizeHandles val="exact"/>
        </dgm:presLayoutVars>
      </dgm:prSet>
      <dgm:spPr/>
      <dgm:t>
        <a:bodyPr/>
        <a:lstStyle/>
        <a:p>
          <a:endParaRPr lang="zh-CN" altLang="en-US"/>
        </a:p>
      </dgm:t>
    </dgm:pt>
    <dgm:pt modelId="{20060956-D61E-4219-B22E-9B6196719FE2}" type="pres">
      <dgm:prSet presAssocID="{F1BE7E3E-1BD6-4E2A-AB53-8713F6B756F6}" presName="linNode" presStyleCnt="0"/>
      <dgm:spPr/>
    </dgm:pt>
    <dgm:pt modelId="{C68547EF-ECDA-4BFB-AF75-8B7500A05663}" type="pres">
      <dgm:prSet presAssocID="{F1BE7E3E-1BD6-4E2A-AB53-8713F6B756F6}" presName="parentText" presStyleLbl="node1" presStyleIdx="0" presStyleCnt="4" custScaleX="39967">
        <dgm:presLayoutVars>
          <dgm:chMax val="1"/>
          <dgm:bulletEnabled val="1"/>
        </dgm:presLayoutVars>
      </dgm:prSet>
      <dgm:spPr/>
      <dgm:t>
        <a:bodyPr/>
        <a:lstStyle/>
        <a:p>
          <a:endParaRPr lang="zh-CN" altLang="en-US"/>
        </a:p>
      </dgm:t>
    </dgm:pt>
    <dgm:pt modelId="{048A037A-7D77-42C4-85BB-F92FAC350E17}" type="pres">
      <dgm:prSet presAssocID="{F1BE7E3E-1BD6-4E2A-AB53-8713F6B756F6}" presName="descendantText" presStyleLbl="alignAccFollowNode1" presStyleIdx="0" presStyleCnt="4">
        <dgm:presLayoutVars>
          <dgm:bulletEnabled val="1"/>
        </dgm:presLayoutVars>
      </dgm:prSet>
      <dgm:spPr/>
      <dgm:t>
        <a:bodyPr/>
        <a:lstStyle/>
        <a:p>
          <a:endParaRPr lang="zh-CN" altLang="en-US"/>
        </a:p>
      </dgm:t>
    </dgm:pt>
    <dgm:pt modelId="{319CB7EE-B872-4B82-9E54-64CD0BDC92AA}" type="pres">
      <dgm:prSet presAssocID="{8EBA4116-B847-41CE-BBD2-00C6828CD99E}" presName="sp" presStyleCnt="0"/>
      <dgm:spPr/>
    </dgm:pt>
    <dgm:pt modelId="{E5B041D1-8DF7-4785-89F2-6B41CE024C48}" type="pres">
      <dgm:prSet presAssocID="{9264309B-C505-4E69-BF74-FD1D86E0C9A9}" presName="linNode" presStyleCnt="0"/>
      <dgm:spPr/>
    </dgm:pt>
    <dgm:pt modelId="{D35D00BB-D172-40E9-8811-C940AD783838}" type="pres">
      <dgm:prSet presAssocID="{9264309B-C505-4E69-BF74-FD1D86E0C9A9}" presName="parentText" presStyleLbl="node1" presStyleIdx="1" presStyleCnt="4" custScaleX="39967">
        <dgm:presLayoutVars>
          <dgm:chMax val="1"/>
          <dgm:bulletEnabled val="1"/>
        </dgm:presLayoutVars>
      </dgm:prSet>
      <dgm:spPr/>
      <dgm:t>
        <a:bodyPr/>
        <a:lstStyle/>
        <a:p>
          <a:endParaRPr lang="zh-CN" altLang="en-US"/>
        </a:p>
      </dgm:t>
    </dgm:pt>
    <dgm:pt modelId="{1A7FBDE3-44BD-44B7-A1ED-0E6A6EDB00CD}" type="pres">
      <dgm:prSet presAssocID="{9264309B-C505-4E69-BF74-FD1D86E0C9A9}" presName="descendantText" presStyleLbl="alignAccFollowNode1" presStyleIdx="1" presStyleCnt="4">
        <dgm:presLayoutVars>
          <dgm:bulletEnabled val="1"/>
        </dgm:presLayoutVars>
      </dgm:prSet>
      <dgm:spPr/>
      <dgm:t>
        <a:bodyPr/>
        <a:lstStyle/>
        <a:p>
          <a:endParaRPr lang="zh-CN" altLang="en-US"/>
        </a:p>
      </dgm:t>
    </dgm:pt>
    <dgm:pt modelId="{76DB1C2B-FD99-4C0D-AE1F-19C597F97CA0}" type="pres">
      <dgm:prSet presAssocID="{25030CE1-02E3-4369-9951-DA5731FBB74C}" presName="sp" presStyleCnt="0"/>
      <dgm:spPr/>
    </dgm:pt>
    <dgm:pt modelId="{E555617D-6A7C-434C-8B94-4965D55097C4}" type="pres">
      <dgm:prSet presAssocID="{412AFABD-49FD-4089-AAC0-93B15AFA5B0C}" presName="linNode" presStyleCnt="0"/>
      <dgm:spPr/>
    </dgm:pt>
    <dgm:pt modelId="{EC1C39BC-13E4-46F3-A365-ECB54FE3DCD0}" type="pres">
      <dgm:prSet presAssocID="{412AFABD-49FD-4089-AAC0-93B15AFA5B0C}" presName="parentText" presStyleLbl="node1" presStyleIdx="2" presStyleCnt="4" custScaleX="39967">
        <dgm:presLayoutVars>
          <dgm:chMax val="1"/>
          <dgm:bulletEnabled val="1"/>
        </dgm:presLayoutVars>
      </dgm:prSet>
      <dgm:spPr/>
      <dgm:t>
        <a:bodyPr/>
        <a:lstStyle/>
        <a:p>
          <a:endParaRPr lang="zh-CN" altLang="en-US"/>
        </a:p>
      </dgm:t>
    </dgm:pt>
    <dgm:pt modelId="{C44021B8-0CA8-47C2-9DD8-97538ED69CDF}" type="pres">
      <dgm:prSet presAssocID="{412AFABD-49FD-4089-AAC0-93B15AFA5B0C}" presName="descendantText" presStyleLbl="alignAccFollowNode1" presStyleIdx="2" presStyleCnt="4">
        <dgm:presLayoutVars>
          <dgm:bulletEnabled val="1"/>
        </dgm:presLayoutVars>
      </dgm:prSet>
      <dgm:spPr/>
      <dgm:t>
        <a:bodyPr/>
        <a:lstStyle/>
        <a:p>
          <a:endParaRPr lang="zh-CN" altLang="en-US"/>
        </a:p>
      </dgm:t>
    </dgm:pt>
    <dgm:pt modelId="{DA70C696-2D55-4B09-8A51-A9D6EC10242D}" type="pres">
      <dgm:prSet presAssocID="{5B037648-7D2A-4B11-93B4-70C60A7AEEEF}" presName="sp" presStyleCnt="0"/>
      <dgm:spPr/>
    </dgm:pt>
    <dgm:pt modelId="{E4A38D6F-0F23-4FA3-8D48-0F74287F7A33}" type="pres">
      <dgm:prSet presAssocID="{B97E6082-B3BB-4F01-9849-BA97D3FA1B00}" presName="linNode" presStyleCnt="0"/>
      <dgm:spPr/>
    </dgm:pt>
    <dgm:pt modelId="{82354726-EF60-4EE3-BF9A-EE98792FA835}" type="pres">
      <dgm:prSet presAssocID="{B97E6082-B3BB-4F01-9849-BA97D3FA1B00}" presName="parentText" presStyleLbl="node1" presStyleIdx="3" presStyleCnt="4" custScaleX="39967">
        <dgm:presLayoutVars>
          <dgm:chMax val="1"/>
          <dgm:bulletEnabled val="1"/>
        </dgm:presLayoutVars>
      </dgm:prSet>
      <dgm:spPr/>
      <dgm:t>
        <a:bodyPr/>
        <a:lstStyle/>
        <a:p>
          <a:endParaRPr lang="zh-CN" altLang="en-US"/>
        </a:p>
      </dgm:t>
    </dgm:pt>
    <dgm:pt modelId="{243BD421-8165-45E6-8E98-DD18BBE53D21}" type="pres">
      <dgm:prSet presAssocID="{B97E6082-B3BB-4F01-9849-BA97D3FA1B00}" presName="descendantText" presStyleLbl="alignAccFollowNode1" presStyleIdx="3" presStyleCnt="4">
        <dgm:presLayoutVars>
          <dgm:bulletEnabled val="1"/>
        </dgm:presLayoutVars>
      </dgm:prSet>
      <dgm:spPr/>
      <dgm:t>
        <a:bodyPr/>
        <a:lstStyle/>
        <a:p>
          <a:endParaRPr lang="zh-CN" altLang="en-US"/>
        </a:p>
      </dgm:t>
    </dgm:pt>
  </dgm:ptLst>
  <dgm:cxnLst>
    <dgm:cxn modelId="{B95E2634-A174-4891-8C29-70C5901F9232}" srcId="{B97E6082-B3BB-4F01-9849-BA97D3FA1B00}" destId="{76C2E182-9155-4937-A6BB-2EF828A59816}" srcOrd="0" destOrd="0" parTransId="{14A67456-7203-4575-812A-E08A90FBD61E}" sibTransId="{74126071-6DD9-4E8E-B7B9-F67E9F6657FE}"/>
    <dgm:cxn modelId="{1B8CAA1B-7655-4EC1-A439-AEAE108DA38F}" srcId="{D94A1C0A-4ED5-462C-B4C7-130E6F86A7C3}" destId="{412AFABD-49FD-4089-AAC0-93B15AFA5B0C}" srcOrd="2" destOrd="0" parTransId="{DA87C52E-6DAC-4D88-A6E7-22E12C9E635D}" sibTransId="{5B037648-7D2A-4B11-93B4-70C60A7AEEEF}"/>
    <dgm:cxn modelId="{0E957BAF-1D09-4256-BAEC-3B7F3EDB0E77}" srcId="{D94A1C0A-4ED5-462C-B4C7-130E6F86A7C3}" destId="{F1BE7E3E-1BD6-4E2A-AB53-8713F6B756F6}" srcOrd="0" destOrd="0" parTransId="{CD33483D-07EB-4A49-8232-B1CD4C3110A6}" sibTransId="{8EBA4116-B847-41CE-BBD2-00C6828CD99E}"/>
    <dgm:cxn modelId="{3E3CAEAE-6687-4475-8F08-1FAEE2AA3461}" type="presOf" srcId="{F1BE7E3E-1BD6-4E2A-AB53-8713F6B756F6}" destId="{C68547EF-ECDA-4BFB-AF75-8B7500A05663}" srcOrd="0" destOrd="0" presId="urn:microsoft.com/office/officeart/2005/8/layout/vList5"/>
    <dgm:cxn modelId="{5BD259F0-EA59-4866-BA98-D205AE113529}" type="presOf" srcId="{412AFABD-49FD-4089-AAC0-93B15AFA5B0C}" destId="{EC1C39BC-13E4-46F3-A365-ECB54FE3DCD0}" srcOrd="0" destOrd="0" presId="urn:microsoft.com/office/officeart/2005/8/layout/vList5"/>
    <dgm:cxn modelId="{F10E5F77-C62B-42FC-A6CF-B6E2AF2AAA64}" srcId="{D94A1C0A-4ED5-462C-B4C7-130E6F86A7C3}" destId="{9264309B-C505-4E69-BF74-FD1D86E0C9A9}" srcOrd="1" destOrd="0" parTransId="{E7730526-E5B3-4356-AFFB-01F4B60B754A}" sibTransId="{25030CE1-02E3-4369-9951-DA5731FBB74C}"/>
    <dgm:cxn modelId="{23BB66C2-8914-4FE4-87AE-4CD80498E1E9}" srcId="{9264309B-C505-4E69-BF74-FD1D86E0C9A9}" destId="{F3E5C3ED-FEA0-4A46-9755-4A34B4C0F700}" srcOrd="0" destOrd="0" parTransId="{2B4F3A60-D604-415C-8E00-007D831F1E87}" sibTransId="{707554C3-8388-4E49-8C4C-D294BB02C933}"/>
    <dgm:cxn modelId="{690197FB-E389-4D6D-AD28-FBF13821246C}" type="presOf" srcId="{19AE360E-C9D5-4A23-8197-942E756FAE8A}" destId="{C44021B8-0CA8-47C2-9DD8-97538ED69CDF}" srcOrd="0" destOrd="0" presId="urn:microsoft.com/office/officeart/2005/8/layout/vList5"/>
    <dgm:cxn modelId="{4373A997-FB1B-490E-B5CF-53C1F01AE482}" type="presOf" srcId="{76C2E182-9155-4937-A6BB-2EF828A59816}" destId="{243BD421-8165-45E6-8E98-DD18BBE53D21}" srcOrd="0" destOrd="0" presId="urn:microsoft.com/office/officeart/2005/8/layout/vList5"/>
    <dgm:cxn modelId="{FD4B603F-A3B3-4A3D-8A08-679168774042}" type="presOf" srcId="{9264309B-C505-4E69-BF74-FD1D86E0C9A9}" destId="{D35D00BB-D172-40E9-8811-C940AD783838}" srcOrd="0" destOrd="0" presId="urn:microsoft.com/office/officeart/2005/8/layout/vList5"/>
    <dgm:cxn modelId="{0387BEEF-945A-4EC4-A814-171E7901CCAF}" srcId="{F1BE7E3E-1BD6-4E2A-AB53-8713F6B756F6}" destId="{BA46808C-CE15-4DDB-A6D5-47E924DFFA07}" srcOrd="0" destOrd="0" parTransId="{B90DF02B-B428-4992-A1B9-4F6B03EC6785}" sibTransId="{EABDCD5B-9FA7-4DC1-B05F-408EF9A273CF}"/>
    <dgm:cxn modelId="{12EFA93D-C838-4427-A4B6-07988BA9FB82}" srcId="{412AFABD-49FD-4089-AAC0-93B15AFA5B0C}" destId="{19AE360E-C9D5-4A23-8197-942E756FAE8A}" srcOrd="0" destOrd="0" parTransId="{EF5A74D4-4CAA-4291-B8D1-98AAFE4A40AF}" sibTransId="{29516677-C160-4F01-91F3-182BEEDBE924}"/>
    <dgm:cxn modelId="{BDD6BEBD-D6EA-4899-BA77-FD04DED98F2E}" srcId="{D94A1C0A-4ED5-462C-B4C7-130E6F86A7C3}" destId="{B97E6082-B3BB-4F01-9849-BA97D3FA1B00}" srcOrd="3" destOrd="0" parTransId="{C6D5B810-28BF-4D21-B96C-196E9361D990}" sibTransId="{5FA5C2A8-CD01-4D30-AA20-49A23F058C38}"/>
    <dgm:cxn modelId="{AB849E3C-1BD9-47B8-9E86-AFA5AFD1123E}" type="presOf" srcId="{B97E6082-B3BB-4F01-9849-BA97D3FA1B00}" destId="{82354726-EF60-4EE3-BF9A-EE98792FA835}" srcOrd="0" destOrd="0" presId="urn:microsoft.com/office/officeart/2005/8/layout/vList5"/>
    <dgm:cxn modelId="{ED9A20C7-E10E-4CF7-AA50-D0017AB873F2}" type="presOf" srcId="{BA46808C-CE15-4DDB-A6D5-47E924DFFA07}" destId="{048A037A-7D77-42C4-85BB-F92FAC350E17}" srcOrd="0" destOrd="0" presId="urn:microsoft.com/office/officeart/2005/8/layout/vList5"/>
    <dgm:cxn modelId="{290E041B-6837-4085-825B-5310AE83C301}" type="presOf" srcId="{F3E5C3ED-FEA0-4A46-9755-4A34B4C0F700}" destId="{1A7FBDE3-44BD-44B7-A1ED-0E6A6EDB00CD}" srcOrd="0" destOrd="0" presId="urn:microsoft.com/office/officeart/2005/8/layout/vList5"/>
    <dgm:cxn modelId="{757C7799-F43E-4BFC-A8E7-2680B5705B91}" type="presOf" srcId="{D94A1C0A-4ED5-462C-B4C7-130E6F86A7C3}" destId="{DDBC8BCD-09A0-4617-8CFD-EA1078F51244}" srcOrd="0" destOrd="0" presId="urn:microsoft.com/office/officeart/2005/8/layout/vList5"/>
    <dgm:cxn modelId="{7D3FD4D3-A80C-473C-A654-331B3150ADAC}" type="presParOf" srcId="{DDBC8BCD-09A0-4617-8CFD-EA1078F51244}" destId="{20060956-D61E-4219-B22E-9B6196719FE2}" srcOrd="0" destOrd="0" presId="urn:microsoft.com/office/officeart/2005/8/layout/vList5"/>
    <dgm:cxn modelId="{A287159F-6565-406C-937D-D07B24127D82}" type="presParOf" srcId="{20060956-D61E-4219-B22E-9B6196719FE2}" destId="{C68547EF-ECDA-4BFB-AF75-8B7500A05663}" srcOrd="0" destOrd="0" presId="urn:microsoft.com/office/officeart/2005/8/layout/vList5"/>
    <dgm:cxn modelId="{D444E40D-09CE-452A-AFD4-3B6861B518DF}" type="presParOf" srcId="{20060956-D61E-4219-B22E-9B6196719FE2}" destId="{048A037A-7D77-42C4-85BB-F92FAC350E17}" srcOrd="1" destOrd="0" presId="urn:microsoft.com/office/officeart/2005/8/layout/vList5"/>
    <dgm:cxn modelId="{CE476D8E-67AE-410D-A504-1362E37D6F3D}" type="presParOf" srcId="{DDBC8BCD-09A0-4617-8CFD-EA1078F51244}" destId="{319CB7EE-B872-4B82-9E54-64CD0BDC92AA}" srcOrd="1" destOrd="0" presId="urn:microsoft.com/office/officeart/2005/8/layout/vList5"/>
    <dgm:cxn modelId="{133E43AD-5F10-4B95-B680-6E94CE994F91}" type="presParOf" srcId="{DDBC8BCD-09A0-4617-8CFD-EA1078F51244}" destId="{E5B041D1-8DF7-4785-89F2-6B41CE024C48}" srcOrd="2" destOrd="0" presId="urn:microsoft.com/office/officeart/2005/8/layout/vList5"/>
    <dgm:cxn modelId="{02DAA6DF-58A4-43B3-BD9D-45A040F2497D}" type="presParOf" srcId="{E5B041D1-8DF7-4785-89F2-6B41CE024C48}" destId="{D35D00BB-D172-40E9-8811-C940AD783838}" srcOrd="0" destOrd="0" presId="urn:microsoft.com/office/officeart/2005/8/layout/vList5"/>
    <dgm:cxn modelId="{0553E07E-E65D-4EB5-A4E0-C1828647544F}" type="presParOf" srcId="{E5B041D1-8DF7-4785-89F2-6B41CE024C48}" destId="{1A7FBDE3-44BD-44B7-A1ED-0E6A6EDB00CD}" srcOrd="1" destOrd="0" presId="urn:microsoft.com/office/officeart/2005/8/layout/vList5"/>
    <dgm:cxn modelId="{8FD7325D-1063-4F80-ADE8-D2F66A5289C2}" type="presParOf" srcId="{DDBC8BCD-09A0-4617-8CFD-EA1078F51244}" destId="{76DB1C2B-FD99-4C0D-AE1F-19C597F97CA0}" srcOrd="3" destOrd="0" presId="urn:microsoft.com/office/officeart/2005/8/layout/vList5"/>
    <dgm:cxn modelId="{34140A90-B840-4421-BA49-B33A0747927B}" type="presParOf" srcId="{DDBC8BCD-09A0-4617-8CFD-EA1078F51244}" destId="{E555617D-6A7C-434C-8B94-4965D55097C4}" srcOrd="4" destOrd="0" presId="urn:microsoft.com/office/officeart/2005/8/layout/vList5"/>
    <dgm:cxn modelId="{8B71EF3F-3C4A-492A-9964-28CBA79614E0}" type="presParOf" srcId="{E555617D-6A7C-434C-8B94-4965D55097C4}" destId="{EC1C39BC-13E4-46F3-A365-ECB54FE3DCD0}" srcOrd="0" destOrd="0" presId="urn:microsoft.com/office/officeart/2005/8/layout/vList5"/>
    <dgm:cxn modelId="{C3AF33ED-FDB7-428F-AC19-294ACCADB794}" type="presParOf" srcId="{E555617D-6A7C-434C-8B94-4965D55097C4}" destId="{C44021B8-0CA8-47C2-9DD8-97538ED69CDF}" srcOrd="1" destOrd="0" presId="urn:microsoft.com/office/officeart/2005/8/layout/vList5"/>
    <dgm:cxn modelId="{3F4433E5-CFF3-4AFF-8319-1D30A6F49C28}" type="presParOf" srcId="{DDBC8BCD-09A0-4617-8CFD-EA1078F51244}" destId="{DA70C696-2D55-4B09-8A51-A9D6EC10242D}" srcOrd="5" destOrd="0" presId="urn:microsoft.com/office/officeart/2005/8/layout/vList5"/>
    <dgm:cxn modelId="{0B337F02-3FAD-4C70-8B94-E231D19F0608}" type="presParOf" srcId="{DDBC8BCD-09A0-4617-8CFD-EA1078F51244}" destId="{E4A38D6F-0F23-4FA3-8D48-0F74287F7A33}" srcOrd="6" destOrd="0" presId="urn:microsoft.com/office/officeart/2005/8/layout/vList5"/>
    <dgm:cxn modelId="{831D2EA4-91DF-4F01-AA07-E10DB8E51890}" type="presParOf" srcId="{E4A38D6F-0F23-4FA3-8D48-0F74287F7A33}" destId="{82354726-EF60-4EE3-BF9A-EE98792FA835}" srcOrd="0" destOrd="0" presId="urn:microsoft.com/office/officeart/2005/8/layout/vList5"/>
    <dgm:cxn modelId="{68DA7A26-FF4A-417D-BBE4-96ECA63D5B65}" type="presParOf" srcId="{E4A38D6F-0F23-4FA3-8D48-0F74287F7A33}" destId="{243BD421-8165-45E6-8E98-DD18BBE53D21}"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4A1C0A-4ED5-462C-B4C7-130E6F86A7C3}"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zh-CN" altLang="en-US"/>
        </a:p>
      </dgm:t>
    </dgm:pt>
    <dgm:pt modelId="{F1BE7E3E-1BD6-4E2A-AB53-8713F6B756F6}">
      <dgm:prSet phldrT="[文本]"/>
      <dgm:spPr>
        <a:effectLst>
          <a:outerShdw blurRad="50800" dist="38100" dir="10800000" algn="r" rotWithShape="0">
            <a:prstClr val="black">
              <a:alpha val="40000"/>
            </a:prstClr>
          </a:outerShdw>
        </a:effectLst>
      </dgm:spPr>
      <dgm:t>
        <a:bodyPr/>
        <a:lstStyle/>
        <a:p>
          <a:r>
            <a:rPr lang="en-US" altLang="zh-CN" b="1" dirty="0" smtClean="0">
              <a:solidFill>
                <a:srgbClr val="545472"/>
              </a:solidFill>
              <a:latin typeface="微软雅黑" pitchFamily="34" charset="-122"/>
              <a:ea typeface="微软雅黑" pitchFamily="34" charset="-122"/>
            </a:rPr>
            <a:t>1</a:t>
          </a:r>
          <a:endParaRPr lang="zh-CN" altLang="en-US" b="1" dirty="0">
            <a:solidFill>
              <a:srgbClr val="545472"/>
            </a:solidFill>
            <a:latin typeface="微软雅黑" pitchFamily="34" charset="-122"/>
            <a:ea typeface="微软雅黑" pitchFamily="34" charset="-122"/>
          </a:endParaRPr>
        </a:p>
      </dgm:t>
    </dgm:pt>
    <dgm:pt modelId="{CD33483D-07EB-4A49-8232-B1CD4C3110A6}" type="parTrans" cxnId="{0E957BAF-1D09-4256-BAEC-3B7F3EDB0E77}">
      <dgm:prSet/>
      <dgm:spPr/>
      <dgm:t>
        <a:bodyPr/>
        <a:lstStyle/>
        <a:p>
          <a:endParaRPr lang="zh-CN" altLang="en-US" b="1">
            <a:solidFill>
              <a:srgbClr val="545472"/>
            </a:solidFill>
            <a:latin typeface="微软雅黑" pitchFamily="34" charset="-122"/>
            <a:ea typeface="微软雅黑" pitchFamily="34" charset="-122"/>
          </a:endParaRPr>
        </a:p>
      </dgm:t>
    </dgm:pt>
    <dgm:pt modelId="{8EBA4116-B847-41CE-BBD2-00C6828CD99E}" type="sibTrans" cxnId="{0E957BAF-1D09-4256-BAEC-3B7F3EDB0E77}">
      <dgm:prSet/>
      <dgm:spPr/>
      <dgm:t>
        <a:bodyPr/>
        <a:lstStyle/>
        <a:p>
          <a:endParaRPr lang="zh-CN" altLang="en-US" b="1">
            <a:solidFill>
              <a:srgbClr val="545472"/>
            </a:solidFill>
            <a:latin typeface="微软雅黑" pitchFamily="34" charset="-122"/>
            <a:ea typeface="微软雅黑" pitchFamily="34" charset="-122"/>
          </a:endParaRPr>
        </a:p>
      </dgm:t>
    </dgm:pt>
    <dgm:pt modelId="{BA46808C-CE15-4DDB-A6D5-47E924DFFA07}">
      <dgm:prSet phldrT="[文本]"/>
      <dgm:spPr>
        <a:effectLst>
          <a:outerShdw blurRad="63500" sx="102000" sy="102000" algn="ctr" rotWithShape="0">
            <a:prstClr val="black">
              <a:alpha val="40000"/>
            </a:prstClr>
          </a:outerShdw>
        </a:effectLst>
      </dgm:spPr>
      <dgm:t>
        <a:bodyPr/>
        <a:lstStyle/>
        <a:p>
          <a:r>
            <a:rPr lang="zh-CN" altLang="en-US" b="1" dirty="0" smtClean="0">
              <a:solidFill>
                <a:srgbClr val="545472"/>
              </a:solidFill>
              <a:latin typeface="微软雅黑" pitchFamily="34" charset="-122"/>
              <a:ea typeface="微软雅黑" pitchFamily="34" charset="-122"/>
            </a:rPr>
            <a:t>要高度重视财务决算工作</a:t>
          </a:r>
          <a:endParaRPr lang="zh-CN" altLang="en-US" b="1" dirty="0">
            <a:solidFill>
              <a:srgbClr val="545472"/>
            </a:solidFill>
            <a:latin typeface="微软雅黑" pitchFamily="34" charset="-122"/>
            <a:ea typeface="微软雅黑" pitchFamily="34" charset="-122"/>
          </a:endParaRPr>
        </a:p>
      </dgm:t>
    </dgm:pt>
    <dgm:pt modelId="{B90DF02B-B428-4992-A1B9-4F6B03EC6785}" type="parTrans" cxnId="{0387BEEF-945A-4EC4-A814-171E7901CCAF}">
      <dgm:prSet/>
      <dgm:spPr/>
      <dgm:t>
        <a:bodyPr/>
        <a:lstStyle/>
        <a:p>
          <a:endParaRPr lang="zh-CN" altLang="en-US" b="1">
            <a:solidFill>
              <a:srgbClr val="545472"/>
            </a:solidFill>
            <a:latin typeface="微软雅黑" pitchFamily="34" charset="-122"/>
            <a:ea typeface="微软雅黑" pitchFamily="34" charset="-122"/>
          </a:endParaRPr>
        </a:p>
      </dgm:t>
    </dgm:pt>
    <dgm:pt modelId="{EABDCD5B-9FA7-4DC1-B05F-408EF9A273CF}" type="sibTrans" cxnId="{0387BEEF-945A-4EC4-A814-171E7901CCAF}">
      <dgm:prSet/>
      <dgm:spPr/>
      <dgm:t>
        <a:bodyPr/>
        <a:lstStyle/>
        <a:p>
          <a:endParaRPr lang="zh-CN" altLang="en-US" b="1">
            <a:solidFill>
              <a:srgbClr val="545472"/>
            </a:solidFill>
            <a:latin typeface="微软雅黑" pitchFamily="34" charset="-122"/>
            <a:ea typeface="微软雅黑" pitchFamily="34" charset="-122"/>
          </a:endParaRPr>
        </a:p>
      </dgm:t>
    </dgm:pt>
    <dgm:pt modelId="{412AFABD-49FD-4089-AAC0-93B15AFA5B0C}">
      <dgm:prSet phldrT="[文本]"/>
      <dgm:spPr>
        <a:effectLst>
          <a:outerShdw blurRad="50800" dist="38100" dir="10800000" algn="r" rotWithShape="0">
            <a:prstClr val="black">
              <a:alpha val="40000"/>
            </a:prstClr>
          </a:outerShdw>
        </a:effectLst>
      </dgm:spPr>
      <dgm:t>
        <a:bodyPr/>
        <a:lstStyle/>
        <a:p>
          <a:r>
            <a:rPr lang="en-US" altLang="zh-CN" b="1" dirty="0" smtClean="0">
              <a:solidFill>
                <a:srgbClr val="545472"/>
              </a:solidFill>
              <a:latin typeface="微软雅黑" pitchFamily="34" charset="-122"/>
              <a:ea typeface="微软雅黑" pitchFamily="34" charset="-122"/>
            </a:rPr>
            <a:t>2</a:t>
          </a:r>
          <a:endParaRPr lang="zh-CN" altLang="en-US" b="1" dirty="0">
            <a:solidFill>
              <a:srgbClr val="545472"/>
            </a:solidFill>
            <a:latin typeface="微软雅黑" pitchFamily="34" charset="-122"/>
            <a:ea typeface="微软雅黑" pitchFamily="34" charset="-122"/>
          </a:endParaRPr>
        </a:p>
      </dgm:t>
    </dgm:pt>
    <dgm:pt modelId="{DA87C52E-6DAC-4D88-A6E7-22E12C9E635D}" type="parTrans" cxnId="{1B8CAA1B-7655-4EC1-A439-AEAE108DA38F}">
      <dgm:prSet/>
      <dgm:spPr/>
      <dgm:t>
        <a:bodyPr/>
        <a:lstStyle/>
        <a:p>
          <a:endParaRPr lang="zh-CN" altLang="en-US" b="1">
            <a:solidFill>
              <a:srgbClr val="545472"/>
            </a:solidFill>
            <a:latin typeface="微软雅黑" pitchFamily="34" charset="-122"/>
            <a:ea typeface="微软雅黑" pitchFamily="34" charset="-122"/>
          </a:endParaRPr>
        </a:p>
      </dgm:t>
    </dgm:pt>
    <dgm:pt modelId="{5B037648-7D2A-4B11-93B4-70C60A7AEEEF}" type="sibTrans" cxnId="{1B8CAA1B-7655-4EC1-A439-AEAE108DA38F}">
      <dgm:prSet/>
      <dgm:spPr/>
      <dgm:t>
        <a:bodyPr/>
        <a:lstStyle/>
        <a:p>
          <a:endParaRPr lang="zh-CN" altLang="en-US" b="1">
            <a:solidFill>
              <a:srgbClr val="545472"/>
            </a:solidFill>
            <a:latin typeface="微软雅黑" pitchFamily="34" charset="-122"/>
            <a:ea typeface="微软雅黑" pitchFamily="34" charset="-122"/>
          </a:endParaRPr>
        </a:p>
      </dgm:t>
    </dgm:pt>
    <dgm:pt modelId="{19AE360E-C9D5-4A23-8197-942E756FAE8A}">
      <dgm:prSet phldrT="[文本]"/>
      <dgm:spPr>
        <a:effectLst>
          <a:outerShdw blurRad="63500" sx="102000" sy="102000" algn="ctr" rotWithShape="0">
            <a:prstClr val="black">
              <a:alpha val="40000"/>
            </a:prstClr>
          </a:outerShdw>
        </a:effectLst>
      </dgm:spPr>
      <dgm:t>
        <a:bodyPr/>
        <a:lstStyle/>
        <a:p>
          <a:r>
            <a:rPr lang="zh-CN" altLang="en-US" b="1" dirty="0" smtClean="0">
              <a:solidFill>
                <a:srgbClr val="545472"/>
              </a:solidFill>
              <a:latin typeface="微软雅黑" pitchFamily="34" charset="-122"/>
              <a:ea typeface="微软雅黑" pitchFamily="34" charset="-122"/>
            </a:rPr>
            <a:t>要加强决算工作部署培训</a:t>
          </a:r>
          <a:endParaRPr lang="zh-CN" altLang="en-US" b="1" dirty="0">
            <a:solidFill>
              <a:srgbClr val="545472"/>
            </a:solidFill>
            <a:latin typeface="微软雅黑" pitchFamily="34" charset="-122"/>
            <a:ea typeface="微软雅黑" pitchFamily="34" charset="-122"/>
          </a:endParaRPr>
        </a:p>
      </dgm:t>
    </dgm:pt>
    <dgm:pt modelId="{EF5A74D4-4CAA-4291-B8D1-98AAFE4A40AF}" type="parTrans" cxnId="{12EFA93D-C838-4427-A4B6-07988BA9FB82}">
      <dgm:prSet/>
      <dgm:spPr/>
      <dgm:t>
        <a:bodyPr/>
        <a:lstStyle/>
        <a:p>
          <a:endParaRPr lang="zh-CN" altLang="en-US" b="1">
            <a:solidFill>
              <a:srgbClr val="545472"/>
            </a:solidFill>
            <a:latin typeface="微软雅黑" pitchFamily="34" charset="-122"/>
            <a:ea typeface="微软雅黑" pitchFamily="34" charset="-122"/>
          </a:endParaRPr>
        </a:p>
      </dgm:t>
    </dgm:pt>
    <dgm:pt modelId="{29516677-C160-4F01-91F3-182BEEDBE924}" type="sibTrans" cxnId="{12EFA93D-C838-4427-A4B6-07988BA9FB82}">
      <dgm:prSet/>
      <dgm:spPr/>
      <dgm:t>
        <a:bodyPr/>
        <a:lstStyle/>
        <a:p>
          <a:endParaRPr lang="zh-CN" altLang="en-US" b="1">
            <a:solidFill>
              <a:srgbClr val="545472"/>
            </a:solidFill>
            <a:latin typeface="微软雅黑" pitchFamily="34" charset="-122"/>
            <a:ea typeface="微软雅黑" pitchFamily="34" charset="-122"/>
          </a:endParaRPr>
        </a:p>
      </dgm:t>
    </dgm:pt>
    <dgm:pt modelId="{B97E6082-B3BB-4F01-9849-BA97D3FA1B00}">
      <dgm:prSet phldrT="[文本]"/>
      <dgm:spPr>
        <a:effectLst>
          <a:outerShdw blurRad="50800" dist="38100" dir="10800000" algn="r" rotWithShape="0">
            <a:prstClr val="black">
              <a:alpha val="40000"/>
            </a:prstClr>
          </a:outerShdw>
        </a:effectLst>
      </dgm:spPr>
      <dgm:t>
        <a:bodyPr/>
        <a:lstStyle/>
        <a:p>
          <a:r>
            <a:rPr lang="en-US" altLang="zh-CN" b="1" dirty="0" smtClean="0">
              <a:solidFill>
                <a:srgbClr val="545472"/>
              </a:solidFill>
              <a:latin typeface="微软雅黑" pitchFamily="34" charset="-122"/>
              <a:ea typeface="微软雅黑" pitchFamily="34" charset="-122"/>
            </a:rPr>
            <a:t>3</a:t>
          </a:r>
          <a:endParaRPr lang="zh-CN" altLang="en-US" b="1" dirty="0">
            <a:solidFill>
              <a:srgbClr val="545472"/>
            </a:solidFill>
            <a:latin typeface="微软雅黑" pitchFamily="34" charset="-122"/>
            <a:ea typeface="微软雅黑" pitchFamily="34" charset="-122"/>
          </a:endParaRPr>
        </a:p>
      </dgm:t>
    </dgm:pt>
    <dgm:pt modelId="{C6D5B810-28BF-4D21-B96C-196E9361D990}" type="parTrans" cxnId="{BDD6BEBD-D6EA-4899-BA77-FD04DED98F2E}">
      <dgm:prSet/>
      <dgm:spPr/>
      <dgm:t>
        <a:bodyPr/>
        <a:lstStyle/>
        <a:p>
          <a:endParaRPr lang="zh-CN" altLang="en-US" b="1">
            <a:solidFill>
              <a:srgbClr val="545472"/>
            </a:solidFill>
            <a:latin typeface="微软雅黑" pitchFamily="34" charset="-122"/>
            <a:ea typeface="微软雅黑" pitchFamily="34" charset="-122"/>
          </a:endParaRPr>
        </a:p>
      </dgm:t>
    </dgm:pt>
    <dgm:pt modelId="{5FA5C2A8-CD01-4D30-AA20-49A23F058C38}" type="sibTrans" cxnId="{BDD6BEBD-D6EA-4899-BA77-FD04DED98F2E}">
      <dgm:prSet/>
      <dgm:spPr/>
      <dgm:t>
        <a:bodyPr/>
        <a:lstStyle/>
        <a:p>
          <a:endParaRPr lang="zh-CN" altLang="en-US" b="1">
            <a:solidFill>
              <a:srgbClr val="545472"/>
            </a:solidFill>
            <a:latin typeface="微软雅黑" pitchFamily="34" charset="-122"/>
            <a:ea typeface="微软雅黑" pitchFamily="34" charset="-122"/>
          </a:endParaRPr>
        </a:p>
      </dgm:t>
    </dgm:pt>
    <dgm:pt modelId="{76C2E182-9155-4937-A6BB-2EF828A59816}">
      <dgm:prSet phldrT="[文本]"/>
      <dgm:spPr>
        <a:effectLst>
          <a:outerShdw blurRad="63500" sx="102000" sy="102000" algn="ctr" rotWithShape="0">
            <a:prstClr val="black">
              <a:alpha val="40000"/>
            </a:prstClr>
          </a:outerShdw>
        </a:effectLst>
      </dgm:spPr>
      <dgm:t>
        <a:bodyPr/>
        <a:lstStyle/>
        <a:p>
          <a:r>
            <a:rPr lang="zh-CN" altLang="en-US" b="1" dirty="0" smtClean="0">
              <a:solidFill>
                <a:srgbClr val="545472"/>
              </a:solidFill>
              <a:latin typeface="微软雅黑" pitchFamily="34" charset="-122"/>
              <a:ea typeface="微软雅黑" pitchFamily="34" charset="-122"/>
            </a:rPr>
            <a:t>要确保财务决算数据质量</a:t>
          </a:r>
          <a:endParaRPr lang="zh-CN" altLang="en-US" b="1" dirty="0">
            <a:solidFill>
              <a:srgbClr val="545472"/>
            </a:solidFill>
            <a:latin typeface="微软雅黑" pitchFamily="34" charset="-122"/>
            <a:ea typeface="微软雅黑" pitchFamily="34" charset="-122"/>
          </a:endParaRPr>
        </a:p>
      </dgm:t>
    </dgm:pt>
    <dgm:pt modelId="{14A67456-7203-4575-812A-E08A90FBD61E}" type="parTrans" cxnId="{B95E2634-A174-4891-8C29-70C5901F9232}">
      <dgm:prSet/>
      <dgm:spPr/>
      <dgm:t>
        <a:bodyPr/>
        <a:lstStyle/>
        <a:p>
          <a:endParaRPr lang="zh-CN" altLang="en-US" b="1">
            <a:solidFill>
              <a:srgbClr val="545472"/>
            </a:solidFill>
            <a:latin typeface="微软雅黑" pitchFamily="34" charset="-122"/>
            <a:ea typeface="微软雅黑" pitchFamily="34" charset="-122"/>
          </a:endParaRPr>
        </a:p>
      </dgm:t>
    </dgm:pt>
    <dgm:pt modelId="{74126071-6DD9-4E8E-B7B9-F67E9F6657FE}" type="sibTrans" cxnId="{B95E2634-A174-4891-8C29-70C5901F9232}">
      <dgm:prSet/>
      <dgm:spPr/>
      <dgm:t>
        <a:bodyPr/>
        <a:lstStyle/>
        <a:p>
          <a:endParaRPr lang="zh-CN" altLang="en-US" b="1">
            <a:solidFill>
              <a:srgbClr val="545472"/>
            </a:solidFill>
            <a:latin typeface="微软雅黑" pitchFamily="34" charset="-122"/>
            <a:ea typeface="微软雅黑" pitchFamily="34" charset="-122"/>
          </a:endParaRPr>
        </a:p>
      </dgm:t>
    </dgm:pt>
    <dgm:pt modelId="{B095813B-0080-45D5-8201-1CEF2D94B5A4}">
      <dgm:prSet phldrT="[文本]"/>
      <dgm:spPr>
        <a:effectLst>
          <a:outerShdw blurRad="50800" dist="38100" dir="10800000" algn="r" rotWithShape="0">
            <a:prstClr val="black">
              <a:alpha val="40000"/>
            </a:prstClr>
          </a:outerShdw>
        </a:effectLst>
      </dgm:spPr>
      <dgm:t>
        <a:bodyPr/>
        <a:lstStyle/>
        <a:p>
          <a:r>
            <a:rPr lang="en-US" altLang="zh-CN" b="1" dirty="0" smtClean="0">
              <a:solidFill>
                <a:srgbClr val="545472"/>
              </a:solidFill>
              <a:latin typeface="微软雅黑" pitchFamily="34" charset="-122"/>
              <a:ea typeface="微软雅黑" pitchFamily="34" charset="-122"/>
            </a:rPr>
            <a:t>4</a:t>
          </a:r>
          <a:endParaRPr lang="zh-CN" altLang="en-US" b="1" dirty="0">
            <a:solidFill>
              <a:srgbClr val="545472"/>
            </a:solidFill>
            <a:latin typeface="微软雅黑" pitchFamily="34" charset="-122"/>
            <a:ea typeface="微软雅黑" pitchFamily="34" charset="-122"/>
          </a:endParaRPr>
        </a:p>
      </dgm:t>
    </dgm:pt>
    <dgm:pt modelId="{95A68991-93D5-45B8-AB35-5B86E12991EC}" type="parTrans" cxnId="{3379C7E8-4251-4B47-B2FB-0F07EF19A0F8}">
      <dgm:prSet/>
      <dgm:spPr/>
      <dgm:t>
        <a:bodyPr/>
        <a:lstStyle/>
        <a:p>
          <a:endParaRPr lang="zh-CN" altLang="en-US" b="1">
            <a:solidFill>
              <a:srgbClr val="545472"/>
            </a:solidFill>
            <a:latin typeface="微软雅黑" pitchFamily="34" charset="-122"/>
            <a:ea typeface="微软雅黑" pitchFamily="34" charset="-122"/>
          </a:endParaRPr>
        </a:p>
      </dgm:t>
    </dgm:pt>
    <dgm:pt modelId="{ECCCCB02-3DF8-473B-A95C-2487C672880F}" type="sibTrans" cxnId="{3379C7E8-4251-4B47-B2FB-0F07EF19A0F8}">
      <dgm:prSet/>
      <dgm:spPr/>
      <dgm:t>
        <a:bodyPr/>
        <a:lstStyle/>
        <a:p>
          <a:endParaRPr lang="zh-CN" altLang="en-US" b="1">
            <a:solidFill>
              <a:srgbClr val="545472"/>
            </a:solidFill>
            <a:latin typeface="微软雅黑" pitchFamily="34" charset="-122"/>
            <a:ea typeface="微软雅黑" pitchFamily="34" charset="-122"/>
          </a:endParaRPr>
        </a:p>
      </dgm:t>
    </dgm:pt>
    <dgm:pt modelId="{6BE81EED-51D1-43B5-82A8-628310EA1706}">
      <dgm:prSet phldrT="[文本]"/>
      <dgm:spPr>
        <a:effectLst>
          <a:outerShdw blurRad="63500" sx="102000" sy="102000" algn="ctr" rotWithShape="0">
            <a:prstClr val="black">
              <a:alpha val="40000"/>
            </a:prstClr>
          </a:outerShdw>
        </a:effectLst>
      </dgm:spPr>
      <dgm:t>
        <a:bodyPr/>
        <a:lstStyle/>
        <a:p>
          <a:r>
            <a:rPr lang="zh-CN" altLang="en-US" b="1" dirty="0" smtClean="0">
              <a:solidFill>
                <a:srgbClr val="545472"/>
              </a:solidFill>
              <a:latin typeface="微软雅黑" pitchFamily="34" charset="-122"/>
              <a:ea typeface="微软雅黑" pitchFamily="34" charset="-122"/>
            </a:rPr>
            <a:t>要认真开展数据分析工作</a:t>
          </a:r>
          <a:endParaRPr lang="zh-CN" altLang="en-US" b="1" dirty="0">
            <a:solidFill>
              <a:srgbClr val="545472"/>
            </a:solidFill>
            <a:latin typeface="微软雅黑" pitchFamily="34" charset="-122"/>
            <a:ea typeface="微软雅黑" pitchFamily="34" charset="-122"/>
          </a:endParaRPr>
        </a:p>
      </dgm:t>
    </dgm:pt>
    <dgm:pt modelId="{8A9932DA-6ADD-463E-8507-70B431073393}" type="parTrans" cxnId="{28A87570-6957-4ADD-AA4B-D671DD18CFC7}">
      <dgm:prSet/>
      <dgm:spPr/>
      <dgm:t>
        <a:bodyPr/>
        <a:lstStyle/>
        <a:p>
          <a:endParaRPr lang="zh-CN" altLang="en-US" b="1">
            <a:solidFill>
              <a:srgbClr val="545472"/>
            </a:solidFill>
            <a:latin typeface="微软雅黑" pitchFamily="34" charset="-122"/>
            <a:ea typeface="微软雅黑" pitchFamily="34" charset="-122"/>
          </a:endParaRPr>
        </a:p>
      </dgm:t>
    </dgm:pt>
    <dgm:pt modelId="{20943091-E444-4089-9F99-3E61CAF18F44}" type="sibTrans" cxnId="{28A87570-6957-4ADD-AA4B-D671DD18CFC7}">
      <dgm:prSet/>
      <dgm:spPr/>
      <dgm:t>
        <a:bodyPr/>
        <a:lstStyle/>
        <a:p>
          <a:endParaRPr lang="zh-CN" altLang="en-US" b="1">
            <a:solidFill>
              <a:srgbClr val="545472"/>
            </a:solidFill>
            <a:latin typeface="微软雅黑" pitchFamily="34" charset="-122"/>
            <a:ea typeface="微软雅黑" pitchFamily="34" charset="-122"/>
          </a:endParaRPr>
        </a:p>
      </dgm:t>
    </dgm:pt>
    <dgm:pt modelId="{DDBC8BCD-09A0-4617-8CFD-EA1078F51244}" type="pres">
      <dgm:prSet presAssocID="{D94A1C0A-4ED5-462C-B4C7-130E6F86A7C3}" presName="Name0" presStyleCnt="0">
        <dgm:presLayoutVars>
          <dgm:dir/>
          <dgm:animLvl val="lvl"/>
          <dgm:resizeHandles val="exact"/>
        </dgm:presLayoutVars>
      </dgm:prSet>
      <dgm:spPr/>
      <dgm:t>
        <a:bodyPr/>
        <a:lstStyle/>
        <a:p>
          <a:endParaRPr lang="zh-CN" altLang="en-US"/>
        </a:p>
      </dgm:t>
    </dgm:pt>
    <dgm:pt modelId="{20060956-D61E-4219-B22E-9B6196719FE2}" type="pres">
      <dgm:prSet presAssocID="{F1BE7E3E-1BD6-4E2A-AB53-8713F6B756F6}" presName="linNode" presStyleCnt="0"/>
      <dgm:spPr/>
    </dgm:pt>
    <dgm:pt modelId="{C68547EF-ECDA-4BFB-AF75-8B7500A05663}" type="pres">
      <dgm:prSet presAssocID="{F1BE7E3E-1BD6-4E2A-AB53-8713F6B756F6}" presName="parentText" presStyleLbl="node1" presStyleIdx="0" presStyleCnt="4" custScaleX="39967">
        <dgm:presLayoutVars>
          <dgm:chMax val="1"/>
          <dgm:bulletEnabled val="1"/>
        </dgm:presLayoutVars>
      </dgm:prSet>
      <dgm:spPr/>
      <dgm:t>
        <a:bodyPr/>
        <a:lstStyle/>
        <a:p>
          <a:endParaRPr lang="zh-CN" altLang="en-US"/>
        </a:p>
      </dgm:t>
    </dgm:pt>
    <dgm:pt modelId="{048A037A-7D77-42C4-85BB-F92FAC350E17}" type="pres">
      <dgm:prSet presAssocID="{F1BE7E3E-1BD6-4E2A-AB53-8713F6B756F6}" presName="descendantText" presStyleLbl="alignAccFollowNode1" presStyleIdx="0" presStyleCnt="4">
        <dgm:presLayoutVars>
          <dgm:bulletEnabled val="1"/>
        </dgm:presLayoutVars>
      </dgm:prSet>
      <dgm:spPr/>
      <dgm:t>
        <a:bodyPr/>
        <a:lstStyle/>
        <a:p>
          <a:endParaRPr lang="zh-CN" altLang="en-US"/>
        </a:p>
      </dgm:t>
    </dgm:pt>
    <dgm:pt modelId="{319CB7EE-B872-4B82-9E54-64CD0BDC92AA}" type="pres">
      <dgm:prSet presAssocID="{8EBA4116-B847-41CE-BBD2-00C6828CD99E}" presName="sp" presStyleCnt="0"/>
      <dgm:spPr/>
    </dgm:pt>
    <dgm:pt modelId="{E555617D-6A7C-434C-8B94-4965D55097C4}" type="pres">
      <dgm:prSet presAssocID="{412AFABD-49FD-4089-AAC0-93B15AFA5B0C}" presName="linNode" presStyleCnt="0"/>
      <dgm:spPr/>
    </dgm:pt>
    <dgm:pt modelId="{EC1C39BC-13E4-46F3-A365-ECB54FE3DCD0}" type="pres">
      <dgm:prSet presAssocID="{412AFABD-49FD-4089-AAC0-93B15AFA5B0C}" presName="parentText" presStyleLbl="node1" presStyleIdx="1" presStyleCnt="4" custScaleX="39967">
        <dgm:presLayoutVars>
          <dgm:chMax val="1"/>
          <dgm:bulletEnabled val="1"/>
        </dgm:presLayoutVars>
      </dgm:prSet>
      <dgm:spPr/>
      <dgm:t>
        <a:bodyPr/>
        <a:lstStyle/>
        <a:p>
          <a:endParaRPr lang="zh-CN" altLang="en-US"/>
        </a:p>
      </dgm:t>
    </dgm:pt>
    <dgm:pt modelId="{C44021B8-0CA8-47C2-9DD8-97538ED69CDF}" type="pres">
      <dgm:prSet presAssocID="{412AFABD-49FD-4089-AAC0-93B15AFA5B0C}" presName="descendantText" presStyleLbl="alignAccFollowNode1" presStyleIdx="1" presStyleCnt="4">
        <dgm:presLayoutVars>
          <dgm:bulletEnabled val="1"/>
        </dgm:presLayoutVars>
      </dgm:prSet>
      <dgm:spPr/>
      <dgm:t>
        <a:bodyPr/>
        <a:lstStyle/>
        <a:p>
          <a:endParaRPr lang="zh-CN" altLang="en-US"/>
        </a:p>
      </dgm:t>
    </dgm:pt>
    <dgm:pt modelId="{DA70C696-2D55-4B09-8A51-A9D6EC10242D}" type="pres">
      <dgm:prSet presAssocID="{5B037648-7D2A-4B11-93B4-70C60A7AEEEF}" presName="sp" presStyleCnt="0"/>
      <dgm:spPr/>
    </dgm:pt>
    <dgm:pt modelId="{E4A38D6F-0F23-4FA3-8D48-0F74287F7A33}" type="pres">
      <dgm:prSet presAssocID="{B97E6082-B3BB-4F01-9849-BA97D3FA1B00}" presName="linNode" presStyleCnt="0"/>
      <dgm:spPr/>
    </dgm:pt>
    <dgm:pt modelId="{82354726-EF60-4EE3-BF9A-EE98792FA835}" type="pres">
      <dgm:prSet presAssocID="{B97E6082-B3BB-4F01-9849-BA97D3FA1B00}" presName="parentText" presStyleLbl="node1" presStyleIdx="2" presStyleCnt="4" custScaleX="39967">
        <dgm:presLayoutVars>
          <dgm:chMax val="1"/>
          <dgm:bulletEnabled val="1"/>
        </dgm:presLayoutVars>
      </dgm:prSet>
      <dgm:spPr/>
      <dgm:t>
        <a:bodyPr/>
        <a:lstStyle/>
        <a:p>
          <a:endParaRPr lang="zh-CN" altLang="en-US"/>
        </a:p>
      </dgm:t>
    </dgm:pt>
    <dgm:pt modelId="{243BD421-8165-45E6-8E98-DD18BBE53D21}" type="pres">
      <dgm:prSet presAssocID="{B97E6082-B3BB-4F01-9849-BA97D3FA1B00}" presName="descendantText" presStyleLbl="alignAccFollowNode1" presStyleIdx="2" presStyleCnt="4">
        <dgm:presLayoutVars>
          <dgm:bulletEnabled val="1"/>
        </dgm:presLayoutVars>
      </dgm:prSet>
      <dgm:spPr/>
      <dgm:t>
        <a:bodyPr/>
        <a:lstStyle/>
        <a:p>
          <a:endParaRPr lang="zh-CN" altLang="en-US"/>
        </a:p>
      </dgm:t>
    </dgm:pt>
    <dgm:pt modelId="{1D1B4AB5-60F9-444F-8FC0-F88DF188AED8}" type="pres">
      <dgm:prSet presAssocID="{5FA5C2A8-CD01-4D30-AA20-49A23F058C38}" presName="sp" presStyleCnt="0"/>
      <dgm:spPr/>
    </dgm:pt>
    <dgm:pt modelId="{ECDCB601-3D64-4C95-8A5A-DA076B99168F}" type="pres">
      <dgm:prSet presAssocID="{B095813B-0080-45D5-8201-1CEF2D94B5A4}" presName="linNode" presStyleCnt="0"/>
      <dgm:spPr/>
    </dgm:pt>
    <dgm:pt modelId="{2213C3DF-0F88-4DE2-A765-9F56ABD79DE5}" type="pres">
      <dgm:prSet presAssocID="{B095813B-0080-45D5-8201-1CEF2D94B5A4}" presName="parentText" presStyleLbl="node1" presStyleIdx="3" presStyleCnt="4" custScaleX="39967">
        <dgm:presLayoutVars>
          <dgm:chMax val="1"/>
          <dgm:bulletEnabled val="1"/>
        </dgm:presLayoutVars>
      </dgm:prSet>
      <dgm:spPr/>
      <dgm:t>
        <a:bodyPr/>
        <a:lstStyle/>
        <a:p>
          <a:endParaRPr lang="zh-CN" altLang="en-US"/>
        </a:p>
      </dgm:t>
    </dgm:pt>
    <dgm:pt modelId="{B0C318E8-6731-4001-8003-DA2165D92A66}" type="pres">
      <dgm:prSet presAssocID="{B095813B-0080-45D5-8201-1CEF2D94B5A4}" presName="descendantText" presStyleLbl="alignAccFollowNode1" presStyleIdx="3" presStyleCnt="4">
        <dgm:presLayoutVars>
          <dgm:bulletEnabled val="1"/>
        </dgm:presLayoutVars>
      </dgm:prSet>
      <dgm:spPr/>
      <dgm:t>
        <a:bodyPr/>
        <a:lstStyle/>
        <a:p>
          <a:endParaRPr lang="zh-CN" altLang="en-US"/>
        </a:p>
      </dgm:t>
    </dgm:pt>
  </dgm:ptLst>
  <dgm:cxnLst>
    <dgm:cxn modelId="{B95E2634-A174-4891-8C29-70C5901F9232}" srcId="{B97E6082-B3BB-4F01-9849-BA97D3FA1B00}" destId="{76C2E182-9155-4937-A6BB-2EF828A59816}" srcOrd="0" destOrd="0" parTransId="{14A67456-7203-4575-812A-E08A90FBD61E}" sibTransId="{74126071-6DD9-4E8E-B7B9-F67E9F6657FE}"/>
    <dgm:cxn modelId="{CBB8B241-E513-41B2-85E2-9B9D8C0F00B5}" type="presOf" srcId="{D94A1C0A-4ED5-462C-B4C7-130E6F86A7C3}" destId="{DDBC8BCD-09A0-4617-8CFD-EA1078F51244}" srcOrd="0" destOrd="0" presId="urn:microsoft.com/office/officeart/2005/8/layout/vList5"/>
    <dgm:cxn modelId="{112238EE-B41B-4DA2-9930-76E3DA3F72D3}" type="presOf" srcId="{19AE360E-C9D5-4A23-8197-942E756FAE8A}" destId="{C44021B8-0CA8-47C2-9DD8-97538ED69CDF}" srcOrd="0" destOrd="0" presId="urn:microsoft.com/office/officeart/2005/8/layout/vList5"/>
    <dgm:cxn modelId="{FEA7B9BA-C757-40B4-ACB1-DFB74F393FE0}" type="presOf" srcId="{BA46808C-CE15-4DDB-A6D5-47E924DFFA07}" destId="{048A037A-7D77-42C4-85BB-F92FAC350E17}" srcOrd="0" destOrd="0" presId="urn:microsoft.com/office/officeart/2005/8/layout/vList5"/>
    <dgm:cxn modelId="{1B8CAA1B-7655-4EC1-A439-AEAE108DA38F}" srcId="{D94A1C0A-4ED5-462C-B4C7-130E6F86A7C3}" destId="{412AFABD-49FD-4089-AAC0-93B15AFA5B0C}" srcOrd="1" destOrd="0" parTransId="{DA87C52E-6DAC-4D88-A6E7-22E12C9E635D}" sibTransId="{5B037648-7D2A-4B11-93B4-70C60A7AEEEF}"/>
    <dgm:cxn modelId="{FB7A3851-BDBA-49CF-A8E2-EE3DA9ED8F68}" type="presOf" srcId="{412AFABD-49FD-4089-AAC0-93B15AFA5B0C}" destId="{EC1C39BC-13E4-46F3-A365-ECB54FE3DCD0}" srcOrd="0" destOrd="0" presId="urn:microsoft.com/office/officeart/2005/8/layout/vList5"/>
    <dgm:cxn modelId="{0E957BAF-1D09-4256-BAEC-3B7F3EDB0E77}" srcId="{D94A1C0A-4ED5-462C-B4C7-130E6F86A7C3}" destId="{F1BE7E3E-1BD6-4E2A-AB53-8713F6B756F6}" srcOrd="0" destOrd="0" parTransId="{CD33483D-07EB-4A49-8232-B1CD4C3110A6}" sibTransId="{8EBA4116-B847-41CE-BBD2-00C6828CD99E}"/>
    <dgm:cxn modelId="{3379C7E8-4251-4B47-B2FB-0F07EF19A0F8}" srcId="{D94A1C0A-4ED5-462C-B4C7-130E6F86A7C3}" destId="{B095813B-0080-45D5-8201-1CEF2D94B5A4}" srcOrd="3" destOrd="0" parTransId="{95A68991-93D5-45B8-AB35-5B86E12991EC}" sibTransId="{ECCCCB02-3DF8-473B-A95C-2487C672880F}"/>
    <dgm:cxn modelId="{0133C16B-7FD2-43AC-B3F7-7DA875BA9FF5}" type="presOf" srcId="{F1BE7E3E-1BD6-4E2A-AB53-8713F6B756F6}" destId="{C68547EF-ECDA-4BFB-AF75-8B7500A05663}" srcOrd="0" destOrd="0" presId="urn:microsoft.com/office/officeart/2005/8/layout/vList5"/>
    <dgm:cxn modelId="{292AC790-F04B-4B5F-9284-6EADA6DE2A5F}" type="presOf" srcId="{6BE81EED-51D1-43B5-82A8-628310EA1706}" destId="{B0C318E8-6731-4001-8003-DA2165D92A66}" srcOrd="0" destOrd="0" presId="urn:microsoft.com/office/officeart/2005/8/layout/vList5"/>
    <dgm:cxn modelId="{4AE73B4C-9B79-46BD-BE4F-70325AA3B0FB}" type="presOf" srcId="{B97E6082-B3BB-4F01-9849-BA97D3FA1B00}" destId="{82354726-EF60-4EE3-BF9A-EE98792FA835}" srcOrd="0" destOrd="0" presId="urn:microsoft.com/office/officeart/2005/8/layout/vList5"/>
    <dgm:cxn modelId="{E1B270DB-53B9-4F1E-ADB9-216451CAD8F2}" type="presOf" srcId="{B095813B-0080-45D5-8201-1CEF2D94B5A4}" destId="{2213C3DF-0F88-4DE2-A765-9F56ABD79DE5}" srcOrd="0" destOrd="0" presId="urn:microsoft.com/office/officeart/2005/8/layout/vList5"/>
    <dgm:cxn modelId="{0387BEEF-945A-4EC4-A814-171E7901CCAF}" srcId="{F1BE7E3E-1BD6-4E2A-AB53-8713F6B756F6}" destId="{BA46808C-CE15-4DDB-A6D5-47E924DFFA07}" srcOrd="0" destOrd="0" parTransId="{B90DF02B-B428-4992-A1B9-4F6B03EC6785}" sibTransId="{EABDCD5B-9FA7-4DC1-B05F-408EF9A273CF}"/>
    <dgm:cxn modelId="{28A87570-6957-4ADD-AA4B-D671DD18CFC7}" srcId="{B095813B-0080-45D5-8201-1CEF2D94B5A4}" destId="{6BE81EED-51D1-43B5-82A8-628310EA1706}" srcOrd="0" destOrd="0" parTransId="{8A9932DA-6ADD-463E-8507-70B431073393}" sibTransId="{20943091-E444-4089-9F99-3E61CAF18F44}"/>
    <dgm:cxn modelId="{12EFA93D-C838-4427-A4B6-07988BA9FB82}" srcId="{412AFABD-49FD-4089-AAC0-93B15AFA5B0C}" destId="{19AE360E-C9D5-4A23-8197-942E756FAE8A}" srcOrd="0" destOrd="0" parTransId="{EF5A74D4-4CAA-4291-B8D1-98AAFE4A40AF}" sibTransId="{29516677-C160-4F01-91F3-182BEEDBE924}"/>
    <dgm:cxn modelId="{BDD6BEBD-D6EA-4899-BA77-FD04DED98F2E}" srcId="{D94A1C0A-4ED5-462C-B4C7-130E6F86A7C3}" destId="{B97E6082-B3BB-4F01-9849-BA97D3FA1B00}" srcOrd="2" destOrd="0" parTransId="{C6D5B810-28BF-4D21-B96C-196E9361D990}" sibTransId="{5FA5C2A8-CD01-4D30-AA20-49A23F058C38}"/>
    <dgm:cxn modelId="{53780192-FB51-48DD-B517-22D4BFE4BB4D}" type="presOf" srcId="{76C2E182-9155-4937-A6BB-2EF828A59816}" destId="{243BD421-8165-45E6-8E98-DD18BBE53D21}" srcOrd="0" destOrd="0" presId="urn:microsoft.com/office/officeart/2005/8/layout/vList5"/>
    <dgm:cxn modelId="{9F23C56E-9919-4325-8E16-EB586ED1D8F0}" type="presParOf" srcId="{DDBC8BCD-09A0-4617-8CFD-EA1078F51244}" destId="{20060956-D61E-4219-B22E-9B6196719FE2}" srcOrd="0" destOrd="0" presId="urn:microsoft.com/office/officeart/2005/8/layout/vList5"/>
    <dgm:cxn modelId="{F0792454-F55E-459A-907B-596D74CD3F60}" type="presParOf" srcId="{20060956-D61E-4219-B22E-9B6196719FE2}" destId="{C68547EF-ECDA-4BFB-AF75-8B7500A05663}" srcOrd="0" destOrd="0" presId="urn:microsoft.com/office/officeart/2005/8/layout/vList5"/>
    <dgm:cxn modelId="{AE1677F7-3D62-499F-9A98-23DEAE4B4146}" type="presParOf" srcId="{20060956-D61E-4219-B22E-9B6196719FE2}" destId="{048A037A-7D77-42C4-85BB-F92FAC350E17}" srcOrd="1" destOrd="0" presId="urn:microsoft.com/office/officeart/2005/8/layout/vList5"/>
    <dgm:cxn modelId="{77B7477E-CE7F-40AE-B4DA-5B345A5820E5}" type="presParOf" srcId="{DDBC8BCD-09A0-4617-8CFD-EA1078F51244}" destId="{319CB7EE-B872-4B82-9E54-64CD0BDC92AA}" srcOrd="1" destOrd="0" presId="urn:microsoft.com/office/officeart/2005/8/layout/vList5"/>
    <dgm:cxn modelId="{E7E8A277-B678-4AAD-8A60-D29DC83A7FD4}" type="presParOf" srcId="{DDBC8BCD-09A0-4617-8CFD-EA1078F51244}" destId="{E555617D-6A7C-434C-8B94-4965D55097C4}" srcOrd="2" destOrd="0" presId="urn:microsoft.com/office/officeart/2005/8/layout/vList5"/>
    <dgm:cxn modelId="{F8C7D821-6065-4A05-8A31-B77F10D53D6C}" type="presParOf" srcId="{E555617D-6A7C-434C-8B94-4965D55097C4}" destId="{EC1C39BC-13E4-46F3-A365-ECB54FE3DCD0}" srcOrd="0" destOrd="0" presId="urn:microsoft.com/office/officeart/2005/8/layout/vList5"/>
    <dgm:cxn modelId="{A488AF1D-3856-4D29-8849-FB3ED9C0A41B}" type="presParOf" srcId="{E555617D-6A7C-434C-8B94-4965D55097C4}" destId="{C44021B8-0CA8-47C2-9DD8-97538ED69CDF}" srcOrd="1" destOrd="0" presId="urn:microsoft.com/office/officeart/2005/8/layout/vList5"/>
    <dgm:cxn modelId="{AEA61564-4B2B-4DDC-A5BC-49BFF5F3A667}" type="presParOf" srcId="{DDBC8BCD-09A0-4617-8CFD-EA1078F51244}" destId="{DA70C696-2D55-4B09-8A51-A9D6EC10242D}" srcOrd="3" destOrd="0" presId="urn:microsoft.com/office/officeart/2005/8/layout/vList5"/>
    <dgm:cxn modelId="{364BBDE1-2470-4E36-B4D9-CB9109E17309}" type="presParOf" srcId="{DDBC8BCD-09A0-4617-8CFD-EA1078F51244}" destId="{E4A38D6F-0F23-4FA3-8D48-0F74287F7A33}" srcOrd="4" destOrd="0" presId="urn:microsoft.com/office/officeart/2005/8/layout/vList5"/>
    <dgm:cxn modelId="{3DCCEEC3-BB9C-46DC-A4C1-87872AEDEF60}" type="presParOf" srcId="{E4A38D6F-0F23-4FA3-8D48-0F74287F7A33}" destId="{82354726-EF60-4EE3-BF9A-EE98792FA835}" srcOrd="0" destOrd="0" presId="urn:microsoft.com/office/officeart/2005/8/layout/vList5"/>
    <dgm:cxn modelId="{94735D26-724B-4264-96ED-F69C0BF11003}" type="presParOf" srcId="{E4A38D6F-0F23-4FA3-8D48-0F74287F7A33}" destId="{243BD421-8165-45E6-8E98-DD18BBE53D21}" srcOrd="1" destOrd="0" presId="urn:microsoft.com/office/officeart/2005/8/layout/vList5"/>
    <dgm:cxn modelId="{720AE518-5ACE-4738-A60E-7989D569545D}" type="presParOf" srcId="{DDBC8BCD-09A0-4617-8CFD-EA1078F51244}" destId="{1D1B4AB5-60F9-444F-8FC0-F88DF188AED8}" srcOrd="5" destOrd="0" presId="urn:microsoft.com/office/officeart/2005/8/layout/vList5"/>
    <dgm:cxn modelId="{28C6685A-F021-483E-91A1-51790CA82065}" type="presParOf" srcId="{DDBC8BCD-09A0-4617-8CFD-EA1078F51244}" destId="{ECDCB601-3D64-4C95-8A5A-DA076B99168F}" srcOrd="6" destOrd="0" presId="urn:microsoft.com/office/officeart/2005/8/layout/vList5"/>
    <dgm:cxn modelId="{EA361EB1-B460-47EE-B242-422843EE1138}" type="presParOf" srcId="{ECDCB601-3D64-4C95-8A5A-DA076B99168F}" destId="{2213C3DF-0F88-4DE2-A765-9F56ABD79DE5}" srcOrd="0" destOrd="0" presId="urn:microsoft.com/office/officeart/2005/8/layout/vList5"/>
    <dgm:cxn modelId="{0E554349-75D3-4721-BB0B-09104479B631}" type="presParOf" srcId="{ECDCB601-3D64-4C95-8A5A-DA076B99168F}" destId="{B0C318E8-6731-4001-8003-DA2165D92A66}"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DF236D-CBF8-4677-ACF6-264DDE8C0FA3}">
      <dsp:nvSpPr>
        <dsp:cNvPr id="0" name=""/>
        <dsp:cNvSpPr/>
      </dsp:nvSpPr>
      <dsp:spPr>
        <a:xfrm>
          <a:off x="144000" y="216033"/>
          <a:ext cx="3874649" cy="2324789"/>
        </a:xfrm>
        <a:prstGeom prst="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b="1" kern="1200" dirty="0" smtClean="0">
              <a:latin typeface="微软雅黑" pitchFamily="34" charset="-122"/>
              <a:ea typeface="微软雅黑" pitchFamily="34" charset="-122"/>
            </a:rPr>
            <a:t>一、</a:t>
          </a:r>
          <a:r>
            <a:rPr lang="en-US" altLang="zh-CN" sz="2000" b="1" kern="1200" dirty="0" smtClean="0">
              <a:latin typeface="微软雅黑" pitchFamily="34" charset="-122"/>
              <a:ea typeface="微软雅黑" pitchFamily="34" charset="-122"/>
            </a:rPr>
            <a:t>2017</a:t>
          </a:r>
          <a:r>
            <a:rPr lang="zh-CN" altLang="en-US" sz="2000" b="1" kern="1200" dirty="0" smtClean="0">
              <a:latin typeface="微软雅黑" pitchFamily="34" charset="-122"/>
              <a:ea typeface="微软雅黑" pitchFamily="34" charset="-122"/>
            </a:rPr>
            <a:t>年度财务决算工作回顾</a:t>
          </a:r>
          <a:endParaRPr lang="zh-CN" altLang="en-US" sz="2000" b="1" kern="1200" dirty="0">
            <a:latin typeface="微软雅黑" pitchFamily="34" charset="-122"/>
            <a:ea typeface="微软雅黑" pitchFamily="34" charset="-122"/>
          </a:endParaRPr>
        </a:p>
        <a:p>
          <a:pPr marL="171450" lvl="1" indent="-171450" algn="l" defTabSz="711200">
            <a:lnSpc>
              <a:spcPct val="90000"/>
            </a:lnSpc>
            <a:spcBef>
              <a:spcPct val="0"/>
            </a:spcBef>
            <a:spcAft>
              <a:spcPct val="15000"/>
            </a:spcAft>
            <a:buChar char="••"/>
          </a:pPr>
          <a:r>
            <a:rPr lang="en-US" altLang="zh-CN" sz="1600" b="1" kern="1200" dirty="0" smtClean="0">
              <a:latin typeface="微软雅黑" pitchFamily="34" charset="-122"/>
              <a:ea typeface="微软雅黑" pitchFamily="34" charset="-122"/>
            </a:rPr>
            <a:t>1</a:t>
          </a:r>
          <a:r>
            <a:rPr lang="zh-CN" altLang="en-US" sz="1600" b="1" kern="1200" dirty="0" smtClean="0">
              <a:latin typeface="微软雅黑" pitchFamily="34" charset="-122"/>
              <a:ea typeface="微软雅黑" pitchFamily="34" charset="-122"/>
            </a:rPr>
            <a:t>、决算工作完成情况</a:t>
          </a:r>
          <a:endParaRPr lang="zh-CN" altLang="en-US" sz="1600" b="1" kern="1200" dirty="0">
            <a:latin typeface="微软雅黑" pitchFamily="34" charset="-122"/>
            <a:ea typeface="微软雅黑" pitchFamily="34" charset="-122"/>
          </a:endParaRPr>
        </a:p>
        <a:p>
          <a:pPr marL="171450" lvl="1" indent="-171450" algn="l" defTabSz="711200">
            <a:lnSpc>
              <a:spcPct val="90000"/>
            </a:lnSpc>
            <a:spcBef>
              <a:spcPct val="0"/>
            </a:spcBef>
            <a:spcAft>
              <a:spcPct val="15000"/>
            </a:spcAft>
            <a:buChar char="••"/>
          </a:pPr>
          <a:r>
            <a:rPr lang="en-US" altLang="zh-CN" sz="1600" b="1" kern="1200" dirty="0" smtClean="0">
              <a:latin typeface="微软雅黑" pitchFamily="34" charset="-122"/>
              <a:ea typeface="微软雅黑" pitchFamily="34" charset="-122"/>
            </a:rPr>
            <a:t>2</a:t>
          </a:r>
          <a:r>
            <a:rPr lang="zh-CN" altLang="en-US" sz="1600" b="1" kern="1200" dirty="0" smtClean="0">
              <a:latin typeface="微软雅黑" pitchFamily="34" charset="-122"/>
              <a:ea typeface="微软雅黑" pitchFamily="34" charset="-122"/>
            </a:rPr>
            <a:t>、决算工作考核情况</a:t>
          </a:r>
          <a:endParaRPr lang="zh-CN" altLang="en-US" sz="1600" b="1" kern="1200" dirty="0">
            <a:latin typeface="微软雅黑" pitchFamily="34" charset="-122"/>
            <a:ea typeface="微软雅黑" pitchFamily="34" charset="-122"/>
          </a:endParaRPr>
        </a:p>
        <a:p>
          <a:pPr marL="171450" lvl="1" indent="-171450" algn="l" defTabSz="711200">
            <a:lnSpc>
              <a:spcPct val="90000"/>
            </a:lnSpc>
            <a:spcBef>
              <a:spcPct val="0"/>
            </a:spcBef>
            <a:spcAft>
              <a:spcPct val="15000"/>
            </a:spcAft>
            <a:buChar char="••"/>
          </a:pPr>
          <a:r>
            <a:rPr lang="en-US" altLang="zh-CN" sz="1600" b="1" kern="1200" dirty="0" smtClean="0">
              <a:latin typeface="微软雅黑" pitchFamily="34" charset="-122"/>
              <a:ea typeface="微软雅黑" pitchFamily="34" charset="-122"/>
            </a:rPr>
            <a:t>3</a:t>
          </a:r>
          <a:r>
            <a:rPr lang="zh-CN" altLang="en-US" sz="1600" b="1" kern="1200" dirty="0" smtClean="0">
              <a:latin typeface="微软雅黑" pitchFamily="34" charset="-122"/>
              <a:ea typeface="微软雅黑" pitchFamily="34" charset="-122"/>
            </a:rPr>
            <a:t>、决算数据简要分析</a:t>
          </a:r>
          <a:endParaRPr lang="zh-CN" altLang="en-US" sz="1600" b="1" kern="1200" dirty="0">
            <a:latin typeface="微软雅黑" pitchFamily="34" charset="-122"/>
            <a:ea typeface="微软雅黑" pitchFamily="34" charset="-122"/>
          </a:endParaRPr>
        </a:p>
        <a:p>
          <a:pPr marL="171450" lvl="1" indent="-171450" algn="l" defTabSz="711200">
            <a:lnSpc>
              <a:spcPct val="90000"/>
            </a:lnSpc>
            <a:spcBef>
              <a:spcPct val="0"/>
            </a:spcBef>
            <a:spcAft>
              <a:spcPct val="15000"/>
            </a:spcAft>
            <a:buChar char="••"/>
          </a:pPr>
          <a:r>
            <a:rPr lang="en-US" altLang="zh-CN" sz="1600" b="1" kern="1200" dirty="0" smtClean="0">
              <a:latin typeface="微软雅黑" pitchFamily="34" charset="-122"/>
              <a:ea typeface="微软雅黑" pitchFamily="34" charset="-122"/>
            </a:rPr>
            <a:t>4</a:t>
          </a:r>
          <a:r>
            <a:rPr lang="zh-CN" altLang="en-US" sz="1600" b="1" kern="1200" dirty="0" smtClean="0">
              <a:latin typeface="微软雅黑" pitchFamily="34" charset="-122"/>
              <a:ea typeface="微软雅黑" pitchFamily="34" charset="-122"/>
            </a:rPr>
            <a:t>、决算工作中的问题</a:t>
          </a:r>
          <a:endParaRPr lang="zh-CN" altLang="en-US" sz="1600" b="1" kern="1200" dirty="0">
            <a:latin typeface="微软雅黑" pitchFamily="34" charset="-122"/>
            <a:ea typeface="微软雅黑" pitchFamily="34" charset="-122"/>
          </a:endParaRPr>
        </a:p>
      </dsp:txBody>
      <dsp:txXfrm>
        <a:off x="144000" y="216033"/>
        <a:ext cx="3874649" cy="2324789"/>
      </dsp:txXfrm>
    </dsp:sp>
    <dsp:sp modelId="{6BE75995-F2AA-4B5D-A5A1-A9A1D925623C}">
      <dsp:nvSpPr>
        <dsp:cNvPr id="0" name=""/>
        <dsp:cNvSpPr/>
      </dsp:nvSpPr>
      <dsp:spPr>
        <a:xfrm>
          <a:off x="4320484" y="216033"/>
          <a:ext cx="3874649" cy="2324789"/>
        </a:xfrm>
        <a:prstGeom prst="rect">
          <a:avLst/>
        </a:prstGeom>
        <a:gradFill rotWithShape="0">
          <a:gsLst>
            <a:gs pos="0">
              <a:schemeClr val="accent2">
                <a:shade val="80000"/>
                <a:hueOff val="0"/>
                <a:satOff val="4509"/>
                <a:lumOff val="6764"/>
                <a:alphaOff val="0"/>
                <a:tint val="50000"/>
                <a:satMod val="300000"/>
              </a:schemeClr>
            </a:gs>
            <a:gs pos="35000">
              <a:schemeClr val="accent2">
                <a:shade val="80000"/>
                <a:hueOff val="0"/>
                <a:satOff val="4509"/>
                <a:lumOff val="6764"/>
                <a:alphaOff val="0"/>
                <a:tint val="37000"/>
                <a:satMod val="300000"/>
              </a:schemeClr>
            </a:gs>
            <a:gs pos="100000">
              <a:schemeClr val="accent2">
                <a:shade val="80000"/>
                <a:hueOff val="0"/>
                <a:satOff val="4509"/>
                <a:lumOff val="6764"/>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b="1" kern="1200" dirty="0" smtClean="0">
              <a:latin typeface="微软雅黑" pitchFamily="34" charset="-122"/>
              <a:ea typeface="微软雅黑" pitchFamily="34" charset="-122"/>
            </a:rPr>
            <a:t>二、</a:t>
          </a:r>
          <a:r>
            <a:rPr lang="en-US" altLang="zh-CN" sz="2000" b="1" kern="1200" dirty="0" smtClean="0">
              <a:latin typeface="微软雅黑" pitchFamily="34" charset="-122"/>
              <a:ea typeface="微软雅黑" pitchFamily="34" charset="-122"/>
            </a:rPr>
            <a:t>2018</a:t>
          </a:r>
          <a:r>
            <a:rPr lang="zh-CN" altLang="en-US" sz="2000" b="1" kern="1200" dirty="0" smtClean="0">
              <a:latin typeface="微软雅黑" pitchFamily="34" charset="-122"/>
              <a:ea typeface="微软雅黑" pitchFamily="34" charset="-122"/>
            </a:rPr>
            <a:t>年度财务决算工作安排</a:t>
          </a:r>
          <a:endParaRPr lang="zh-CN" altLang="en-US" sz="2000" b="1" kern="1200" dirty="0">
            <a:latin typeface="微软雅黑" pitchFamily="34" charset="-122"/>
            <a:ea typeface="微软雅黑" pitchFamily="34" charset="-122"/>
          </a:endParaRPr>
        </a:p>
        <a:p>
          <a:pPr marL="171450" lvl="1" indent="-171450" algn="l" defTabSz="711200">
            <a:lnSpc>
              <a:spcPct val="90000"/>
            </a:lnSpc>
            <a:spcBef>
              <a:spcPct val="0"/>
            </a:spcBef>
            <a:spcAft>
              <a:spcPct val="15000"/>
            </a:spcAft>
            <a:buChar char="••"/>
          </a:pPr>
          <a:r>
            <a:rPr lang="en-US" altLang="zh-CN" sz="1600" b="1" kern="1200" dirty="0" smtClean="0">
              <a:latin typeface="微软雅黑" pitchFamily="34" charset="-122"/>
              <a:ea typeface="微软雅黑" pitchFamily="34" charset="-122"/>
            </a:rPr>
            <a:t>1</a:t>
          </a:r>
          <a:r>
            <a:rPr lang="zh-CN" altLang="en-US" sz="1600" b="1" kern="1200" dirty="0" smtClean="0">
              <a:latin typeface="微软雅黑" pitchFamily="34" charset="-122"/>
              <a:ea typeface="微软雅黑" pitchFamily="34" charset="-122"/>
            </a:rPr>
            <a:t>、编报工作安排</a:t>
          </a:r>
          <a:endParaRPr lang="zh-CN" altLang="en-US" sz="1600" b="1" kern="1200" dirty="0">
            <a:latin typeface="微软雅黑" pitchFamily="34" charset="-122"/>
            <a:ea typeface="微软雅黑" pitchFamily="34" charset="-122"/>
          </a:endParaRPr>
        </a:p>
        <a:p>
          <a:pPr marL="171450" lvl="1" indent="-171450" algn="l" defTabSz="711200">
            <a:lnSpc>
              <a:spcPct val="90000"/>
            </a:lnSpc>
            <a:spcBef>
              <a:spcPct val="0"/>
            </a:spcBef>
            <a:spcAft>
              <a:spcPct val="15000"/>
            </a:spcAft>
            <a:buChar char="••"/>
          </a:pPr>
          <a:r>
            <a:rPr lang="en-US" altLang="zh-CN" sz="1600" b="1" kern="1200" dirty="0" smtClean="0">
              <a:latin typeface="微软雅黑" pitchFamily="34" charset="-122"/>
              <a:ea typeface="微软雅黑" pitchFamily="34" charset="-122"/>
            </a:rPr>
            <a:t>2</a:t>
          </a:r>
          <a:r>
            <a:rPr lang="zh-CN" altLang="en-US" sz="1600" b="1" kern="1200" dirty="0" smtClean="0">
              <a:latin typeface="微软雅黑" pitchFamily="34" charset="-122"/>
              <a:ea typeface="微软雅黑" pitchFamily="34" charset="-122"/>
            </a:rPr>
            <a:t>、考核评比标准</a:t>
          </a:r>
          <a:endParaRPr lang="zh-CN" altLang="en-US" sz="1600" b="1" kern="1200" dirty="0">
            <a:latin typeface="微软雅黑" pitchFamily="34" charset="-122"/>
            <a:ea typeface="微软雅黑" pitchFamily="34" charset="-122"/>
          </a:endParaRPr>
        </a:p>
        <a:p>
          <a:pPr marL="171450" lvl="1" indent="-171450" algn="l" defTabSz="711200">
            <a:lnSpc>
              <a:spcPct val="90000"/>
            </a:lnSpc>
            <a:spcBef>
              <a:spcPct val="0"/>
            </a:spcBef>
            <a:spcAft>
              <a:spcPct val="15000"/>
            </a:spcAft>
            <a:buChar char="••"/>
          </a:pPr>
          <a:r>
            <a:rPr lang="en-US" altLang="en-US" sz="1600" b="1" kern="1200" dirty="0" smtClean="0">
              <a:latin typeface="微软雅黑" pitchFamily="34" charset="-122"/>
              <a:ea typeface="微软雅黑" pitchFamily="34" charset="-122"/>
            </a:rPr>
            <a:t>3</a:t>
          </a:r>
          <a:r>
            <a:rPr lang="zh-CN" altLang="en-US" sz="1600" b="1" kern="1200" dirty="0" smtClean="0">
              <a:latin typeface="微软雅黑" pitchFamily="34" charset="-122"/>
              <a:ea typeface="微软雅黑" pitchFamily="34" charset="-122"/>
            </a:rPr>
            <a:t>、相关文件资料</a:t>
          </a:r>
          <a:endParaRPr lang="zh-CN" altLang="en-US" sz="1600" b="1" kern="1200" dirty="0">
            <a:latin typeface="微软雅黑" pitchFamily="34" charset="-122"/>
            <a:ea typeface="微软雅黑" pitchFamily="34" charset="-122"/>
          </a:endParaRPr>
        </a:p>
        <a:p>
          <a:pPr marL="171450" lvl="1" indent="-171450" algn="l" defTabSz="711200">
            <a:lnSpc>
              <a:spcPct val="90000"/>
            </a:lnSpc>
            <a:spcBef>
              <a:spcPct val="0"/>
            </a:spcBef>
            <a:spcAft>
              <a:spcPct val="15000"/>
            </a:spcAft>
            <a:buChar char="••"/>
          </a:pPr>
          <a:r>
            <a:rPr lang="en-US" altLang="en-US" sz="1600" b="1" kern="1200" dirty="0" smtClean="0">
              <a:latin typeface="微软雅黑" pitchFamily="34" charset="-122"/>
              <a:ea typeface="微软雅黑" pitchFamily="34" charset="-122"/>
            </a:rPr>
            <a:t>4</a:t>
          </a:r>
          <a:r>
            <a:rPr lang="zh-CN" altLang="en-US" sz="1600" b="1" kern="1200" dirty="0" smtClean="0">
              <a:latin typeface="微软雅黑" pitchFamily="34" charset="-122"/>
              <a:ea typeface="微软雅黑" pitchFamily="34" charset="-122"/>
            </a:rPr>
            <a:t>、主要联系方式</a:t>
          </a:r>
          <a:endParaRPr lang="zh-CN" altLang="en-US" sz="1600" b="1" kern="1200" dirty="0">
            <a:latin typeface="微软雅黑" pitchFamily="34" charset="-122"/>
            <a:ea typeface="微软雅黑" pitchFamily="34" charset="-122"/>
          </a:endParaRPr>
        </a:p>
      </dsp:txBody>
      <dsp:txXfrm>
        <a:off x="4320484" y="216033"/>
        <a:ext cx="3874649" cy="2324789"/>
      </dsp:txXfrm>
    </dsp:sp>
    <dsp:sp modelId="{F3228834-90DC-4C33-8AB7-F3F5A0F83A61}">
      <dsp:nvSpPr>
        <dsp:cNvPr id="0" name=""/>
        <dsp:cNvSpPr/>
      </dsp:nvSpPr>
      <dsp:spPr>
        <a:xfrm>
          <a:off x="2304272" y="2664285"/>
          <a:ext cx="3874649" cy="2324789"/>
        </a:xfrm>
        <a:prstGeom prst="rect">
          <a:avLst/>
        </a:prstGeom>
        <a:gradFill rotWithShape="0">
          <a:gsLst>
            <a:gs pos="0">
              <a:schemeClr val="accent2">
                <a:shade val="80000"/>
                <a:hueOff val="0"/>
                <a:satOff val="9018"/>
                <a:lumOff val="13528"/>
                <a:alphaOff val="0"/>
                <a:tint val="50000"/>
                <a:satMod val="300000"/>
              </a:schemeClr>
            </a:gs>
            <a:gs pos="35000">
              <a:schemeClr val="accent2">
                <a:shade val="80000"/>
                <a:hueOff val="0"/>
                <a:satOff val="9018"/>
                <a:lumOff val="13528"/>
                <a:alphaOff val="0"/>
                <a:tint val="37000"/>
                <a:satMod val="300000"/>
              </a:schemeClr>
            </a:gs>
            <a:gs pos="100000">
              <a:schemeClr val="accent2">
                <a:shade val="80000"/>
                <a:hueOff val="0"/>
                <a:satOff val="9018"/>
                <a:lumOff val="13528"/>
                <a:alphaOff val="0"/>
                <a:tint val="15000"/>
                <a:satMod val="350000"/>
              </a:schemeClr>
            </a:gs>
          </a:gsLst>
          <a:lin ang="16200000" scaled="1"/>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b="1" kern="1200" dirty="0" smtClean="0">
              <a:latin typeface="微软雅黑" pitchFamily="34" charset="-122"/>
              <a:ea typeface="微软雅黑" pitchFamily="34" charset="-122"/>
            </a:rPr>
            <a:t>三、</a:t>
          </a:r>
          <a:r>
            <a:rPr lang="en-US" altLang="zh-CN" sz="2000" b="1" kern="1200" dirty="0" smtClean="0">
              <a:latin typeface="微软雅黑" pitchFamily="34" charset="-122"/>
              <a:ea typeface="微软雅黑" pitchFamily="34" charset="-122"/>
            </a:rPr>
            <a:t>2018</a:t>
          </a:r>
          <a:r>
            <a:rPr lang="zh-CN" altLang="en-US" sz="2000" b="1" kern="1200" dirty="0" smtClean="0">
              <a:latin typeface="微软雅黑" pitchFamily="34" charset="-122"/>
              <a:ea typeface="微软雅黑" pitchFamily="34" charset="-122"/>
            </a:rPr>
            <a:t>年度财务决算工作要求</a:t>
          </a:r>
          <a:endParaRPr lang="zh-CN" altLang="en-US" sz="2000" b="1" kern="1200" dirty="0">
            <a:latin typeface="微软雅黑" pitchFamily="34" charset="-122"/>
            <a:ea typeface="微软雅黑" pitchFamily="34" charset="-122"/>
          </a:endParaRPr>
        </a:p>
        <a:p>
          <a:pPr marL="171450" lvl="1" indent="-171450" algn="l" defTabSz="711200">
            <a:lnSpc>
              <a:spcPct val="90000"/>
            </a:lnSpc>
            <a:spcBef>
              <a:spcPct val="0"/>
            </a:spcBef>
            <a:spcAft>
              <a:spcPct val="15000"/>
            </a:spcAft>
            <a:buChar char="••"/>
          </a:pPr>
          <a:r>
            <a:rPr lang="en-US" altLang="zh-CN" sz="1600" b="1" kern="1200" dirty="0" smtClean="0">
              <a:latin typeface="微软雅黑" pitchFamily="34" charset="-122"/>
              <a:ea typeface="微软雅黑" pitchFamily="34" charset="-122"/>
            </a:rPr>
            <a:t>1</a:t>
          </a:r>
          <a:r>
            <a:rPr lang="zh-CN" altLang="en-US" sz="1600" b="1" kern="1200" dirty="0" smtClean="0">
              <a:latin typeface="微软雅黑" pitchFamily="34" charset="-122"/>
              <a:ea typeface="微软雅黑" pitchFamily="34" charset="-122"/>
            </a:rPr>
            <a:t>、要高度重视财务决算工作</a:t>
          </a:r>
          <a:endParaRPr lang="zh-CN" altLang="en-US" sz="1600" b="1" kern="1200" dirty="0">
            <a:latin typeface="微软雅黑" pitchFamily="34" charset="-122"/>
            <a:ea typeface="微软雅黑" pitchFamily="34" charset="-122"/>
          </a:endParaRPr>
        </a:p>
        <a:p>
          <a:pPr marL="171450" lvl="1" indent="-171450" algn="l" defTabSz="711200">
            <a:lnSpc>
              <a:spcPct val="90000"/>
            </a:lnSpc>
            <a:spcBef>
              <a:spcPct val="0"/>
            </a:spcBef>
            <a:spcAft>
              <a:spcPct val="15000"/>
            </a:spcAft>
            <a:buChar char="••"/>
          </a:pPr>
          <a:r>
            <a:rPr lang="en-US" altLang="zh-CN" sz="1600" b="1" kern="1200" dirty="0" smtClean="0">
              <a:latin typeface="微软雅黑" pitchFamily="34" charset="-122"/>
              <a:ea typeface="微软雅黑" pitchFamily="34" charset="-122"/>
            </a:rPr>
            <a:t>2</a:t>
          </a:r>
          <a:r>
            <a:rPr lang="zh-CN" altLang="en-US" sz="1600" b="1" kern="1200" dirty="0" smtClean="0">
              <a:latin typeface="微软雅黑" pitchFamily="34" charset="-122"/>
              <a:ea typeface="微软雅黑" pitchFamily="34" charset="-122"/>
            </a:rPr>
            <a:t>、要加强决算工作部署培训</a:t>
          </a:r>
          <a:endParaRPr lang="zh-CN" altLang="en-US" sz="1600" b="1" kern="1200" dirty="0">
            <a:latin typeface="微软雅黑" pitchFamily="34" charset="-122"/>
            <a:ea typeface="微软雅黑" pitchFamily="34" charset="-122"/>
          </a:endParaRPr>
        </a:p>
        <a:p>
          <a:pPr marL="171450" lvl="1" indent="-171450" algn="l" defTabSz="711200">
            <a:lnSpc>
              <a:spcPct val="90000"/>
            </a:lnSpc>
            <a:spcBef>
              <a:spcPct val="0"/>
            </a:spcBef>
            <a:spcAft>
              <a:spcPct val="15000"/>
            </a:spcAft>
            <a:buChar char="••"/>
          </a:pPr>
          <a:r>
            <a:rPr lang="en-US" altLang="zh-CN" sz="1600" b="1" kern="1200" dirty="0" smtClean="0">
              <a:latin typeface="微软雅黑" pitchFamily="34" charset="-122"/>
              <a:ea typeface="微软雅黑" pitchFamily="34" charset="-122"/>
            </a:rPr>
            <a:t>3</a:t>
          </a:r>
          <a:r>
            <a:rPr lang="zh-CN" altLang="en-US" sz="1600" b="1" kern="1200" dirty="0" smtClean="0">
              <a:latin typeface="微软雅黑" pitchFamily="34" charset="-122"/>
              <a:ea typeface="微软雅黑" pitchFamily="34" charset="-122"/>
            </a:rPr>
            <a:t>、要确保财务决算数据质量</a:t>
          </a:r>
          <a:endParaRPr lang="zh-CN" altLang="en-US" sz="1600" b="1" kern="1200" dirty="0">
            <a:latin typeface="微软雅黑" pitchFamily="34" charset="-122"/>
            <a:ea typeface="微软雅黑" pitchFamily="34" charset="-122"/>
          </a:endParaRPr>
        </a:p>
        <a:p>
          <a:pPr marL="171450" lvl="1" indent="-171450" algn="l" defTabSz="711200">
            <a:lnSpc>
              <a:spcPct val="90000"/>
            </a:lnSpc>
            <a:spcBef>
              <a:spcPct val="0"/>
            </a:spcBef>
            <a:spcAft>
              <a:spcPct val="15000"/>
            </a:spcAft>
            <a:buChar char="••"/>
          </a:pPr>
          <a:r>
            <a:rPr lang="en-US" altLang="zh-CN" sz="1600" b="1" kern="1200" dirty="0" smtClean="0">
              <a:latin typeface="微软雅黑" pitchFamily="34" charset="-122"/>
              <a:ea typeface="微软雅黑" pitchFamily="34" charset="-122"/>
            </a:rPr>
            <a:t>4</a:t>
          </a:r>
          <a:r>
            <a:rPr lang="zh-CN" altLang="en-US" sz="1600" b="1" kern="1200" dirty="0" smtClean="0">
              <a:latin typeface="微软雅黑" pitchFamily="34" charset="-122"/>
              <a:ea typeface="微软雅黑" pitchFamily="34" charset="-122"/>
            </a:rPr>
            <a:t>、要</a:t>
          </a:r>
          <a:r>
            <a:rPr lang="zh-CN" altLang="en-US" sz="1600" b="1" kern="1200" dirty="0">
              <a:latin typeface="微软雅黑" pitchFamily="34" charset="-122"/>
              <a:ea typeface="微软雅黑" pitchFamily="34" charset="-122"/>
            </a:rPr>
            <a:t>认真开展数据分析工作</a:t>
          </a:r>
        </a:p>
      </dsp:txBody>
      <dsp:txXfrm>
        <a:off x="2304272" y="2664285"/>
        <a:ext cx="3874649" cy="23247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8A037A-7D77-42C4-85BB-F92FAC350E17}">
      <dsp:nvSpPr>
        <dsp:cNvPr id="0" name=""/>
        <dsp:cNvSpPr/>
      </dsp:nvSpPr>
      <dsp:spPr>
        <a:xfrm rot="5400000">
          <a:off x="3095231" y="-1459537"/>
          <a:ext cx="782637"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zh-CN" altLang="en-US" sz="2900" b="1" kern="1200" dirty="0" smtClean="0">
              <a:solidFill>
                <a:srgbClr val="545472"/>
              </a:solidFill>
              <a:latin typeface="微软雅黑" pitchFamily="34" charset="-122"/>
              <a:ea typeface="微软雅黑" pitchFamily="34" charset="-122"/>
            </a:rPr>
            <a:t>决算工作完成情况</a:t>
          </a:r>
          <a:endParaRPr lang="zh-CN" altLang="en-US" sz="2900" b="1" kern="1200" dirty="0">
            <a:solidFill>
              <a:srgbClr val="545472"/>
            </a:solidFill>
            <a:latin typeface="微软雅黑" pitchFamily="34" charset="-122"/>
            <a:ea typeface="微软雅黑" pitchFamily="34" charset="-122"/>
          </a:endParaRPr>
        </a:p>
      </dsp:txBody>
      <dsp:txXfrm rot="5400000">
        <a:off x="3095231" y="-1459537"/>
        <a:ext cx="782637" cy="3901440"/>
      </dsp:txXfrm>
    </dsp:sp>
    <dsp:sp modelId="{C68547EF-ECDA-4BFB-AF75-8B7500A05663}">
      <dsp:nvSpPr>
        <dsp:cNvPr id="0" name=""/>
        <dsp:cNvSpPr/>
      </dsp:nvSpPr>
      <dsp:spPr>
        <a:xfrm>
          <a:off x="658730" y="2033"/>
          <a:ext cx="877099" cy="978296"/>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altLang="zh-CN" sz="3600" b="1" kern="1200" dirty="0" smtClean="0">
              <a:solidFill>
                <a:srgbClr val="545472"/>
              </a:solidFill>
              <a:latin typeface="微软雅黑" pitchFamily="34" charset="-122"/>
              <a:ea typeface="微软雅黑" pitchFamily="34" charset="-122"/>
            </a:rPr>
            <a:t>1</a:t>
          </a:r>
          <a:endParaRPr lang="zh-CN" altLang="en-US" sz="3600" b="1" kern="1200" dirty="0">
            <a:solidFill>
              <a:srgbClr val="545472"/>
            </a:solidFill>
            <a:latin typeface="微软雅黑" pitchFamily="34" charset="-122"/>
            <a:ea typeface="微软雅黑" pitchFamily="34" charset="-122"/>
          </a:endParaRPr>
        </a:p>
      </dsp:txBody>
      <dsp:txXfrm>
        <a:off x="658730" y="2033"/>
        <a:ext cx="877099" cy="978296"/>
      </dsp:txXfrm>
    </dsp:sp>
    <dsp:sp modelId="{C44021B8-0CA8-47C2-9DD8-97538ED69CDF}">
      <dsp:nvSpPr>
        <dsp:cNvPr id="0" name=""/>
        <dsp:cNvSpPr/>
      </dsp:nvSpPr>
      <dsp:spPr>
        <a:xfrm rot="5400000">
          <a:off x="3095231" y="-432325"/>
          <a:ext cx="782637"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zh-CN" altLang="en-US" sz="2900" b="1" kern="1200" dirty="0" smtClean="0">
              <a:solidFill>
                <a:srgbClr val="545472"/>
              </a:solidFill>
              <a:latin typeface="微软雅黑" pitchFamily="34" charset="-122"/>
              <a:ea typeface="微软雅黑" pitchFamily="34" charset="-122"/>
            </a:rPr>
            <a:t>决算工作考核情况</a:t>
          </a:r>
          <a:endParaRPr lang="zh-CN" altLang="en-US" sz="2900" b="1" kern="1200" dirty="0">
            <a:solidFill>
              <a:srgbClr val="545472"/>
            </a:solidFill>
            <a:latin typeface="微软雅黑" pitchFamily="34" charset="-122"/>
            <a:ea typeface="微软雅黑" pitchFamily="34" charset="-122"/>
          </a:endParaRPr>
        </a:p>
      </dsp:txBody>
      <dsp:txXfrm rot="5400000">
        <a:off x="3095231" y="-432325"/>
        <a:ext cx="782637" cy="3901440"/>
      </dsp:txXfrm>
    </dsp:sp>
    <dsp:sp modelId="{EC1C39BC-13E4-46F3-A365-ECB54FE3DCD0}">
      <dsp:nvSpPr>
        <dsp:cNvPr id="0" name=""/>
        <dsp:cNvSpPr/>
      </dsp:nvSpPr>
      <dsp:spPr>
        <a:xfrm>
          <a:off x="658730" y="1029245"/>
          <a:ext cx="877099" cy="978296"/>
        </a:xfrm>
        <a:prstGeom prst="roundRect">
          <a:avLst/>
        </a:prstGeom>
        <a:solidFill>
          <a:schemeClr val="accent2">
            <a:shade val="80000"/>
            <a:hueOff val="0"/>
            <a:satOff val="3006"/>
            <a:lumOff val="4509"/>
            <a:alphaOff val="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altLang="zh-CN" sz="3600" b="1" kern="1200" dirty="0" smtClean="0">
              <a:solidFill>
                <a:srgbClr val="545472"/>
              </a:solidFill>
              <a:latin typeface="微软雅黑" pitchFamily="34" charset="-122"/>
              <a:ea typeface="微软雅黑" pitchFamily="34" charset="-122"/>
            </a:rPr>
            <a:t>2</a:t>
          </a:r>
          <a:endParaRPr lang="zh-CN" altLang="en-US" sz="3600" b="1" kern="1200" dirty="0">
            <a:solidFill>
              <a:srgbClr val="545472"/>
            </a:solidFill>
            <a:latin typeface="微软雅黑" pitchFamily="34" charset="-122"/>
            <a:ea typeface="微软雅黑" pitchFamily="34" charset="-122"/>
          </a:endParaRPr>
        </a:p>
      </dsp:txBody>
      <dsp:txXfrm>
        <a:off x="658730" y="1029245"/>
        <a:ext cx="877099" cy="978296"/>
      </dsp:txXfrm>
    </dsp:sp>
    <dsp:sp modelId="{243BD421-8165-45E6-8E98-DD18BBE53D21}">
      <dsp:nvSpPr>
        <dsp:cNvPr id="0" name=""/>
        <dsp:cNvSpPr/>
      </dsp:nvSpPr>
      <dsp:spPr>
        <a:xfrm rot="5400000">
          <a:off x="3095231" y="594885"/>
          <a:ext cx="782637"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zh-CN" altLang="en-US" sz="2900" b="1" kern="1200" dirty="0" smtClean="0">
              <a:solidFill>
                <a:srgbClr val="545472"/>
              </a:solidFill>
              <a:latin typeface="微软雅黑" pitchFamily="34" charset="-122"/>
              <a:ea typeface="微软雅黑" pitchFamily="34" charset="-122"/>
            </a:rPr>
            <a:t>决算数据简要分析</a:t>
          </a:r>
          <a:endParaRPr lang="zh-CN" altLang="en-US" sz="2900" b="1" kern="1200" dirty="0">
            <a:solidFill>
              <a:srgbClr val="545472"/>
            </a:solidFill>
            <a:latin typeface="微软雅黑" pitchFamily="34" charset="-122"/>
            <a:ea typeface="微软雅黑" pitchFamily="34" charset="-122"/>
          </a:endParaRPr>
        </a:p>
      </dsp:txBody>
      <dsp:txXfrm rot="5400000">
        <a:off x="3095231" y="594885"/>
        <a:ext cx="782637" cy="3901440"/>
      </dsp:txXfrm>
    </dsp:sp>
    <dsp:sp modelId="{82354726-EF60-4EE3-BF9A-EE98792FA835}">
      <dsp:nvSpPr>
        <dsp:cNvPr id="0" name=""/>
        <dsp:cNvSpPr/>
      </dsp:nvSpPr>
      <dsp:spPr>
        <a:xfrm>
          <a:off x="658730" y="2056457"/>
          <a:ext cx="877099" cy="978296"/>
        </a:xfrm>
        <a:prstGeom prst="roundRect">
          <a:avLst/>
        </a:prstGeom>
        <a:solidFill>
          <a:schemeClr val="accent2">
            <a:shade val="80000"/>
            <a:hueOff val="0"/>
            <a:satOff val="6012"/>
            <a:lumOff val="9019"/>
            <a:alphaOff val="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altLang="zh-CN" sz="3600" b="1" kern="1200" dirty="0" smtClean="0">
              <a:solidFill>
                <a:srgbClr val="545472"/>
              </a:solidFill>
              <a:latin typeface="微软雅黑" pitchFamily="34" charset="-122"/>
              <a:ea typeface="微软雅黑" pitchFamily="34" charset="-122"/>
            </a:rPr>
            <a:t>3</a:t>
          </a:r>
          <a:endParaRPr lang="zh-CN" altLang="en-US" sz="3600" b="1" kern="1200" dirty="0">
            <a:solidFill>
              <a:srgbClr val="545472"/>
            </a:solidFill>
            <a:latin typeface="微软雅黑" pitchFamily="34" charset="-122"/>
            <a:ea typeface="微软雅黑" pitchFamily="34" charset="-122"/>
          </a:endParaRPr>
        </a:p>
      </dsp:txBody>
      <dsp:txXfrm>
        <a:off x="658730" y="2056457"/>
        <a:ext cx="877099" cy="978296"/>
      </dsp:txXfrm>
    </dsp:sp>
    <dsp:sp modelId="{B0C318E8-6731-4001-8003-DA2165D92A66}">
      <dsp:nvSpPr>
        <dsp:cNvPr id="0" name=""/>
        <dsp:cNvSpPr/>
      </dsp:nvSpPr>
      <dsp:spPr>
        <a:xfrm rot="5400000">
          <a:off x="3095231" y="1622097"/>
          <a:ext cx="782637"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zh-CN" altLang="en-US" sz="2900" b="1" kern="1200" dirty="0" smtClean="0">
              <a:solidFill>
                <a:srgbClr val="545472"/>
              </a:solidFill>
              <a:latin typeface="微软雅黑" pitchFamily="34" charset="-122"/>
              <a:ea typeface="微软雅黑" pitchFamily="34" charset="-122"/>
            </a:rPr>
            <a:t>决算工作中的问题</a:t>
          </a:r>
          <a:endParaRPr lang="zh-CN" altLang="en-US" sz="2900" b="1" kern="1200" dirty="0">
            <a:solidFill>
              <a:srgbClr val="545472"/>
            </a:solidFill>
            <a:latin typeface="微软雅黑" pitchFamily="34" charset="-122"/>
            <a:ea typeface="微软雅黑" pitchFamily="34" charset="-122"/>
          </a:endParaRPr>
        </a:p>
      </dsp:txBody>
      <dsp:txXfrm rot="5400000">
        <a:off x="3095231" y="1622097"/>
        <a:ext cx="782637" cy="3901440"/>
      </dsp:txXfrm>
    </dsp:sp>
    <dsp:sp modelId="{2213C3DF-0F88-4DE2-A765-9F56ABD79DE5}">
      <dsp:nvSpPr>
        <dsp:cNvPr id="0" name=""/>
        <dsp:cNvSpPr/>
      </dsp:nvSpPr>
      <dsp:spPr>
        <a:xfrm>
          <a:off x="658730" y="3083669"/>
          <a:ext cx="877099" cy="978296"/>
        </a:xfrm>
        <a:prstGeom prst="roundRect">
          <a:avLst/>
        </a:prstGeom>
        <a:solidFill>
          <a:schemeClr val="accent2">
            <a:shade val="80000"/>
            <a:hueOff val="0"/>
            <a:satOff val="9018"/>
            <a:lumOff val="13528"/>
            <a:alphaOff val="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altLang="zh-CN" sz="3600" b="1" kern="1200" dirty="0" smtClean="0">
              <a:solidFill>
                <a:srgbClr val="545472"/>
              </a:solidFill>
              <a:latin typeface="微软雅黑" pitchFamily="34" charset="-122"/>
              <a:ea typeface="微软雅黑" pitchFamily="34" charset="-122"/>
            </a:rPr>
            <a:t>4</a:t>
          </a:r>
          <a:endParaRPr lang="zh-CN" altLang="en-US" sz="3600" b="1" kern="1200" dirty="0">
            <a:solidFill>
              <a:srgbClr val="545472"/>
            </a:solidFill>
            <a:latin typeface="微软雅黑" pitchFamily="34" charset="-122"/>
            <a:ea typeface="微软雅黑" pitchFamily="34" charset="-122"/>
          </a:endParaRPr>
        </a:p>
      </dsp:txBody>
      <dsp:txXfrm>
        <a:off x="658730" y="3083669"/>
        <a:ext cx="877099" cy="9782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8A037A-7D77-42C4-85BB-F92FAC350E17}">
      <dsp:nvSpPr>
        <dsp:cNvPr id="0" name=""/>
        <dsp:cNvSpPr/>
      </dsp:nvSpPr>
      <dsp:spPr>
        <a:xfrm rot="5400000">
          <a:off x="3095231" y="-1459537"/>
          <a:ext cx="782637"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zh-CN" altLang="en-US" sz="2900" b="1" kern="1200" dirty="0" smtClean="0">
              <a:solidFill>
                <a:srgbClr val="545472"/>
              </a:solidFill>
              <a:latin typeface="微软雅黑" pitchFamily="34" charset="-122"/>
              <a:ea typeface="微软雅黑" pitchFamily="34" charset="-122"/>
            </a:rPr>
            <a:t>编报工作安排</a:t>
          </a:r>
          <a:endParaRPr lang="zh-CN" altLang="en-US" sz="2900" b="1" kern="1200" dirty="0">
            <a:solidFill>
              <a:srgbClr val="545472"/>
            </a:solidFill>
            <a:latin typeface="微软雅黑" pitchFamily="34" charset="-122"/>
            <a:ea typeface="微软雅黑" pitchFamily="34" charset="-122"/>
          </a:endParaRPr>
        </a:p>
      </dsp:txBody>
      <dsp:txXfrm rot="5400000">
        <a:off x="3095231" y="-1459537"/>
        <a:ext cx="782637" cy="3901440"/>
      </dsp:txXfrm>
    </dsp:sp>
    <dsp:sp modelId="{C68547EF-ECDA-4BFB-AF75-8B7500A05663}">
      <dsp:nvSpPr>
        <dsp:cNvPr id="0" name=""/>
        <dsp:cNvSpPr/>
      </dsp:nvSpPr>
      <dsp:spPr>
        <a:xfrm>
          <a:off x="658730" y="2033"/>
          <a:ext cx="877099" cy="978296"/>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altLang="zh-CN" sz="3600" b="1" kern="1200" dirty="0" smtClean="0">
              <a:solidFill>
                <a:srgbClr val="545472"/>
              </a:solidFill>
              <a:latin typeface="微软雅黑" pitchFamily="34" charset="-122"/>
              <a:ea typeface="微软雅黑" pitchFamily="34" charset="-122"/>
            </a:rPr>
            <a:t>1</a:t>
          </a:r>
          <a:endParaRPr lang="zh-CN" altLang="en-US" sz="3600" b="1" kern="1200" dirty="0">
            <a:solidFill>
              <a:srgbClr val="545472"/>
            </a:solidFill>
            <a:latin typeface="微软雅黑" pitchFamily="34" charset="-122"/>
            <a:ea typeface="微软雅黑" pitchFamily="34" charset="-122"/>
          </a:endParaRPr>
        </a:p>
      </dsp:txBody>
      <dsp:txXfrm>
        <a:off x="658730" y="2033"/>
        <a:ext cx="877099" cy="978296"/>
      </dsp:txXfrm>
    </dsp:sp>
    <dsp:sp modelId="{1A7FBDE3-44BD-44B7-A1ED-0E6A6EDB00CD}">
      <dsp:nvSpPr>
        <dsp:cNvPr id="0" name=""/>
        <dsp:cNvSpPr/>
      </dsp:nvSpPr>
      <dsp:spPr>
        <a:xfrm rot="5400000">
          <a:off x="3095231" y="-432325"/>
          <a:ext cx="782637"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zh-CN" altLang="en-US" sz="2900" b="1" kern="1200" dirty="0" smtClean="0">
              <a:solidFill>
                <a:srgbClr val="545472"/>
              </a:solidFill>
              <a:latin typeface="微软雅黑" pitchFamily="34" charset="-122"/>
              <a:ea typeface="微软雅黑" pitchFamily="34" charset="-122"/>
            </a:rPr>
            <a:t>考核评比标准</a:t>
          </a:r>
          <a:endParaRPr lang="zh-CN" altLang="en-US" sz="2900" b="1" kern="1200" dirty="0">
            <a:solidFill>
              <a:srgbClr val="545472"/>
            </a:solidFill>
            <a:latin typeface="微软雅黑" pitchFamily="34" charset="-122"/>
            <a:ea typeface="微软雅黑" pitchFamily="34" charset="-122"/>
          </a:endParaRPr>
        </a:p>
      </dsp:txBody>
      <dsp:txXfrm rot="5400000">
        <a:off x="3095231" y="-432325"/>
        <a:ext cx="782637" cy="3901440"/>
      </dsp:txXfrm>
    </dsp:sp>
    <dsp:sp modelId="{D35D00BB-D172-40E9-8811-C940AD783838}">
      <dsp:nvSpPr>
        <dsp:cNvPr id="0" name=""/>
        <dsp:cNvSpPr/>
      </dsp:nvSpPr>
      <dsp:spPr>
        <a:xfrm>
          <a:off x="658730" y="1029245"/>
          <a:ext cx="877099" cy="978296"/>
        </a:xfrm>
        <a:prstGeom prst="roundRect">
          <a:avLst/>
        </a:prstGeom>
        <a:solidFill>
          <a:schemeClr val="accent2">
            <a:shade val="80000"/>
            <a:hueOff val="0"/>
            <a:satOff val="3006"/>
            <a:lumOff val="4509"/>
            <a:alphaOff val="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altLang="zh-CN" sz="3600" b="1" kern="1200" dirty="0" smtClean="0">
              <a:solidFill>
                <a:srgbClr val="545472"/>
              </a:solidFill>
              <a:latin typeface="微软雅黑" pitchFamily="34" charset="-122"/>
              <a:ea typeface="微软雅黑" pitchFamily="34" charset="-122"/>
            </a:rPr>
            <a:t>2</a:t>
          </a:r>
          <a:endParaRPr lang="zh-CN" altLang="en-US" sz="3600" b="1" kern="1200" dirty="0">
            <a:solidFill>
              <a:srgbClr val="545472"/>
            </a:solidFill>
            <a:latin typeface="微软雅黑" pitchFamily="34" charset="-122"/>
            <a:ea typeface="微软雅黑" pitchFamily="34" charset="-122"/>
          </a:endParaRPr>
        </a:p>
      </dsp:txBody>
      <dsp:txXfrm>
        <a:off x="658730" y="1029245"/>
        <a:ext cx="877099" cy="978296"/>
      </dsp:txXfrm>
    </dsp:sp>
    <dsp:sp modelId="{C44021B8-0CA8-47C2-9DD8-97538ED69CDF}">
      <dsp:nvSpPr>
        <dsp:cNvPr id="0" name=""/>
        <dsp:cNvSpPr/>
      </dsp:nvSpPr>
      <dsp:spPr>
        <a:xfrm rot="5400000">
          <a:off x="3095231" y="594885"/>
          <a:ext cx="782637"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zh-CN" altLang="en-US" sz="2900" b="1" kern="1200" dirty="0" smtClean="0">
              <a:solidFill>
                <a:srgbClr val="545472"/>
              </a:solidFill>
              <a:latin typeface="微软雅黑" pitchFamily="34" charset="-122"/>
              <a:ea typeface="微软雅黑" pitchFamily="34" charset="-122"/>
            </a:rPr>
            <a:t>相关文件资料</a:t>
          </a:r>
          <a:endParaRPr lang="zh-CN" altLang="en-US" sz="2900" b="1" kern="1200" dirty="0">
            <a:solidFill>
              <a:srgbClr val="545472"/>
            </a:solidFill>
            <a:latin typeface="微软雅黑" pitchFamily="34" charset="-122"/>
            <a:ea typeface="微软雅黑" pitchFamily="34" charset="-122"/>
          </a:endParaRPr>
        </a:p>
      </dsp:txBody>
      <dsp:txXfrm rot="5400000">
        <a:off x="3095231" y="594885"/>
        <a:ext cx="782637" cy="3901440"/>
      </dsp:txXfrm>
    </dsp:sp>
    <dsp:sp modelId="{EC1C39BC-13E4-46F3-A365-ECB54FE3DCD0}">
      <dsp:nvSpPr>
        <dsp:cNvPr id="0" name=""/>
        <dsp:cNvSpPr/>
      </dsp:nvSpPr>
      <dsp:spPr>
        <a:xfrm>
          <a:off x="658730" y="2056457"/>
          <a:ext cx="877099" cy="978296"/>
        </a:xfrm>
        <a:prstGeom prst="roundRect">
          <a:avLst/>
        </a:prstGeom>
        <a:solidFill>
          <a:schemeClr val="accent2">
            <a:shade val="80000"/>
            <a:hueOff val="0"/>
            <a:satOff val="6012"/>
            <a:lumOff val="9019"/>
            <a:alphaOff val="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altLang="zh-CN" sz="3600" b="1" kern="1200" dirty="0" smtClean="0">
              <a:solidFill>
                <a:srgbClr val="545472"/>
              </a:solidFill>
              <a:latin typeface="微软雅黑" pitchFamily="34" charset="-122"/>
              <a:ea typeface="微软雅黑" pitchFamily="34" charset="-122"/>
            </a:rPr>
            <a:t>3</a:t>
          </a:r>
          <a:endParaRPr lang="zh-CN" altLang="en-US" sz="3600" b="1" kern="1200" dirty="0">
            <a:solidFill>
              <a:srgbClr val="545472"/>
            </a:solidFill>
            <a:latin typeface="微软雅黑" pitchFamily="34" charset="-122"/>
            <a:ea typeface="微软雅黑" pitchFamily="34" charset="-122"/>
          </a:endParaRPr>
        </a:p>
      </dsp:txBody>
      <dsp:txXfrm>
        <a:off x="658730" y="2056457"/>
        <a:ext cx="877099" cy="978296"/>
      </dsp:txXfrm>
    </dsp:sp>
    <dsp:sp modelId="{243BD421-8165-45E6-8E98-DD18BBE53D21}">
      <dsp:nvSpPr>
        <dsp:cNvPr id="0" name=""/>
        <dsp:cNvSpPr/>
      </dsp:nvSpPr>
      <dsp:spPr>
        <a:xfrm rot="5400000">
          <a:off x="3095231" y="1622097"/>
          <a:ext cx="782637"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zh-CN" altLang="en-US" sz="2900" b="1" kern="1200" dirty="0" smtClean="0">
              <a:solidFill>
                <a:srgbClr val="545472"/>
              </a:solidFill>
              <a:latin typeface="微软雅黑" pitchFamily="34" charset="-122"/>
              <a:ea typeface="微软雅黑" pitchFamily="34" charset="-122"/>
            </a:rPr>
            <a:t>主要联系方式</a:t>
          </a:r>
          <a:endParaRPr lang="zh-CN" altLang="en-US" sz="2900" b="1" kern="1200" dirty="0">
            <a:solidFill>
              <a:srgbClr val="545472"/>
            </a:solidFill>
            <a:latin typeface="微软雅黑" pitchFamily="34" charset="-122"/>
            <a:ea typeface="微软雅黑" pitchFamily="34" charset="-122"/>
          </a:endParaRPr>
        </a:p>
      </dsp:txBody>
      <dsp:txXfrm rot="5400000">
        <a:off x="3095231" y="1622097"/>
        <a:ext cx="782637" cy="3901440"/>
      </dsp:txXfrm>
    </dsp:sp>
    <dsp:sp modelId="{82354726-EF60-4EE3-BF9A-EE98792FA835}">
      <dsp:nvSpPr>
        <dsp:cNvPr id="0" name=""/>
        <dsp:cNvSpPr/>
      </dsp:nvSpPr>
      <dsp:spPr>
        <a:xfrm>
          <a:off x="658730" y="3083669"/>
          <a:ext cx="877099" cy="978296"/>
        </a:xfrm>
        <a:prstGeom prst="roundRect">
          <a:avLst/>
        </a:prstGeom>
        <a:solidFill>
          <a:schemeClr val="accent2">
            <a:shade val="80000"/>
            <a:hueOff val="0"/>
            <a:satOff val="9018"/>
            <a:lumOff val="13528"/>
            <a:alphaOff val="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altLang="zh-CN" sz="3600" b="1" kern="1200" dirty="0" smtClean="0">
              <a:solidFill>
                <a:srgbClr val="545472"/>
              </a:solidFill>
              <a:latin typeface="微软雅黑" pitchFamily="34" charset="-122"/>
              <a:ea typeface="微软雅黑" pitchFamily="34" charset="-122"/>
            </a:rPr>
            <a:t>4</a:t>
          </a:r>
          <a:endParaRPr lang="zh-CN" altLang="en-US" sz="3600" b="1" kern="1200" dirty="0">
            <a:solidFill>
              <a:srgbClr val="545472"/>
            </a:solidFill>
            <a:latin typeface="微软雅黑" pitchFamily="34" charset="-122"/>
            <a:ea typeface="微软雅黑" pitchFamily="34" charset="-122"/>
          </a:endParaRPr>
        </a:p>
      </dsp:txBody>
      <dsp:txXfrm>
        <a:off x="658730" y="3083669"/>
        <a:ext cx="877099" cy="97829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8A037A-7D77-42C4-85BB-F92FAC350E17}">
      <dsp:nvSpPr>
        <dsp:cNvPr id="0" name=""/>
        <dsp:cNvSpPr/>
      </dsp:nvSpPr>
      <dsp:spPr>
        <a:xfrm rot="5400000">
          <a:off x="3095231" y="-1459537"/>
          <a:ext cx="782637"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dirty="0" smtClean="0">
              <a:solidFill>
                <a:srgbClr val="545472"/>
              </a:solidFill>
              <a:latin typeface="微软雅黑" pitchFamily="34" charset="-122"/>
              <a:ea typeface="微软雅黑" pitchFamily="34" charset="-122"/>
            </a:rPr>
            <a:t>要高度重视财务决算工作</a:t>
          </a:r>
          <a:endParaRPr lang="zh-CN" altLang="en-US" sz="2400" b="1" kern="1200" dirty="0">
            <a:solidFill>
              <a:srgbClr val="545472"/>
            </a:solidFill>
            <a:latin typeface="微软雅黑" pitchFamily="34" charset="-122"/>
            <a:ea typeface="微软雅黑" pitchFamily="34" charset="-122"/>
          </a:endParaRPr>
        </a:p>
      </dsp:txBody>
      <dsp:txXfrm rot="5400000">
        <a:off x="3095231" y="-1459537"/>
        <a:ext cx="782637" cy="3901440"/>
      </dsp:txXfrm>
    </dsp:sp>
    <dsp:sp modelId="{C68547EF-ECDA-4BFB-AF75-8B7500A05663}">
      <dsp:nvSpPr>
        <dsp:cNvPr id="0" name=""/>
        <dsp:cNvSpPr/>
      </dsp:nvSpPr>
      <dsp:spPr>
        <a:xfrm>
          <a:off x="658730" y="2033"/>
          <a:ext cx="877099" cy="978296"/>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altLang="zh-CN" sz="3600" b="1" kern="1200" dirty="0" smtClean="0">
              <a:solidFill>
                <a:srgbClr val="545472"/>
              </a:solidFill>
              <a:latin typeface="微软雅黑" pitchFamily="34" charset="-122"/>
              <a:ea typeface="微软雅黑" pitchFamily="34" charset="-122"/>
            </a:rPr>
            <a:t>1</a:t>
          </a:r>
          <a:endParaRPr lang="zh-CN" altLang="en-US" sz="3600" b="1" kern="1200" dirty="0">
            <a:solidFill>
              <a:srgbClr val="545472"/>
            </a:solidFill>
            <a:latin typeface="微软雅黑" pitchFamily="34" charset="-122"/>
            <a:ea typeface="微软雅黑" pitchFamily="34" charset="-122"/>
          </a:endParaRPr>
        </a:p>
      </dsp:txBody>
      <dsp:txXfrm>
        <a:off x="658730" y="2033"/>
        <a:ext cx="877099" cy="978296"/>
      </dsp:txXfrm>
    </dsp:sp>
    <dsp:sp modelId="{C44021B8-0CA8-47C2-9DD8-97538ED69CDF}">
      <dsp:nvSpPr>
        <dsp:cNvPr id="0" name=""/>
        <dsp:cNvSpPr/>
      </dsp:nvSpPr>
      <dsp:spPr>
        <a:xfrm rot="5400000">
          <a:off x="3095231" y="-432325"/>
          <a:ext cx="782637"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dirty="0" smtClean="0">
              <a:solidFill>
                <a:srgbClr val="545472"/>
              </a:solidFill>
              <a:latin typeface="微软雅黑" pitchFamily="34" charset="-122"/>
              <a:ea typeface="微软雅黑" pitchFamily="34" charset="-122"/>
            </a:rPr>
            <a:t>要加强决算工作部署培训</a:t>
          </a:r>
          <a:endParaRPr lang="zh-CN" altLang="en-US" sz="2400" b="1" kern="1200" dirty="0">
            <a:solidFill>
              <a:srgbClr val="545472"/>
            </a:solidFill>
            <a:latin typeface="微软雅黑" pitchFamily="34" charset="-122"/>
            <a:ea typeface="微软雅黑" pitchFamily="34" charset="-122"/>
          </a:endParaRPr>
        </a:p>
      </dsp:txBody>
      <dsp:txXfrm rot="5400000">
        <a:off x="3095231" y="-432325"/>
        <a:ext cx="782637" cy="3901440"/>
      </dsp:txXfrm>
    </dsp:sp>
    <dsp:sp modelId="{EC1C39BC-13E4-46F3-A365-ECB54FE3DCD0}">
      <dsp:nvSpPr>
        <dsp:cNvPr id="0" name=""/>
        <dsp:cNvSpPr/>
      </dsp:nvSpPr>
      <dsp:spPr>
        <a:xfrm>
          <a:off x="658730" y="1029245"/>
          <a:ext cx="877099" cy="978296"/>
        </a:xfrm>
        <a:prstGeom prst="roundRect">
          <a:avLst/>
        </a:prstGeom>
        <a:solidFill>
          <a:schemeClr val="accent2">
            <a:shade val="80000"/>
            <a:hueOff val="0"/>
            <a:satOff val="3006"/>
            <a:lumOff val="4509"/>
            <a:alphaOff val="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altLang="zh-CN" sz="3600" b="1" kern="1200" dirty="0" smtClean="0">
              <a:solidFill>
                <a:srgbClr val="545472"/>
              </a:solidFill>
              <a:latin typeface="微软雅黑" pitchFamily="34" charset="-122"/>
              <a:ea typeface="微软雅黑" pitchFamily="34" charset="-122"/>
            </a:rPr>
            <a:t>2</a:t>
          </a:r>
          <a:endParaRPr lang="zh-CN" altLang="en-US" sz="3600" b="1" kern="1200" dirty="0">
            <a:solidFill>
              <a:srgbClr val="545472"/>
            </a:solidFill>
            <a:latin typeface="微软雅黑" pitchFamily="34" charset="-122"/>
            <a:ea typeface="微软雅黑" pitchFamily="34" charset="-122"/>
          </a:endParaRPr>
        </a:p>
      </dsp:txBody>
      <dsp:txXfrm>
        <a:off x="658730" y="1029245"/>
        <a:ext cx="877099" cy="978296"/>
      </dsp:txXfrm>
    </dsp:sp>
    <dsp:sp modelId="{243BD421-8165-45E6-8E98-DD18BBE53D21}">
      <dsp:nvSpPr>
        <dsp:cNvPr id="0" name=""/>
        <dsp:cNvSpPr/>
      </dsp:nvSpPr>
      <dsp:spPr>
        <a:xfrm rot="5400000">
          <a:off x="3095231" y="594885"/>
          <a:ext cx="782637"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dirty="0" smtClean="0">
              <a:solidFill>
                <a:srgbClr val="545472"/>
              </a:solidFill>
              <a:latin typeface="微软雅黑" pitchFamily="34" charset="-122"/>
              <a:ea typeface="微软雅黑" pitchFamily="34" charset="-122"/>
            </a:rPr>
            <a:t>要确保财务决算数据质量</a:t>
          </a:r>
          <a:endParaRPr lang="zh-CN" altLang="en-US" sz="2400" b="1" kern="1200" dirty="0">
            <a:solidFill>
              <a:srgbClr val="545472"/>
            </a:solidFill>
            <a:latin typeface="微软雅黑" pitchFamily="34" charset="-122"/>
            <a:ea typeface="微软雅黑" pitchFamily="34" charset="-122"/>
          </a:endParaRPr>
        </a:p>
      </dsp:txBody>
      <dsp:txXfrm rot="5400000">
        <a:off x="3095231" y="594885"/>
        <a:ext cx="782637" cy="3901440"/>
      </dsp:txXfrm>
    </dsp:sp>
    <dsp:sp modelId="{82354726-EF60-4EE3-BF9A-EE98792FA835}">
      <dsp:nvSpPr>
        <dsp:cNvPr id="0" name=""/>
        <dsp:cNvSpPr/>
      </dsp:nvSpPr>
      <dsp:spPr>
        <a:xfrm>
          <a:off x="658730" y="2056457"/>
          <a:ext cx="877099" cy="978296"/>
        </a:xfrm>
        <a:prstGeom prst="roundRect">
          <a:avLst/>
        </a:prstGeom>
        <a:solidFill>
          <a:schemeClr val="accent2">
            <a:shade val="80000"/>
            <a:hueOff val="0"/>
            <a:satOff val="6012"/>
            <a:lumOff val="9019"/>
            <a:alphaOff val="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altLang="zh-CN" sz="3600" b="1" kern="1200" dirty="0" smtClean="0">
              <a:solidFill>
                <a:srgbClr val="545472"/>
              </a:solidFill>
              <a:latin typeface="微软雅黑" pitchFamily="34" charset="-122"/>
              <a:ea typeface="微软雅黑" pitchFamily="34" charset="-122"/>
            </a:rPr>
            <a:t>3</a:t>
          </a:r>
          <a:endParaRPr lang="zh-CN" altLang="en-US" sz="3600" b="1" kern="1200" dirty="0">
            <a:solidFill>
              <a:srgbClr val="545472"/>
            </a:solidFill>
            <a:latin typeface="微软雅黑" pitchFamily="34" charset="-122"/>
            <a:ea typeface="微软雅黑" pitchFamily="34" charset="-122"/>
          </a:endParaRPr>
        </a:p>
      </dsp:txBody>
      <dsp:txXfrm>
        <a:off x="658730" y="2056457"/>
        <a:ext cx="877099" cy="978296"/>
      </dsp:txXfrm>
    </dsp:sp>
    <dsp:sp modelId="{B0C318E8-6731-4001-8003-DA2165D92A66}">
      <dsp:nvSpPr>
        <dsp:cNvPr id="0" name=""/>
        <dsp:cNvSpPr/>
      </dsp:nvSpPr>
      <dsp:spPr>
        <a:xfrm rot="5400000">
          <a:off x="3095231" y="1622097"/>
          <a:ext cx="782637" cy="390144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zh-CN" altLang="en-US" sz="2400" b="1" kern="1200" dirty="0" smtClean="0">
              <a:solidFill>
                <a:srgbClr val="545472"/>
              </a:solidFill>
              <a:latin typeface="微软雅黑" pitchFamily="34" charset="-122"/>
              <a:ea typeface="微软雅黑" pitchFamily="34" charset="-122"/>
            </a:rPr>
            <a:t>要认真开展数据分析工作</a:t>
          </a:r>
          <a:endParaRPr lang="zh-CN" altLang="en-US" sz="2400" b="1" kern="1200" dirty="0">
            <a:solidFill>
              <a:srgbClr val="545472"/>
            </a:solidFill>
            <a:latin typeface="微软雅黑" pitchFamily="34" charset="-122"/>
            <a:ea typeface="微软雅黑" pitchFamily="34" charset="-122"/>
          </a:endParaRPr>
        </a:p>
      </dsp:txBody>
      <dsp:txXfrm rot="5400000">
        <a:off x="3095231" y="1622097"/>
        <a:ext cx="782637" cy="3901440"/>
      </dsp:txXfrm>
    </dsp:sp>
    <dsp:sp modelId="{2213C3DF-0F88-4DE2-A765-9F56ABD79DE5}">
      <dsp:nvSpPr>
        <dsp:cNvPr id="0" name=""/>
        <dsp:cNvSpPr/>
      </dsp:nvSpPr>
      <dsp:spPr>
        <a:xfrm>
          <a:off x="658730" y="3083669"/>
          <a:ext cx="877099" cy="978296"/>
        </a:xfrm>
        <a:prstGeom prst="roundRect">
          <a:avLst/>
        </a:prstGeom>
        <a:solidFill>
          <a:schemeClr val="accent2">
            <a:shade val="80000"/>
            <a:hueOff val="0"/>
            <a:satOff val="9018"/>
            <a:lumOff val="13528"/>
            <a:alphaOff val="0"/>
          </a:schemeClr>
        </a:solidFill>
        <a:ln w="25400" cap="flat" cmpd="sng" algn="ctr">
          <a:solidFill>
            <a:schemeClr val="lt1">
              <a:hueOff val="0"/>
              <a:satOff val="0"/>
              <a:lumOff val="0"/>
              <a:alphaOff val="0"/>
            </a:schemeClr>
          </a:solidFill>
          <a:prstDash val="solid"/>
        </a:ln>
        <a:effectLst>
          <a:outerShdw blurRad="50800" dist="38100" dir="10800000" algn="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altLang="zh-CN" sz="3600" b="1" kern="1200" dirty="0" smtClean="0">
              <a:solidFill>
                <a:srgbClr val="545472"/>
              </a:solidFill>
              <a:latin typeface="微软雅黑" pitchFamily="34" charset="-122"/>
              <a:ea typeface="微软雅黑" pitchFamily="34" charset="-122"/>
            </a:rPr>
            <a:t>4</a:t>
          </a:r>
          <a:endParaRPr lang="zh-CN" altLang="en-US" sz="3600" b="1" kern="1200" dirty="0">
            <a:solidFill>
              <a:srgbClr val="545472"/>
            </a:solidFill>
            <a:latin typeface="微软雅黑" pitchFamily="34" charset="-122"/>
            <a:ea typeface="微软雅黑" pitchFamily="34" charset="-122"/>
          </a:endParaRPr>
        </a:p>
      </dsp:txBody>
      <dsp:txXfrm>
        <a:off x="658730" y="3083669"/>
        <a:ext cx="877099" cy="9782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2EC8F08-4621-4957-BD38-4096AD9435A7}" type="slidenum">
              <a:rPr lang="zh-CN" altLang="en-US"/>
              <a:pPr/>
              <a:t>‹#›</a:t>
            </a:fld>
            <a:endParaRPr lang="en-US" altLang="zh-CN"/>
          </a:p>
        </p:txBody>
      </p:sp>
    </p:spTree>
    <p:extLst>
      <p:ext uri="{BB962C8B-B14F-4D97-AF65-F5344CB8AC3E}">
        <p14:creationId xmlns="" xmlns:p14="http://schemas.microsoft.com/office/powerpoint/2010/main" val="2914404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9792458-056F-4B21-B38F-F99CA20BE4E4}" type="slidenum">
              <a:rPr lang="zh-CN" altLang="en-US"/>
              <a:pPr/>
              <a:t>‹#›</a:t>
            </a:fld>
            <a:endParaRPr lang="en-US" altLang="zh-CN"/>
          </a:p>
        </p:txBody>
      </p:sp>
    </p:spTree>
    <p:extLst>
      <p:ext uri="{BB962C8B-B14F-4D97-AF65-F5344CB8AC3E}">
        <p14:creationId xmlns="" xmlns:p14="http://schemas.microsoft.com/office/powerpoint/2010/main" val="691296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宋体" charset="-122"/>
        <a:ea typeface="宋体" charset="-122"/>
        <a:cs typeface="+mn-cs"/>
      </a:defRPr>
    </a:lvl1pPr>
    <a:lvl2pPr marL="457200" algn="l" rtl="0" eaLnBrk="0" fontAlgn="base" hangingPunct="0">
      <a:spcBef>
        <a:spcPct val="30000"/>
      </a:spcBef>
      <a:spcAft>
        <a:spcPct val="0"/>
      </a:spcAft>
      <a:defRPr sz="1200" kern="1200">
        <a:solidFill>
          <a:schemeClr val="tx1"/>
        </a:solidFill>
        <a:latin typeface="宋体" charset="-122"/>
        <a:ea typeface="宋体" charset="-122"/>
        <a:cs typeface="+mn-cs"/>
      </a:defRPr>
    </a:lvl2pPr>
    <a:lvl3pPr marL="914400" algn="l" rtl="0" eaLnBrk="0" fontAlgn="base" hangingPunct="0">
      <a:spcBef>
        <a:spcPct val="30000"/>
      </a:spcBef>
      <a:spcAft>
        <a:spcPct val="0"/>
      </a:spcAft>
      <a:defRPr sz="1200" kern="1200">
        <a:solidFill>
          <a:schemeClr val="tx1"/>
        </a:solidFill>
        <a:latin typeface="宋体" charset="-122"/>
        <a:ea typeface="宋体" charset="-122"/>
        <a:cs typeface="+mn-cs"/>
      </a:defRPr>
    </a:lvl3pPr>
    <a:lvl4pPr marL="1371600" algn="l" rtl="0" eaLnBrk="0" fontAlgn="base" hangingPunct="0">
      <a:spcBef>
        <a:spcPct val="30000"/>
      </a:spcBef>
      <a:spcAft>
        <a:spcPct val="0"/>
      </a:spcAft>
      <a:defRPr sz="1200" kern="1200">
        <a:solidFill>
          <a:schemeClr val="tx1"/>
        </a:solidFill>
        <a:latin typeface="宋体" charset="-122"/>
        <a:ea typeface="宋体" charset="-122"/>
        <a:cs typeface="+mn-cs"/>
      </a:defRPr>
    </a:lvl4pPr>
    <a:lvl5pPr marL="1828800" algn="l" rtl="0" eaLnBrk="0" fontAlgn="base" hangingPunct="0">
      <a:spcBef>
        <a:spcPct val="30000"/>
      </a:spcBef>
      <a:spcAft>
        <a:spcPct val="0"/>
      </a:spcAft>
      <a:defRPr sz="1200" kern="1200">
        <a:solidFill>
          <a:schemeClr val="tx1"/>
        </a:solidFill>
        <a:latin typeface="宋体" charset="-122"/>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792458-056F-4B21-B38F-F99CA20BE4E4}" type="slidenum">
              <a:rPr lang="zh-CN" altLang="en-US" smtClean="0"/>
              <a:pPr/>
              <a:t>25</a:t>
            </a:fld>
            <a:endParaRPr lang="en-US" altLang="zh-CN"/>
          </a:p>
        </p:txBody>
      </p:sp>
    </p:spTree>
    <p:extLst>
      <p:ext uri="{BB962C8B-B14F-4D97-AF65-F5344CB8AC3E}">
        <p14:creationId xmlns="" xmlns:p14="http://schemas.microsoft.com/office/powerpoint/2010/main" val="241077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792458-056F-4B21-B38F-F99CA20BE4E4}" type="slidenum">
              <a:rPr lang="zh-CN" altLang="en-US" smtClean="0"/>
              <a:pPr/>
              <a:t>29</a:t>
            </a:fld>
            <a:endParaRPr lang="en-US" altLang="zh-CN"/>
          </a:p>
        </p:txBody>
      </p:sp>
    </p:spTree>
    <p:extLst>
      <p:ext uri="{BB962C8B-B14F-4D97-AF65-F5344CB8AC3E}">
        <p14:creationId xmlns="" xmlns:p14="http://schemas.microsoft.com/office/powerpoint/2010/main" val="362117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792458-056F-4B21-B38F-F99CA20BE4E4}" type="slidenum">
              <a:rPr lang="zh-CN" altLang="en-US" smtClean="0"/>
              <a:pPr/>
              <a:t>35</a:t>
            </a:fld>
            <a:endParaRPr lang="en-US" altLang="zh-CN"/>
          </a:p>
        </p:txBody>
      </p:sp>
    </p:spTree>
    <p:extLst>
      <p:ext uri="{BB962C8B-B14F-4D97-AF65-F5344CB8AC3E}">
        <p14:creationId xmlns="" xmlns:p14="http://schemas.microsoft.com/office/powerpoint/2010/main" val="357059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792458-056F-4B21-B38F-F99CA20BE4E4}" type="slidenum">
              <a:rPr lang="zh-CN" altLang="en-US" smtClean="0"/>
              <a:pPr/>
              <a:t>36</a:t>
            </a:fld>
            <a:endParaRPr lang="en-US" altLang="zh-CN"/>
          </a:p>
        </p:txBody>
      </p:sp>
    </p:spTree>
    <p:extLst>
      <p:ext uri="{BB962C8B-B14F-4D97-AF65-F5344CB8AC3E}">
        <p14:creationId xmlns="" xmlns:p14="http://schemas.microsoft.com/office/powerpoint/2010/main" val="4234635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792458-056F-4B21-B38F-F99CA20BE4E4}" type="slidenum">
              <a:rPr lang="zh-CN" altLang="en-US" smtClean="0"/>
              <a:pPr/>
              <a:t>37</a:t>
            </a:fld>
            <a:endParaRPr lang="en-US" altLang="zh-CN"/>
          </a:p>
        </p:txBody>
      </p:sp>
    </p:spTree>
    <p:extLst>
      <p:ext uri="{BB962C8B-B14F-4D97-AF65-F5344CB8AC3E}">
        <p14:creationId xmlns="" xmlns:p14="http://schemas.microsoft.com/office/powerpoint/2010/main" val="221089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1447800"/>
            <a:ext cx="9156700" cy="757238"/>
            <a:chOff x="0" y="0"/>
            <a:chExt cx="5768" cy="477"/>
          </a:xfrm>
        </p:grpSpPr>
        <p:sp>
          <p:nvSpPr>
            <p:cNvPr id="32771" name="Freeform 3"/>
            <p:cNvSpPr>
              <a:spLocks/>
            </p:cNvSpPr>
            <p:nvPr/>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a:noFill/>
              <a:round/>
              <a:headEnd/>
              <a:tailEnd/>
            </a:ln>
            <a:effectLst/>
          </p:spPr>
          <p:txBody>
            <a:bodyPr wrap="none" anchor="ctr"/>
            <a:lstStyle/>
            <a:p>
              <a:endParaRPr lang="zh-CN" altLang="en-US"/>
            </a:p>
          </p:txBody>
        </p:sp>
        <p:sp>
          <p:nvSpPr>
            <p:cNvPr id="32772" name="Freeform 4"/>
            <p:cNvSpPr>
              <a:spLocks/>
            </p:cNvSpPr>
            <p:nvPr/>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32773" name="Freeform 5"/>
            <p:cNvSpPr>
              <a:spLocks/>
            </p:cNvSpPr>
            <p:nvPr/>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a:noFill/>
              <a:round/>
              <a:headEnd/>
              <a:tailEnd/>
            </a:ln>
            <a:effectLst/>
          </p:spPr>
          <p:txBody>
            <a:bodyPr wrap="none" anchor="ctr"/>
            <a:lstStyle/>
            <a:p>
              <a:endParaRPr lang="zh-CN" altLang="en-US"/>
            </a:p>
          </p:txBody>
        </p:sp>
        <p:sp>
          <p:nvSpPr>
            <p:cNvPr id="32774" name="Freeform 6"/>
            <p:cNvSpPr>
              <a:spLocks/>
            </p:cNvSpPr>
            <p:nvPr/>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32775" name="Freeform 7"/>
            <p:cNvSpPr>
              <a:spLocks/>
            </p:cNvSpPr>
            <p:nvPr/>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32776" name="Freeform 8"/>
            <p:cNvSpPr>
              <a:spLocks/>
            </p:cNvSpPr>
            <p:nvPr/>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a:noFill/>
              <a:round/>
              <a:headEnd/>
              <a:tailEnd/>
            </a:ln>
            <a:effectLst/>
          </p:spPr>
          <p:txBody>
            <a:bodyPr wrap="none" anchor="ctr"/>
            <a:lstStyle/>
            <a:p>
              <a:endParaRPr lang="zh-CN" altLang="en-US"/>
            </a:p>
          </p:txBody>
        </p:sp>
        <p:sp>
          <p:nvSpPr>
            <p:cNvPr id="32777" name="Freeform 9"/>
            <p:cNvSpPr>
              <a:spLocks/>
            </p:cNvSpPr>
            <p:nvPr/>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a:noFill/>
              <a:round/>
              <a:headEnd/>
              <a:tailEnd/>
            </a:ln>
            <a:effectLst/>
          </p:spPr>
          <p:txBody>
            <a:bodyPr wrap="none" anchor="ctr"/>
            <a:lstStyle/>
            <a:p>
              <a:endParaRPr lang="zh-CN" altLang="en-US"/>
            </a:p>
          </p:txBody>
        </p:sp>
        <p:sp>
          <p:nvSpPr>
            <p:cNvPr id="32778" name="Freeform 10"/>
            <p:cNvSpPr>
              <a:spLocks/>
            </p:cNvSpPr>
            <p:nvPr/>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32779" name="Freeform 11"/>
            <p:cNvSpPr>
              <a:spLocks/>
            </p:cNvSpPr>
            <p:nvPr/>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32780" name="Freeform 12"/>
            <p:cNvSpPr>
              <a:spLocks/>
            </p:cNvSpPr>
            <p:nvPr/>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32781" name="Freeform 13"/>
            <p:cNvSpPr>
              <a:spLocks/>
            </p:cNvSpPr>
            <p:nvPr/>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a:noFill/>
              <a:round/>
              <a:headEnd/>
              <a:tailEnd/>
            </a:ln>
            <a:effectLst/>
          </p:spPr>
          <p:txBody>
            <a:bodyPr wrap="none" anchor="ctr"/>
            <a:lstStyle/>
            <a:p>
              <a:endParaRPr lang="zh-CN" altLang="en-US"/>
            </a:p>
          </p:txBody>
        </p:sp>
        <p:sp>
          <p:nvSpPr>
            <p:cNvPr id="32782" name="Freeform 14"/>
            <p:cNvSpPr>
              <a:spLocks/>
            </p:cNvSpPr>
            <p:nvPr/>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a:noFill/>
              <a:round/>
              <a:headEnd/>
              <a:tailEnd/>
            </a:ln>
            <a:effectLst/>
          </p:spPr>
          <p:txBody>
            <a:bodyPr wrap="none" anchor="ctr"/>
            <a:lstStyle/>
            <a:p>
              <a:endParaRPr lang="zh-CN" altLang="en-US"/>
            </a:p>
          </p:txBody>
        </p:sp>
        <p:sp>
          <p:nvSpPr>
            <p:cNvPr id="32783" name="Freeform 15"/>
            <p:cNvSpPr>
              <a:spLocks/>
            </p:cNvSpPr>
            <p:nvPr/>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a:noFill/>
              <a:round/>
              <a:headEnd/>
              <a:tailEnd/>
            </a:ln>
            <a:effectLst/>
          </p:spPr>
          <p:txBody>
            <a:bodyPr wrap="none" anchor="ctr"/>
            <a:lstStyle/>
            <a:p>
              <a:endParaRPr lang="zh-CN" altLang="en-US"/>
            </a:p>
          </p:txBody>
        </p:sp>
        <p:sp>
          <p:nvSpPr>
            <p:cNvPr id="32784" name="Freeform 16"/>
            <p:cNvSpPr>
              <a:spLocks/>
            </p:cNvSpPr>
            <p:nvPr/>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a:noFill/>
              <a:round/>
              <a:headEnd/>
              <a:tailEnd/>
            </a:ln>
            <a:effectLst/>
          </p:spPr>
          <p:txBody>
            <a:bodyPr wrap="none" anchor="ctr"/>
            <a:lstStyle/>
            <a:p>
              <a:endParaRPr lang="zh-CN" altLang="en-US"/>
            </a:p>
          </p:txBody>
        </p:sp>
        <p:sp>
          <p:nvSpPr>
            <p:cNvPr id="32785" name="Freeform 17"/>
            <p:cNvSpPr>
              <a:spLocks/>
            </p:cNvSpPr>
            <p:nvPr/>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a:noFill/>
              <a:round/>
              <a:headEnd/>
              <a:tailEnd/>
            </a:ln>
            <a:effectLst/>
          </p:spPr>
          <p:txBody>
            <a:bodyPr wrap="none" anchor="ctr"/>
            <a:lstStyle/>
            <a:p>
              <a:endParaRPr lang="zh-CN" altLang="en-US"/>
            </a:p>
          </p:txBody>
        </p:sp>
        <p:sp>
          <p:nvSpPr>
            <p:cNvPr id="32786" name="Freeform 18"/>
            <p:cNvSpPr>
              <a:spLocks/>
            </p:cNvSpPr>
            <p:nvPr/>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a:noFill/>
              <a:round/>
              <a:headEnd/>
              <a:tailEnd/>
            </a:ln>
            <a:effectLst/>
          </p:spPr>
          <p:txBody>
            <a:bodyPr wrap="none" anchor="ctr"/>
            <a:lstStyle/>
            <a:p>
              <a:endParaRPr lang="zh-CN" altLang="en-US"/>
            </a:p>
          </p:txBody>
        </p:sp>
        <p:sp>
          <p:nvSpPr>
            <p:cNvPr id="32787" name="Freeform 19"/>
            <p:cNvSpPr>
              <a:spLocks/>
            </p:cNvSpPr>
            <p:nvPr/>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a:noFill/>
              <a:round/>
              <a:headEnd/>
              <a:tailEnd/>
            </a:ln>
            <a:effectLst/>
          </p:spPr>
          <p:txBody>
            <a:bodyPr wrap="none" anchor="ctr"/>
            <a:lstStyle/>
            <a:p>
              <a:endParaRPr lang="zh-CN" altLang="en-US"/>
            </a:p>
          </p:txBody>
        </p:sp>
        <p:sp>
          <p:nvSpPr>
            <p:cNvPr id="32788" name="Freeform 20"/>
            <p:cNvSpPr>
              <a:spLocks/>
            </p:cNvSpPr>
            <p:nvPr/>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a:noFill/>
              <a:round/>
              <a:headEnd/>
              <a:tailEnd/>
            </a:ln>
            <a:effectLst/>
          </p:spPr>
          <p:txBody>
            <a:bodyPr wrap="none" anchor="ctr"/>
            <a:lstStyle/>
            <a:p>
              <a:endParaRPr lang="zh-CN" altLang="en-US"/>
            </a:p>
          </p:txBody>
        </p:sp>
        <p:sp>
          <p:nvSpPr>
            <p:cNvPr id="32789" name="Freeform 21"/>
            <p:cNvSpPr>
              <a:spLocks/>
            </p:cNvSpPr>
            <p:nvPr/>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a:noFill/>
              <a:round/>
              <a:headEnd/>
              <a:tailEnd/>
            </a:ln>
            <a:effectLst/>
          </p:spPr>
          <p:txBody>
            <a:bodyPr wrap="none" anchor="ctr"/>
            <a:lstStyle/>
            <a:p>
              <a:endParaRPr lang="zh-CN" altLang="en-US"/>
            </a:p>
          </p:txBody>
        </p:sp>
        <p:sp>
          <p:nvSpPr>
            <p:cNvPr id="32790" name="Freeform 22"/>
            <p:cNvSpPr>
              <a:spLocks/>
            </p:cNvSpPr>
            <p:nvPr/>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32791" name="Freeform 23"/>
            <p:cNvSpPr>
              <a:spLocks/>
            </p:cNvSpPr>
            <p:nvPr/>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endParaRPr lang="zh-CN" altLang="en-US"/>
            </a:p>
          </p:txBody>
        </p:sp>
        <p:sp>
          <p:nvSpPr>
            <p:cNvPr id="32792" name="Freeform 24"/>
            <p:cNvSpPr>
              <a:spLocks/>
            </p:cNvSpPr>
            <p:nvPr/>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a:noFill/>
              <a:round/>
              <a:headEnd/>
              <a:tailEnd/>
            </a:ln>
            <a:effectLst/>
          </p:spPr>
          <p:txBody>
            <a:bodyPr wrap="none" anchor="ctr"/>
            <a:lstStyle/>
            <a:p>
              <a:endParaRPr lang="zh-CN" altLang="en-US"/>
            </a:p>
          </p:txBody>
        </p:sp>
      </p:grpSp>
      <p:sp>
        <p:nvSpPr>
          <p:cNvPr id="32797" name="Rectangle 29"/>
          <p:cNvSpPr>
            <a:spLocks noGrp="1" noChangeArrowheads="1"/>
          </p:cNvSpPr>
          <p:nvPr>
            <p:ph type="ctrTitle"/>
          </p:nvPr>
        </p:nvSpPr>
        <p:spPr>
          <a:xfrm>
            <a:off x="685800" y="2286000"/>
            <a:ext cx="7772400" cy="1143000"/>
          </a:xfrm>
        </p:spPr>
        <p:txBody>
          <a:bodyPr/>
          <a:lstStyle>
            <a:lvl1pPr>
              <a:defRPr b="1">
                <a:latin typeface="黑体" pitchFamily="49" charset="-122"/>
                <a:ea typeface="黑体" pitchFamily="49" charset="-122"/>
                <a:cs typeface="Tahoma" pitchFamily="34" charset="0"/>
              </a:defRPr>
            </a:lvl1pPr>
          </a:lstStyle>
          <a:p>
            <a:r>
              <a:rPr lang="zh-CN" altLang="en-US" dirty="0" smtClean="0"/>
              <a:t>单击此处编辑母版标题样式</a:t>
            </a:r>
            <a:endParaRPr lang="zh-CN" altLang="en-US" dirty="0"/>
          </a:p>
        </p:txBody>
      </p:sp>
      <p:sp>
        <p:nvSpPr>
          <p:cNvPr id="32798" name="Rectangle 30"/>
          <p:cNvSpPr>
            <a:spLocks noGrp="1" noChangeArrowheads="1"/>
          </p:cNvSpPr>
          <p:nvPr>
            <p:ph type="subTitle" idx="1"/>
          </p:nvPr>
        </p:nvSpPr>
        <p:spPr>
          <a:xfrm>
            <a:off x="1371600" y="4114800"/>
            <a:ext cx="6400800" cy="1752600"/>
          </a:xfrm>
        </p:spPr>
        <p:txBody>
          <a:bodyPr/>
          <a:lstStyle>
            <a:lvl1pPr marL="0" indent="0" algn="ctr">
              <a:buFontTx/>
              <a:buNone/>
              <a:defRPr sz="2800" b="1">
                <a:cs typeface="Tahoma" pitchFamily="34" charset="0"/>
              </a:defRPr>
            </a:lvl1pPr>
          </a:lstStyle>
          <a:p>
            <a:r>
              <a:rPr lang="zh-CN" altLang="en-US" dirty="0" smtClean="0"/>
              <a:t>单击此处编辑母版副标题样式</a:t>
            </a:r>
            <a:endParaRPr lang="zh-CN" altLang="en-US" dirty="0"/>
          </a:p>
        </p:txBody>
      </p:sp>
      <p:sp>
        <p:nvSpPr>
          <p:cNvPr id="32799" name="Rectangle 31"/>
          <p:cNvSpPr>
            <a:spLocks noGrp="1" noChangeArrowheads="1"/>
          </p:cNvSpPr>
          <p:nvPr>
            <p:ph type="dt" sz="half" idx="2"/>
          </p:nvPr>
        </p:nvSpPr>
        <p:spPr>
          <a:xfrm>
            <a:off x="685800" y="6248400"/>
            <a:ext cx="1905000" cy="457200"/>
          </a:xfrm>
        </p:spPr>
        <p:txBody>
          <a:bodyPr/>
          <a:lstStyle>
            <a:lvl1pPr>
              <a:defRPr>
                <a:latin typeface="Tahoma" pitchFamily="34" charset="0"/>
              </a:defRPr>
            </a:lvl1pPr>
          </a:lstStyle>
          <a:p>
            <a:endParaRPr lang="en-US" altLang="zh-CN"/>
          </a:p>
        </p:txBody>
      </p:sp>
      <p:sp>
        <p:nvSpPr>
          <p:cNvPr id="32800" name="Rectangle 32"/>
          <p:cNvSpPr>
            <a:spLocks noGrp="1" noChangeArrowheads="1"/>
          </p:cNvSpPr>
          <p:nvPr>
            <p:ph type="ftr" sz="quarter" idx="3"/>
          </p:nvPr>
        </p:nvSpPr>
        <p:spPr>
          <a:xfrm>
            <a:off x="3124200" y="6248400"/>
            <a:ext cx="2895600" cy="457200"/>
          </a:xfrm>
        </p:spPr>
        <p:txBody>
          <a:bodyPr/>
          <a:lstStyle>
            <a:lvl1pPr>
              <a:defRPr>
                <a:latin typeface="Tahoma" pitchFamily="34" charset="0"/>
              </a:defRPr>
            </a:lvl1pPr>
          </a:lstStyle>
          <a:p>
            <a:endParaRPr lang="en-US" altLang="zh-CN"/>
          </a:p>
        </p:txBody>
      </p:sp>
      <p:sp>
        <p:nvSpPr>
          <p:cNvPr id="32801" name="Rectangle 33"/>
          <p:cNvSpPr>
            <a:spLocks noGrp="1" noChangeArrowheads="1"/>
          </p:cNvSpPr>
          <p:nvPr>
            <p:ph type="sldNum" sz="quarter" idx="4"/>
          </p:nvPr>
        </p:nvSpPr>
        <p:spPr>
          <a:xfrm>
            <a:off x="6553200" y="6248400"/>
            <a:ext cx="1905000" cy="457200"/>
          </a:xfrm>
        </p:spPr>
        <p:txBody>
          <a:bodyPr/>
          <a:lstStyle>
            <a:lvl1pPr>
              <a:defRPr>
                <a:latin typeface="Tahoma" pitchFamily="34" charset="0"/>
              </a:defRPr>
            </a:lvl1pPr>
          </a:lstStyle>
          <a:p>
            <a:fld id="{C51DC3D7-B220-4A60-BFBD-5CF5C913152B}" type="slidenum">
              <a:rPr lang="zh-CN" altLang="en-US"/>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F0B8A73-2B40-47A9-921E-C611A4D68C0F}" type="slidenum">
              <a:rPr lang="zh-CN" altLang="en-US"/>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13E8A7D-665B-466A-B1CD-CA322C918E5D}" type="slidenum">
              <a:rPr lang="zh-CN" altLang="en-US"/>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7620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7620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59D1121-73B8-4A41-BF2A-633988B39A7C}"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8000" y="0"/>
            <a:ext cx="7128000" cy="723600"/>
          </a:xfrm>
        </p:spPr>
        <p:txBody>
          <a:bodyPr/>
          <a:lstStyle>
            <a:lvl1pPr algn="l">
              <a:defRPr sz="3200" b="1">
                <a:effectLst>
                  <a:outerShdw blurRad="50800" dist="38100" dir="13500000" algn="br" rotWithShape="0">
                    <a:prstClr val="black">
                      <a:alpha val="40000"/>
                    </a:prstClr>
                  </a:outerShdw>
                </a:effectLst>
                <a:latin typeface="黑体" pitchFamily="49" charset="-122"/>
                <a:ea typeface="黑体"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95536" y="908720"/>
            <a:ext cx="8352928" cy="5339680"/>
          </a:xfrm>
        </p:spPr>
        <p:txBody>
          <a:bodyPr/>
          <a:lstStyle>
            <a:lvl1pPr marL="0" indent="0">
              <a:lnSpc>
                <a:spcPct val="175000"/>
              </a:lnSpc>
              <a:spcBef>
                <a:spcPts val="0"/>
              </a:spcBef>
              <a:buNone/>
              <a:defRPr sz="2800" b="1"/>
            </a:lvl1pPr>
            <a:lvl2pPr marL="0" indent="720000">
              <a:lnSpc>
                <a:spcPct val="175000"/>
              </a:lnSpc>
              <a:spcBef>
                <a:spcPts val="0"/>
              </a:spcBef>
              <a:buNone/>
              <a:defRPr sz="2400" b="1">
                <a:solidFill>
                  <a:schemeClr val="accent2">
                    <a:lumMod val="50000"/>
                  </a:schemeClr>
                </a:solidFill>
              </a:defRPr>
            </a:lvl2pPr>
            <a:lvl3pPr indent="0">
              <a:lnSpc>
                <a:spcPct val="175000"/>
              </a:lnSpc>
              <a:spcBef>
                <a:spcPts val="0"/>
              </a:spcBef>
              <a:buNone/>
              <a:defRPr sz="2000" b="1">
                <a:solidFill>
                  <a:schemeClr val="bg2">
                    <a:lumMod val="75000"/>
                  </a:schemeClr>
                </a:solidFill>
              </a:defRPr>
            </a:lvl3pPr>
            <a:lvl4pPr indent="0">
              <a:lnSpc>
                <a:spcPct val="175000"/>
              </a:lnSpc>
              <a:spcBef>
                <a:spcPts val="0"/>
              </a:spcBef>
              <a:buNone/>
              <a:defRPr sz="1800" b="1">
                <a:solidFill>
                  <a:schemeClr val="accent6">
                    <a:lumMod val="75000"/>
                  </a:schemeClr>
                </a:solidFill>
              </a:defRPr>
            </a:lvl4pPr>
            <a:lvl5pPr indent="0">
              <a:lnSpc>
                <a:spcPct val="175000"/>
              </a:lnSpc>
              <a:spcBef>
                <a:spcPts val="0"/>
              </a:spcBef>
              <a:buNone/>
              <a:defRPr sz="1800" b="1">
                <a:solidFill>
                  <a:schemeClr val="accent2">
                    <a:lumMod val="75000"/>
                  </a:schemeClr>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A9004D3-BFAE-4720-B16F-566A135FB930}" type="slidenum">
              <a:rPr lang="zh-CN" altLang="en-US"/>
              <a:pPr/>
              <a:t>‹#›</a:t>
            </a:fld>
            <a:endParaRPr lang="en-US" altLang="zh-CN"/>
          </a:p>
        </p:txBody>
      </p:sp>
      <p:sp>
        <p:nvSpPr>
          <p:cNvPr id="7" name="TextBox 6"/>
          <p:cNvSpPr txBox="1"/>
          <p:nvPr userDrawn="1"/>
        </p:nvSpPr>
        <p:spPr>
          <a:xfrm>
            <a:off x="7164288" y="72000"/>
            <a:ext cx="1944216" cy="584775"/>
          </a:xfrm>
          <a:prstGeom prst="rect">
            <a:avLst/>
          </a:prstGeom>
          <a:noFill/>
        </p:spPr>
        <p:txBody>
          <a:bodyPr wrap="square" rtlCol="0">
            <a:spAutoFit/>
          </a:bodyPr>
          <a:lstStyle/>
          <a:p>
            <a:pPr algn="ctr"/>
            <a:r>
              <a:rPr lang="en-US" altLang="zh-CN" sz="1600" b="1" dirty="0" smtClean="0">
                <a:solidFill>
                  <a:schemeClr val="accent2">
                    <a:lumMod val="50000"/>
                  </a:schemeClr>
                </a:solidFill>
                <a:latin typeface="黑体" pitchFamily="49" charset="-122"/>
                <a:ea typeface="黑体" pitchFamily="49" charset="-122"/>
              </a:rPr>
              <a:t>2018</a:t>
            </a:r>
            <a:r>
              <a:rPr lang="zh-CN" altLang="en-US" sz="1600" b="1" dirty="0" smtClean="0">
                <a:solidFill>
                  <a:schemeClr val="accent2">
                    <a:lumMod val="50000"/>
                  </a:schemeClr>
                </a:solidFill>
                <a:latin typeface="黑体" pitchFamily="49" charset="-122"/>
                <a:ea typeface="黑体" pitchFamily="49" charset="-122"/>
              </a:rPr>
              <a:t>年度地方科协</a:t>
            </a:r>
            <a:endParaRPr lang="en-US" altLang="zh-CN" sz="1600" b="1" dirty="0" smtClean="0">
              <a:solidFill>
                <a:schemeClr val="accent2">
                  <a:lumMod val="50000"/>
                </a:schemeClr>
              </a:solidFill>
              <a:latin typeface="黑体" pitchFamily="49" charset="-122"/>
              <a:ea typeface="黑体" pitchFamily="49" charset="-122"/>
            </a:endParaRPr>
          </a:p>
          <a:p>
            <a:pPr algn="ctr"/>
            <a:r>
              <a:rPr lang="zh-CN" altLang="en-US" sz="1600" b="1" dirty="0" smtClean="0">
                <a:solidFill>
                  <a:schemeClr val="accent2">
                    <a:lumMod val="50000"/>
                  </a:schemeClr>
                </a:solidFill>
                <a:latin typeface="黑体" pitchFamily="49" charset="-122"/>
                <a:ea typeface="黑体" pitchFamily="49" charset="-122"/>
              </a:rPr>
              <a:t>财务决算培训</a:t>
            </a:r>
            <a:endParaRPr lang="zh-CN" altLang="en-US" sz="1600" b="1" dirty="0">
              <a:solidFill>
                <a:schemeClr val="accent2">
                  <a:lumMod val="50000"/>
                </a:schemeClr>
              </a:solidFill>
              <a:latin typeface="黑体" pitchFamily="49" charset="-122"/>
              <a:ea typeface="黑体"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一级标题">
    <p:spTree>
      <p:nvGrpSpPr>
        <p:cNvPr id="1" name=""/>
        <p:cNvGrpSpPr/>
        <p:nvPr/>
      </p:nvGrpSpPr>
      <p:grpSpPr>
        <a:xfrm>
          <a:off x="0" y="0"/>
          <a:ext cx="0" cy="0"/>
          <a:chOff x="0" y="0"/>
          <a:chExt cx="0" cy="0"/>
        </a:xfrm>
      </p:grpSpPr>
      <p:sp>
        <p:nvSpPr>
          <p:cNvPr id="2" name="标题 1"/>
          <p:cNvSpPr>
            <a:spLocks noGrp="1"/>
          </p:cNvSpPr>
          <p:nvPr>
            <p:ph type="title"/>
          </p:nvPr>
        </p:nvSpPr>
        <p:spPr>
          <a:xfrm>
            <a:off x="107504" y="0"/>
            <a:ext cx="7128792" cy="722784"/>
          </a:xfrm>
        </p:spPr>
        <p:txBody>
          <a:bodyPr/>
          <a:lstStyle>
            <a:lvl1pPr algn="l">
              <a:defRPr sz="3200">
                <a:effectLst>
                  <a:outerShdw blurRad="50800" dist="38100" dir="13500000" algn="br" rotWithShape="0">
                    <a:prstClr val="black">
                      <a:alpha val="40000"/>
                    </a:prstClr>
                  </a:outerShdw>
                </a:effectLst>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endParaRPr lang="en-US" altLang="zh-CN" dirty="0"/>
          </a:p>
        </p:txBody>
      </p:sp>
      <p:sp>
        <p:nvSpPr>
          <p:cNvPr id="4" name="页脚占位符 3"/>
          <p:cNvSpPr>
            <a:spLocks noGrp="1"/>
          </p:cNvSpPr>
          <p:nvPr>
            <p:ph type="ftr" sz="quarter" idx="11"/>
          </p:nvPr>
        </p:nvSpPr>
        <p:spPr/>
        <p:txBody>
          <a:bodyPr/>
          <a:lstStyle/>
          <a:p>
            <a:endParaRPr lang="en-US" altLang="zh-CN"/>
          </a:p>
        </p:txBody>
      </p:sp>
      <p:sp>
        <p:nvSpPr>
          <p:cNvPr id="5" name="灯片编号占位符 4"/>
          <p:cNvSpPr>
            <a:spLocks noGrp="1"/>
          </p:cNvSpPr>
          <p:nvPr>
            <p:ph type="sldNum" sz="quarter" idx="12"/>
          </p:nvPr>
        </p:nvSpPr>
        <p:spPr/>
        <p:txBody>
          <a:bodyPr/>
          <a:lstStyle/>
          <a:p>
            <a:fld id="{9A67FE7F-2C06-47F7-ACB6-844D3C439189}" type="slidenum">
              <a:rPr lang="zh-CN" altLang="en-US" smtClean="0"/>
              <a:pPr/>
              <a:t>‹#›</a:t>
            </a:fld>
            <a:endParaRPr lang="en-US" altLang="zh-CN"/>
          </a:p>
        </p:txBody>
      </p:sp>
      <p:sp>
        <p:nvSpPr>
          <p:cNvPr id="6" name="TextBox 5"/>
          <p:cNvSpPr txBox="1"/>
          <p:nvPr userDrawn="1"/>
        </p:nvSpPr>
        <p:spPr>
          <a:xfrm>
            <a:off x="7164288" y="72000"/>
            <a:ext cx="1944216" cy="584775"/>
          </a:xfrm>
          <a:prstGeom prst="rect">
            <a:avLst/>
          </a:prstGeom>
          <a:noFill/>
        </p:spPr>
        <p:txBody>
          <a:bodyPr wrap="square" rtlCol="0">
            <a:spAutoFit/>
          </a:bodyPr>
          <a:lstStyle/>
          <a:p>
            <a:pPr algn="ctr"/>
            <a:r>
              <a:rPr lang="en-US" altLang="zh-CN" sz="1600" b="1" dirty="0" smtClean="0">
                <a:solidFill>
                  <a:schemeClr val="accent2">
                    <a:lumMod val="50000"/>
                  </a:schemeClr>
                </a:solidFill>
                <a:latin typeface="黑体" pitchFamily="49" charset="-122"/>
                <a:ea typeface="黑体" pitchFamily="49" charset="-122"/>
              </a:rPr>
              <a:t>2018</a:t>
            </a:r>
            <a:r>
              <a:rPr lang="zh-CN" altLang="en-US" sz="1600" b="1" dirty="0" smtClean="0">
                <a:solidFill>
                  <a:schemeClr val="accent2">
                    <a:lumMod val="50000"/>
                  </a:schemeClr>
                </a:solidFill>
                <a:latin typeface="黑体" pitchFamily="49" charset="-122"/>
                <a:ea typeface="黑体" pitchFamily="49" charset="-122"/>
              </a:rPr>
              <a:t>年度地方科协财务决算培训</a:t>
            </a:r>
            <a:endParaRPr lang="zh-CN" altLang="en-US" sz="1600" b="1" dirty="0">
              <a:solidFill>
                <a:schemeClr val="accent2">
                  <a:lumMod val="50000"/>
                </a:schemeClr>
              </a:solidFill>
              <a:latin typeface="黑体" pitchFamily="49" charset="-122"/>
              <a:ea typeface="黑体" pitchFamily="49"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DB86FC70-1604-40EA-BD6A-EB1C47DBC586}" type="slidenum">
              <a:rPr lang="zh-CN" altLang="en-US"/>
              <a:pPr/>
              <a:t>‹#›</a:t>
            </a:fld>
            <a:endParaRPr lang="en-US" altLang="zh-CN"/>
          </a:p>
        </p:txBody>
      </p:sp>
      <p:sp>
        <p:nvSpPr>
          <p:cNvPr id="5" name="TextBox 4"/>
          <p:cNvSpPr txBox="1"/>
          <p:nvPr userDrawn="1"/>
        </p:nvSpPr>
        <p:spPr>
          <a:xfrm>
            <a:off x="7164288" y="72000"/>
            <a:ext cx="1944216" cy="584775"/>
          </a:xfrm>
          <a:prstGeom prst="rect">
            <a:avLst/>
          </a:prstGeom>
          <a:noFill/>
        </p:spPr>
        <p:txBody>
          <a:bodyPr wrap="square" rtlCol="0">
            <a:spAutoFit/>
          </a:bodyPr>
          <a:lstStyle/>
          <a:p>
            <a:pPr algn="ctr"/>
            <a:r>
              <a:rPr lang="en-US" altLang="zh-CN" sz="1600" b="1" dirty="0" smtClean="0">
                <a:solidFill>
                  <a:schemeClr val="accent2">
                    <a:lumMod val="50000"/>
                  </a:schemeClr>
                </a:solidFill>
                <a:latin typeface="黑体" pitchFamily="49" charset="-122"/>
                <a:ea typeface="黑体" pitchFamily="49" charset="-122"/>
              </a:rPr>
              <a:t>2018</a:t>
            </a:r>
            <a:r>
              <a:rPr lang="zh-CN" altLang="en-US" sz="1600" b="1" dirty="0" smtClean="0">
                <a:solidFill>
                  <a:schemeClr val="accent2">
                    <a:lumMod val="50000"/>
                  </a:schemeClr>
                </a:solidFill>
                <a:latin typeface="黑体" pitchFamily="49" charset="-122"/>
                <a:ea typeface="黑体" pitchFamily="49" charset="-122"/>
              </a:rPr>
              <a:t>年度地方科协财务决算培训</a:t>
            </a:r>
            <a:endParaRPr lang="zh-CN" altLang="en-US" sz="1600" b="1" dirty="0">
              <a:solidFill>
                <a:schemeClr val="accent2">
                  <a:lumMod val="50000"/>
                </a:schemeClr>
              </a:solidFill>
              <a:latin typeface="黑体" pitchFamily="49" charset="-122"/>
              <a:ea typeface="黑体" pitchFamily="49"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55E2B8E-FBE7-4259-93D4-F00596D90389}" type="slidenum">
              <a:rPr lang="zh-CN" altLang="en-US"/>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9E52452-7D7B-4EBB-B6B3-2F6DAAD1BE68}" type="slidenum">
              <a:rPr lang="zh-CN" altLang="en-US"/>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7ECD2171-6FFE-42D1-B20B-AB9BEAA07C78}" type="slidenum">
              <a:rPr lang="zh-CN" altLang="en-US"/>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黑体" pitchFamily="49" charset="-122"/>
                <a:ea typeface="黑体" pitchFamily="49"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3805FFB-7536-4909-9D72-3890F62EB267}" type="slidenum">
              <a:rPr lang="zh-CN" altLang="en-US"/>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5DC5CAE-9656-4D6A-BA50-A620A7E48184}" type="slidenum">
              <a:rPr lang="zh-CN" altLang="en-US"/>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grpSp>
        <p:nvGrpSpPr>
          <p:cNvPr id="1058" name="Group 34"/>
          <p:cNvGrpSpPr>
            <a:grpSpLocks/>
          </p:cNvGrpSpPr>
          <p:nvPr/>
        </p:nvGrpSpPr>
        <p:grpSpPr bwMode="auto">
          <a:xfrm>
            <a:off x="0" y="0"/>
            <a:ext cx="9169400" cy="6615113"/>
            <a:chOff x="0" y="0"/>
            <a:chExt cx="5776" cy="4167"/>
          </a:xfrm>
        </p:grpSpPr>
        <p:grpSp>
          <p:nvGrpSpPr>
            <p:cNvPr id="1031" name="Group 7"/>
            <p:cNvGrpSpPr>
              <a:grpSpLocks/>
            </p:cNvGrpSpPr>
            <p:nvPr/>
          </p:nvGrpSpPr>
          <p:grpSpPr bwMode="auto">
            <a:xfrm>
              <a:off x="0" y="0"/>
              <a:ext cx="5768" cy="477"/>
              <a:chOff x="0" y="0"/>
              <a:chExt cx="5768" cy="477"/>
            </a:xfrm>
          </p:grpSpPr>
          <p:sp>
            <p:nvSpPr>
              <p:cNvPr id="1032" name="Freeform 8"/>
              <p:cNvSpPr>
                <a:spLocks/>
              </p:cNvSpPr>
              <p:nvPr/>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a:noFill/>
                <a:round/>
                <a:headEnd/>
                <a:tailEnd/>
              </a:ln>
              <a:effectLst/>
            </p:spPr>
            <p:txBody>
              <a:bodyPr wrap="none" anchor="ctr"/>
              <a:lstStyle/>
              <a:p>
                <a:endParaRPr lang="zh-CN" altLang="en-US"/>
              </a:p>
            </p:txBody>
          </p:sp>
          <p:sp>
            <p:nvSpPr>
              <p:cNvPr id="1033" name="Freeform 9"/>
              <p:cNvSpPr>
                <a:spLocks/>
              </p:cNvSpPr>
              <p:nvPr/>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1034" name="Freeform 10"/>
              <p:cNvSpPr>
                <a:spLocks/>
              </p:cNvSpPr>
              <p:nvPr/>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a:noFill/>
                <a:round/>
                <a:headEnd/>
                <a:tailEnd/>
              </a:ln>
              <a:effectLst/>
            </p:spPr>
            <p:txBody>
              <a:bodyPr wrap="none" anchor="ctr"/>
              <a:lstStyle/>
              <a:p>
                <a:endParaRPr lang="zh-CN" altLang="en-US"/>
              </a:p>
            </p:txBody>
          </p:sp>
          <p:sp>
            <p:nvSpPr>
              <p:cNvPr id="1035" name="Freeform 11"/>
              <p:cNvSpPr>
                <a:spLocks/>
              </p:cNvSpPr>
              <p:nvPr/>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1036" name="Freeform 12"/>
              <p:cNvSpPr>
                <a:spLocks/>
              </p:cNvSpPr>
              <p:nvPr/>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1037" name="Freeform 13"/>
              <p:cNvSpPr>
                <a:spLocks/>
              </p:cNvSpPr>
              <p:nvPr/>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a:noFill/>
                <a:round/>
                <a:headEnd/>
                <a:tailEnd/>
              </a:ln>
              <a:effectLst/>
            </p:spPr>
            <p:txBody>
              <a:bodyPr wrap="none" anchor="ctr"/>
              <a:lstStyle/>
              <a:p>
                <a:endParaRPr lang="zh-CN" altLang="en-US"/>
              </a:p>
            </p:txBody>
          </p:sp>
          <p:sp>
            <p:nvSpPr>
              <p:cNvPr id="1038" name="Freeform 14"/>
              <p:cNvSpPr>
                <a:spLocks/>
              </p:cNvSpPr>
              <p:nvPr/>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a:noFill/>
                <a:round/>
                <a:headEnd/>
                <a:tailEnd/>
              </a:ln>
              <a:effectLst/>
            </p:spPr>
            <p:txBody>
              <a:bodyPr wrap="none" anchor="ctr"/>
              <a:lstStyle/>
              <a:p>
                <a:endParaRPr lang="zh-CN" altLang="en-US"/>
              </a:p>
            </p:txBody>
          </p:sp>
          <p:sp>
            <p:nvSpPr>
              <p:cNvPr id="1039" name="Freeform 15"/>
              <p:cNvSpPr>
                <a:spLocks/>
              </p:cNvSpPr>
              <p:nvPr/>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1040" name="Freeform 16"/>
              <p:cNvSpPr>
                <a:spLocks/>
              </p:cNvSpPr>
              <p:nvPr/>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1041" name="Freeform 17"/>
              <p:cNvSpPr>
                <a:spLocks/>
              </p:cNvSpPr>
              <p:nvPr/>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1042" name="Freeform 18"/>
              <p:cNvSpPr>
                <a:spLocks/>
              </p:cNvSpPr>
              <p:nvPr/>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a:noFill/>
                <a:round/>
                <a:headEnd/>
                <a:tailEnd/>
              </a:ln>
              <a:effectLst/>
            </p:spPr>
            <p:txBody>
              <a:bodyPr wrap="none" anchor="ctr"/>
              <a:lstStyle/>
              <a:p>
                <a:endParaRPr lang="zh-CN" altLang="en-US"/>
              </a:p>
            </p:txBody>
          </p:sp>
          <p:sp>
            <p:nvSpPr>
              <p:cNvPr id="1043" name="Freeform 19"/>
              <p:cNvSpPr>
                <a:spLocks/>
              </p:cNvSpPr>
              <p:nvPr/>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a:noFill/>
                <a:round/>
                <a:headEnd/>
                <a:tailEnd/>
              </a:ln>
              <a:effectLst/>
            </p:spPr>
            <p:txBody>
              <a:bodyPr wrap="none" anchor="ctr"/>
              <a:lstStyle/>
              <a:p>
                <a:endParaRPr lang="zh-CN" altLang="en-US"/>
              </a:p>
            </p:txBody>
          </p:sp>
          <p:sp>
            <p:nvSpPr>
              <p:cNvPr id="1044" name="Freeform 20"/>
              <p:cNvSpPr>
                <a:spLocks/>
              </p:cNvSpPr>
              <p:nvPr/>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a:noFill/>
                <a:round/>
                <a:headEnd/>
                <a:tailEnd/>
              </a:ln>
              <a:effectLst/>
            </p:spPr>
            <p:txBody>
              <a:bodyPr wrap="none" anchor="ctr"/>
              <a:lstStyle/>
              <a:p>
                <a:endParaRPr lang="zh-CN" altLang="en-US"/>
              </a:p>
            </p:txBody>
          </p:sp>
          <p:sp>
            <p:nvSpPr>
              <p:cNvPr id="1045" name="Freeform 21"/>
              <p:cNvSpPr>
                <a:spLocks/>
              </p:cNvSpPr>
              <p:nvPr/>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a:noFill/>
                <a:round/>
                <a:headEnd/>
                <a:tailEnd/>
              </a:ln>
              <a:effectLst/>
            </p:spPr>
            <p:txBody>
              <a:bodyPr wrap="none" anchor="ctr"/>
              <a:lstStyle/>
              <a:p>
                <a:endParaRPr lang="zh-CN" altLang="en-US"/>
              </a:p>
            </p:txBody>
          </p:sp>
          <p:sp>
            <p:nvSpPr>
              <p:cNvPr id="1046" name="Freeform 22"/>
              <p:cNvSpPr>
                <a:spLocks/>
              </p:cNvSpPr>
              <p:nvPr/>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a:noFill/>
                <a:round/>
                <a:headEnd/>
                <a:tailEnd/>
              </a:ln>
              <a:effectLst/>
            </p:spPr>
            <p:txBody>
              <a:bodyPr wrap="none" anchor="ctr"/>
              <a:lstStyle/>
              <a:p>
                <a:endParaRPr lang="zh-CN" altLang="en-US"/>
              </a:p>
            </p:txBody>
          </p:sp>
          <p:sp>
            <p:nvSpPr>
              <p:cNvPr id="1047" name="Freeform 23"/>
              <p:cNvSpPr>
                <a:spLocks/>
              </p:cNvSpPr>
              <p:nvPr/>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a:noFill/>
                <a:round/>
                <a:headEnd/>
                <a:tailEnd/>
              </a:ln>
              <a:effectLst/>
            </p:spPr>
            <p:txBody>
              <a:bodyPr wrap="none" anchor="ctr"/>
              <a:lstStyle/>
              <a:p>
                <a:endParaRPr lang="zh-CN" altLang="en-US"/>
              </a:p>
            </p:txBody>
          </p:sp>
          <p:sp>
            <p:nvSpPr>
              <p:cNvPr id="1048" name="Freeform 24"/>
              <p:cNvSpPr>
                <a:spLocks/>
              </p:cNvSpPr>
              <p:nvPr/>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a:noFill/>
                <a:round/>
                <a:headEnd/>
                <a:tailEnd/>
              </a:ln>
              <a:effectLst/>
            </p:spPr>
            <p:txBody>
              <a:bodyPr wrap="none" anchor="ctr"/>
              <a:lstStyle/>
              <a:p>
                <a:endParaRPr lang="zh-CN" altLang="en-US"/>
              </a:p>
            </p:txBody>
          </p:sp>
          <p:sp>
            <p:nvSpPr>
              <p:cNvPr id="1049" name="Freeform 25"/>
              <p:cNvSpPr>
                <a:spLocks/>
              </p:cNvSpPr>
              <p:nvPr/>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a:noFill/>
                <a:round/>
                <a:headEnd/>
                <a:tailEnd/>
              </a:ln>
              <a:effectLst/>
            </p:spPr>
            <p:txBody>
              <a:bodyPr wrap="none" anchor="ctr"/>
              <a:lstStyle/>
              <a:p>
                <a:endParaRPr lang="zh-CN" altLang="en-US"/>
              </a:p>
            </p:txBody>
          </p:sp>
          <p:sp>
            <p:nvSpPr>
              <p:cNvPr id="1050" name="Freeform 26"/>
              <p:cNvSpPr>
                <a:spLocks/>
              </p:cNvSpPr>
              <p:nvPr/>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a:noFill/>
                <a:round/>
                <a:headEnd/>
                <a:tailEnd/>
              </a:ln>
              <a:effectLst/>
            </p:spPr>
            <p:txBody>
              <a:bodyPr wrap="none" anchor="ctr"/>
              <a:lstStyle/>
              <a:p>
                <a:endParaRPr lang="zh-CN" altLang="en-US"/>
              </a:p>
            </p:txBody>
          </p:sp>
          <p:sp>
            <p:nvSpPr>
              <p:cNvPr id="1051" name="Freeform 27"/>
              <p:cNvSpPr>
                <a:spLocks/>
              </p:cNvSpPr>
              <p:nvPr/>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endParaRPr lang="zh-CN" altLang="en-US"/>
              </a:p>
            </p:txBody>
          </p:sp>
          <p:sp>
            <p:nvSpPr>
              <p:cNvPr id="1052" name="Freeform 28"/>
              <p:cNvSpPr>
                <a:spLocks/>
              </p:cNvSpPr>
              <p:nvPr/>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endParaRPr lang="zh-CN" altLang="en-US"/>
              </a:p>
            </p:txBody>
          </p:sp>
          <p:sp>
            <p:nvSpPr>
              <p:cNvPr id="1053" name="Freeform 29"/>
              <p:cNvSpPr>
                <a:spLocks/>
              </p:cNvSpPr>
              <p:nvPr/>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a:noFill/>
                <a:round/>
                <a:headEnd/>
                <a:tailEnd/>
              </a:ln>
              <a:effectLst/>
            </p:spPr>
            <p:txBody>
              <a:bodyPr wrap="none" anchor="ctr"/>
              <a:lstStyle/>
              <a:p>
                <a:endParaRPr lang="zh-CN" altLang="en-US"/>
              </a:p>
            </p:txBody>
          </p:sp>
        </p:grpSp>
        <p:grpSp>
          <p:nvGrpSpPr>
            <p:cNvPr id="1054" name="Group 30"/>
            <p:cNvGrpSpPr>
              <a:grpSpLocks/>
            </p:cNvGrpSpPr>
            <p:nvPr/>
          </p:nvGrpSpPr>
          <p:grpSpPr bwMode="auto">
            <a:xfrm>
              <a:off x="0" y="4080"/>
              <a:ext cx="5776" cy="87"/>
              <a:chOff x="0" y="4185"/>
              <a:chExt cx="5776" cy="87"/>
            </a:xfrm>
          </p:grpSpPr>
          <p:sp>
            <p:nvSpPr>
              <p:cNvPr id="1055" name="Freeform 31"/>
              <p:cNvSpPr>
                <a:spLocks/>
              </p:cNvSpPr>
              <p:nvPr/>
            </p:nvSpPr>
            <p:spPr bwMode="auto">
              <a:xfrm>
                <a:off x="4041" y="4200"/>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a:noFill/>
                <a:round/>
                <a:headEnd/>
                <a:tailEnd/>
              </a:ln>
              <a:effectLst/>
            </p:spPr>
            <p:txBody>
              <a:bodyPr wrap="none" anchor="ctr"/>
              <a:lstStyle/>
              <a:p>
                <a:endParaRPr lang="zh-CN" altLang="en-US"/>
              </a:p>
            </p:txBody>
          </p:sp>
          <p:sp>
            <p:nvSpPr>
              <p:cNvPr id="1056" name="Freeform 32"/>
              <p:cNvSpPr>
                <a:spLocks/>
              </p:cNvSpPr>
              <p:nvPr/>
            </p:nvSpPr>
            <p:spPr bwMode="auto">
              <a:xfrm>
                <a:off x="1727" y="4191"/>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a:noFill/>
                <a:round/>
                <a:headEnd/>
                <a:tailEnd/>
              </a:ln>
              <a:effectLst/>
            </p:spPr>
            <p:txBody>
              <a:bodyPr wrap="none" anchor="ctr"/>
              <a:lstStyle/>
              <a:p>
                <a:endParaRPr lang="zh-CN" altLang="en-US"/>
              </a:p>
            </p:txBody>
          </p:sp>
          <p:sp>
            <p:nvSpPr>
              <p:cNvPr id="1057" name="Freeform 33"/>
              <p:cNvSpPr>
                <a:spLocks/>
              </p:cNvSpPr>
              <p:nvPr/>
            </p:nvSpPr>
            <p:spPr bwMode="auto">
              <a:xfrm>
                <a:off x="0" y="4185"/>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a:noFill/>
                <a:round/>
                <a:headEnd/>
                <a:tailEnd/>
              </a:ln>
              <a:effectLst/>
            </p:spPr>
            <p:txBody>
              <a:bodyPr wrap="none" anchor="ctr"/>
              <a:lstStyle/>
              <a:p>
                <a:endParaRPr lang="zh-CN" altLang="en-US"/>
              </a:p>
            </p:txBody>
          </p:sp>
        </p:grpSp>
      </p:grpSp>
      <p:sp>
        <p:nvSpPr>
          <p:cNvPr id="1026" name="Rectangle 2"/>
          <p:cNvSpPr>
            <a:spLocks noGrp="1" noChangeArrowheads="1"/>
          </p:cNvSpPr>
          <p:nvPr>
            <p:ph type="title"/>
          </p:nvPr>
        </p:nvSpPr>
        <p:spPr bwMode="auto">
          <a:xfrm>
            <a:off x="685800" y="7620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2133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微软雅黑" pitchFamily="34" charset="-122"/>
                <a:ea typeface="微软雅黑" pitchFamily="34" charset="-122"/>
                <a:cs typeface="Tahoma" pitchFamily="34" charset="0"/>
              </a:defRPr>
            </a:lvl1pPr>
          </a:lstStyle>
          <a:p>
            <a:endParaRPr lang="en-US" altLang="zh-CN" dirty="0"/>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微软雅黑" pitchFamily="34" charset="-122"/>
                <a:ea typeface="微软雅黑" pitchFamily="34" charset="-122"/>
                <a:cs typeface="Tahoma" pitchFamily="34" charset="0"/>
              </a:defRPr>
            </a:lvl1pPr>
          </a:lstStyle>
          <a:p>
            <a:endParaRPr lang="en-US" altLang="zh-CN"/>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微软雅黑" pitchFamily="34" charset="-122"/>
                <a:ea typeface="微软雅黑" pitchFamily="34" charset="-122"/>
                <a:cs typeface="Tahoma" pitchFamily="34" charset="0"/>
              </a:defRPr>
            </a:lvl1pPr>
          </a:lstStyle>
          <a:p>
            <a:fld id="{9A67FE7F-2C06-47F7-ACB6-844D3C439189}" type="slidenum">
              <a:rPr lang="zh-CN" altLang="en-US" smtClean="0"/>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5" r:id="rId4"/>
    <p:sldLayoutId id="2147483651" r:id="rId5"/>
    <p:sldLayoutId id="2147483652" r:id="rId6"/>
    <p:sldLayoutId id="2147483653" r:id="rId7"/>
    <p:sldLayoutId id="2147483654" r:id="rId8"/>
    <p:sldLayoutId id="2147483656" r:id="rId9"/>
    <p:sldLayoutId id="2147483657" r:id="rId10"/>
    <p:sldLayoutId id="2147483658" r:id="rId11"/>
    <p:sldLayoutId id="2147483659" r:id="rId12"/>
  </p:sldLayoutIdLst>
  <p:txStyles>
    <p:titleStyle>
      <a:lvl1pPr algn="ctr" rtl="0" eaLnBrk="1" fontAlgn="base" hangingPunct="1">
        <a:spcBef>
          <a:spcPct val="0"/>
        </a:spcBef>
        <a:spcAft>
          <a:spcPct val="0"/>
        </a:spcAft>
        <a:defRPr sz="4400" b="1">
          <a:solidFill>
            <a:schemeClr val="tx2"/>
          </a:solidFill>
          <a:latin typeface="黑体" pitchFamily="49" charset="-122"/>
          <a:ea typeface="黑体" pitchFamily="49" charset="-122"/>
          <a:cs typeface="+mj-cs"/>
        </a:defRPr>
      </a:lvl1pPr>
      <a:lvl2pPr algn="ctr" rtl="0" eaLnBrk="1" fontAlgn="base" hangingPunct="1">
        <a:spcBef>
          <a:spcPct val="0"/>
        </a:spcBef>
        <a:spcAft>
          <a:spcPct val="0"/>
        </a:spcAft>
        <a:defRPr sz="4400">
          <a:solidFill>
            <a:schemeClr val="tx2"/>
          </a:solidFill>
          <a:latin typeface="宋体" charset="-122"/>
          <a:ea typeface="宋体" charset="-122"/>
        </a:defRPr>
      </a:lvl2pPr>
      <a:lvl3pPr algn="ctr" rtl="0" eaLnBrk="1" fontAlgn="base" hangingPunct="1">
        <a:spcBef>
          <a:spcPct val="0"/>
        </a:spcBef>
        <a:spcAft>
          <a:spcPct val="0"/>
        </a:spcAft>
        <a:defRPr sz="4400">
          <a:solidFill>
            <a:schemeClr val="tx2"/>
          </a:solidFill>
          <a:latin typeface="宋体" charset="-122"/>
          <a:ea typeface="宋体" charset="-122"/>
        </a:defRPr>
      </a:lvl3pPr>
      <a:lvl4pPr algn="ctr" rtl="0" eaLnBrk="1" fontAlgn="base" hangingPunct="1">
        <a:spcBef>
          <a:spcPct val="0"/>
        </a:spcBef>
        <a:spcAft>
          <a:spcPct val="0"/>
        </a:spcAft>
        <a:defRPr sz="4400">
          <a:solidFill>
            <a:schemeClr val="tx2"/>
          </a:solidFill>
          <a:latin typeface="宋体" charset="-122"/>
          <a:ea typeface="宋体" charset="-122"/>
        </a:defRPr>
      </a:lvl4pPr>
      <a:lvl5pPr algn="ctr" rtl="0" eaLnBrk="1" fontAlgn="base" hangingPunct="1">
        <a:spcBef>
          <a:spcPct val="0"/>
        </a:spcBef>
        <a:spcAft>
          <a:spcPct val="0"/>
        </a:spcAft>
        <a:defRPr sz="4400">
          <a:solidFill>
            <a:schemeClr val="tx2"/>
          </a:solidFill>
          <a:latin typeface="宋体" charset="-122"/>
          <a:ea typeface="宋体" charset="-122"/>
        </a:defRPr>
      </a:lvl5pPr>
      <a:lvl6pPr marL="457200" algn="ctr" rtl="0" eaLnBrk="1" fontAlgn="base" hangingPunct="1">
        <a:spcBef>
          <a:spcPct val="0"/>
        </a:spcBef>
        <a:spcAft>
          <a:spcPct val="0"/>
        </a:spcAft>
        <a:defRPr sz="4400">
          <a:solidFill>
            <a:schemeClr val="tx2"/>
          </a:solidFill>
          <a:latin typeface="宋体" charset="-122"/>
          <a:ea typeface="宋体" charset="-122"/>
        </a:defRPr>
      </a:lvl6pPr>
      <a:lvl7pPr marL="914400" algn="ctr" rtl="0" eaLnBrk="1" fontAlgn="base" hangingPunct="1">
        <a:spcBef>
          <a:spcPct val="0"/>
        </a:spcBef>
        <a:spcAft>
          <a:spcPct val="0"/>
        </a:spcAft>
        <a:defRPr sz="4400">
          <a:solidFill>
            <a:schemeClr val="tx2"/>
          </a:solidFill>
          <a:latin typeface="宋体" charset="-122"/>
          <a:ea typeface="宋体" charset="-122"/>
        </a:defRPr>
      </a:lvl7pPr>
      <a:lvl8pPr marL="1371600" algn="ctr" rtl="0" eaLnBrk="1" fontAlgn="base" hangingPunct="1">
        <a:spcBef>
          <a:spcPct val="0"/>
        </a:spcBef>
        <a:spcAft>
          <a:spcPct val="0"/>
        </a:spcAft>
        <a:defRPr sz="4400">
          <a:solidFill>
            <a:schemeClr val="tx2"/>
          </a:solidFill>
          <a:latin typeface="宋体" charset="-122"/>
          <a:ea typeface="宋体" charset="-122"/>
        </a:defRPr>
      </a:lvl8pPr>
      <a:lvl9pPr marL="1828800" algn="ctr" rtl="0" eaLnBrk="1" fontAlgn="base" hangingPunct="1">
        <a:spcBef>
          <a:spcPct val="0"/>
        </a:spcBef>
        <a:spcAft>
          <a:spcPct val="0"/>
        </a:spcAft>
        <a:defRPr sz="4400">
          <a:solidFill>
            <a:schemeClr val="tx2"/>
          </a:solidFill>
          <a:latin typeface="宋体" charset="-122"/>
          <a:ea typeface="宋体" charset="-122"/>
        </a:defRPr>
      </a:lvl9pPr>
    </p:titleStyle>
    <p:bodyStyle>
      <a:lvl1pPr marL="342900" indent="-342900" algn="l" rtl="0" eaLnBrk="1" fontAlgn="base" hangingPunct="1">
        <a:spcBef>
          <a:spcPct val="20000"/>
        </a:spcBef>
        <a:spcAft>
          <a:spcPct val="0"/>
        </a:spcAft>
        <a:buChar char="•"/>
        <a:defRPr sz="3200">
          <a:solidFill>
            <a:schemeClr val="tx1"/>
          </a:solidFill>
          <a:latin typeface="微软雅黑" pitchFamily="34" charset="-122"/>
          <a:ea typeface="微软雅黑" pitchFamily="34" charset="-122"/>
          <a:cs typeface="+mn-cs"/>
        </a:defRPr>
      </a:lvl1pPr>
      <a:lvl2pPr marL="793750" indent="-336550" algn="l" rtl="0" eaLnBrk="1" fontAlgn="base" hangingPunct="1">
        <a:spcBef>
          <a:spcPct val="20000"/>
        </a:spcBef>
        <a:spcAft>
          <a:spcPct val="0"/>
        </a:spcAft>
        <a:buChar char="•"/>
        <a:defRPr sz="2800">
          <a:solidFill>
            <a:schemeClr val="tx1"/>
          </a:solidFill>
          <a:latin typeface="微软雅黑" pitchFamily="34" charset="-122"/>
          <a:ea typeface="微软雅黑" pitchFamily="34" charset="-122"/>
        </a:defRPr>
      </a:lvl2pPr>
      <a:lvl3pPr marL="1143000" indent="-228600" algn="l" rtl="0" eaLnBrk="1" fontAlgn="base" hangingPunct="1">
        <a:spcBef>
          <a:spcPct val="20000"/>
        </a:spcBef>
        <a:spcAft>
          <a:spcPct val="0"/>
        </a:spcAft>
        <a:buChar char="•"/>
        <a:defRPr sz="2400">
          <a:solidFill>
            <a:schemeClr val="tx1"/>
          </a:solidFill>
          <a:latin typeface="微软雅黑" pitchFamily="34" charset="-122"/>
          <a:ea typeface="微软雅黑" pitchFamily="34" charset="-122"/>
        </a:defRPr>
      </a:lvl3pPr>
      <a:lvl4pPr marL="1600200" indent="-228600" algn="l" rtl="0" eaLnBrk="1" fontAlgn="base" hangingPunct="1">
        <a:spcBef>
          <a:spcPct val="20000"/>
        </a:spcBef>
        <a:spcAft>
          <a:spcPct val="0"/>
        </a:spcAft>
        <a:buChar char="•"/>
        <a:defRPr sz="2000">
          <a:solidFill>
            <a:schemeClr val="tx1"/>
          </a:solidFill>
          <a:latin typeface="微软雅黑" pitchFamily="34" charset="-122"/>
          <a:ea typeface="微软雅黑" pitchFamily="34" charset="-122"/>
        </a:defRPr>
      </a:lvl4pPr>
      <a:lvl5pPr marL="2057400" indent="-228600" algn="l" rtl="0" eaLnBrk="1" fontAlgn="base" hangingPunct="1">
        <a:spcBef>
          <a:spcPct val="20000"/>
        </a:spcBef>
        <a:spcAft>
          <a:spcPct val="0"/>
        </a:spcAft>
        <a:buChar char="•"/>
        <a:defRPr sz="2000">
          <a:solidFill>
            <a:schemeClr val="tx1"/>
          </a:solidFill>
          <a:latin typeface="微软雅黑" pitchFamily="34" charset="-122"/>
          <a:ea typeface="微软雅黑" pitchFamily="34" charset="-122"/>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396652" y="2349040"/>
            <a:ext cx="8350696" cy="1440000"/>
          </a:xfrm>
        </p:spPr>
        <p:txBody>
          <a:bodyPr>
            <a:noAutofit/>
          </a:bodyPr>
          <a:lstStyle/>
          <a:p>
            <a:r>
              <a:rPr lang="en-US" altLang="zh-CN" dirty="0" smtClean="0"/>
              <a:t>2018</a:t>
            </a:r>
            <a:r>
              <a:rPr lang="zh-CN" altLang="en-US" dirty="0" smtClean="0"/>
              <a:t>年度地方科协财务决算培训</a:t>
            </a:r>
            <a:endParaRPr lang="zh-CN" altLang="en-US" dirty="0"/>
          </a:p>
        </p:txBody>
      </p:sp>
      <p:sp>
        <p:nvSpPr>
          <p:cNvPr id="35843" name="Rectangle 3"/>
          <p:cNvSpPr>
            <a:spLocks noGrp="1" noChangeArrowheads="1"/>
          </p:cNvSpPr>
          <p:nvPr>
            <p:ph type="subTitle" idx="1"/>
          </p:nvPr>
        </p:nvSpPr>
        <p:spPr>
          <a:xfrm>
            <a:off x="1371600" y="4412704"/>
            <a:ext cx="6400800" cy="888504"/>
          </a:xfrm>
        </p:spPr>
        <p:txBody>
          <a:bodyPr/>
          <a:lstStyle/>
          <a:p>
            <a:r>
              <a:rPr lang="zh-CN" altLang="en-US" sz="2400" b="1" dirty="0" smtClean="0"/>
              <a:t>中国科协计</a:t>
            </a:r>
            <a:r>
              <a:rPr lang="zh-CN" altLang="en-US" sz="2400" b="1" dirty="0"/>
              <a:t>财部财务</a:t>
            </a:r>
            <a:r>
              <a:rPr lang="zh-CN" altLang="en-US" sz="2400" b="1" dirty="0" smtClean="0"/>
              <a:t>处</a:t>
            </a:r>
            <a:endParaRPr lang="en-US" altLang="zh-CN" sz="2400" b="1" dirty="0" smtClean="0"/>
          </a:p>
          <a:p>
            <a:r>
              <a:rPr lang="en-US" altLang="zh-CN" sz="2400" b="1" dirty="0" smtClean="0"/>
              <a:t>2018</a:t>
            </a:r>
            <a:r>
              <a:rPr lang="zh-CN" altLang="en-US" sz="2400" b="1" dirty="0" smtClean="0"/>
              <a:t>年</a:t>
            </a:r>
            <a:r>
              <a:rPr lang="en-US" altLang="zh-CN" sz="2400" b="1" dirty="0" smtClean="0"/>
              <a:t>11</a:t>
            </a:r>
            <a:r>
              <a:rPr lang="zh-CN" altLang="en-US" sz="2400" b="1" dirty="0" smtClean="0"/>
              <a:t>月</a:t>
            </a:r>
            <a:endParaRPr lang="zh-CN" alt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、决算工作考核情况</a:t>
            </a:r>
            <a:endParaRPr lang="zh-CN" altLang="en-US" dirty="0"/>
          </a:p>
        </p:txBody>
      </p:sp>
      <p:pic>
        <p:nvPicPr>
          <p:cNvPr id="3074" name="Picture 2"/>
          <p:cNvPicPr>
            <a:picLocks noChangeAspect="1" noChangeArrowheads="1"/>
          </p:cNvPicPr>
          <p:nvPr/>
        </p:nvPicPr>
        <p:blipFill>
          <a:blip r:embed="rId2" cstate="print"/>
          <a:srcRect/>
          <a:stretch>
            <a:fillRect/>
          </a:stretch>
        </p:blipFill>
        <p:spPr bwMode="auto">
          <a:xfrm>
            <a:off x="611560" y="908720"/>
            <a:ext cx="3814965" cy="5400000"/>
          </a:xfrm>
          <a:prstGeom prst="rect">
            <a:avLst/>
          </a:prstGeom>
          <a:ln>
            <a:noFill/>
          </a:ln>
          <a:effectLst>
            <a:outerShdw blurRad="190500" algn="tl" rotWithShape="0">
              <a:srgbClr val="000000">
                <a:alpha val="70000"/>
              </a:srgbClr>
            </a:outerShdw>
          </a:effectLst>
        </p:spPr>
      </p:pic>
      <p:pic>
        <p:nvPicPr>
          <p:cNvPr id="3075" name="Picture 3"/>
          <p:cNvPicPr>
            <a:picLocks noChangeAspect="1" noChangeArrowheads="1"/>
          </p:cNvPicPr>
          <p:nvPr/>
        </p:nvPicPr>
        <p:blipFill>
          <a:blip r:embed="rId3" cstate="print"/>
          <a:srcRect/>
          <a:stretch>
            <a:fillRect/>
          </a:stretch>
        </p:blipFill>
        <p:spPr bwMode="auto">
          <a:xfrm>
            <a:off x="4717475" y="908720"/>
            <a:ext cx="3814965" cy="5400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、决算工作考核情况</a:t>
            </a:r>
            <a:endParaRPr lang="zh-CN" altLang="en-US" dirty="0"/>
          </a:p>
        </p:txBody>
      </p:sp>
      <p:graphicFrame>
        <p:nvGraphicFramePr>
          <p:cNvPr id="3" name="表格 2"/>
          <p:cNvGraphicFramePr>
            <a:graphicFrameLocks noGrp="1"/>
          </p:cNvGraphicFramePr>
          <p:nvPr/>
        </p:nvGraphicFramePr>
        <p:xfrm>
          <a:off x="1439652" y="1772816"/>
          <a:ext cx="6264696" cy="4536499"/>
        </p:xfrm>
        <a:graphic>
          <a:graphicData uri="http://schemas.openxmlformats.org/drawingml/2006/table">
            <a:tbl>
              <a:tblPr>
                <a:tableStyleId>{08FB837D-C827-4EFA-A057-4D05807E0F7C}</a:tableStyleId>
              </a:tblPr>
              <a:tblGrid>
                <a:gridCol w="3210270">
                  <a:extLst>
                    <a:ext uri="{9D8B030D-6E8A-4147-A177-3AD203B41FA5}">
                      <a16:colId xmlns="" xmlns:a16="http://schemas.microsoft.com/office/drawing/2014/main" val="20000"/>
                    </a:ext>
                  </a:extLst>
                </a:gridCol>
                <a:gridCol w="3054426">
                  <a:extLst>
                    <a:ext uri="{9D8B030D-6E8A-4147-A177-3AD203B41FA5}">
                      <a16:colId xmlns="" xmlns:a16="http://schemas.microsoft.com/office/drawing/2014/main" val="20001"/>
                    </a:ext>
                  </a:extLst>
                </a:gridCol>
              </a:tblGrid>
              <a:tr h="412409">
                <a:tc>
                  <a:txBody>
                    <a:bodyPr/>
                    <a:lstStyle/>
                    <a:p>
                      <a:pPr indent="448945" algn="just" fontAlgn="auto" hangingPunct="1">
                        <a:lnSpc>
                          <a:spcPts val="2000"/>
                        </a:lnSpc>
                        <a:spcAft>
                          <a:spcPts val="0"/>
                        </a:spcAft>
                      </a:pPr>
                      <a:r>
                        <a:rPr lang="zh-CN" sz="1800" b="1" kern="100" dirty="0" smtClean="0">
                          <a:solidFill>
                            <a:schemeClr val="accent2">
                              <a:lumMod val="50000"/>
                            </a:schemeClr>
                          </a:solidFill>
                          <a:latin typeface="微软雅黑" pitchFamily="34" charset="-122"/>
                          <a:ea typeface="微软雅黑" pitchFamily="34" charset="-122"/>
                        </a:rPr>
                        <a:t>北京市</a:t>
                      </a:r>
                      <a:r>
                        <a:rPr lang="zh-CN" sz="1800" b="1" kern="100" dirty="0">
                          <a:solidFill>
                            <a:schemeClr val="accent2">
                              <a:lumMod val="50000"/>
                            </a:schemeClr>
                          </a:solidFill>
                          <a:latin typeface="微软雅黑" pitchFamily="34" charset="-122"/>
                          <a:ea typeface="微软雅黑" pitchFamily="34" charset="-122"/>
                        </a:rPr>
                        <a:t>科协 </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湖南省科协</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extLst>
                  <a:ext uri="{0D108BD9-81ED-4DB2-BD59-A6C34878D82A}">
                    <a16:rowId xmlns="" xmlns:a16="http://schemas.microsoft.com/office/drawing/2014/main" val="10000"/>
                  </a:ext>
                </a:extLst>
              </a:tr>
              <a:tr h="412409">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河北省科协 </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tc>
                  <a:txBody>
                    <a:bodyPr/>
                    <a:lstStyle/>
                    <a:p>
                      <a:pPr indent="448945" algn="just" fontAlgn="auto" hangingPunct="1">
                        <a:lnSpc>
                          <a:spcPts val="2000"/>
                        </a:lnSpc>
                        <a:spcAft>
                          <a:spcPts val="0"/>
                        </a:spcAft>
                      </a:pPr>
                      <a:r>
                        <a:rPr lang="zh-CN" sz="1800" b="1" kern="100">
                          <a:solidFill>
                            <a:schemeClr val="accent2">
                              <a:lumMod val="50000"/>
                            </a:schemeClr>
                          </a:solidFill>
                          <a:latin typeface="微软雅黑" pitchFamily="34" charset="-122"/>
                          <a:ea typeface="微软雅黑" pitchFamily="34" charset="-122"/>
                        </a:rPr>
                        <a:t>广东省科协 </a:t>
                      </a:r>
                      <a:endParaRPr lang="zh-CN" sz="1200" b="1" kern="10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extLst>
                  <a:ext uri="{0D108BD9-81ED-4DB2-BD59-A6C34878D82A}">
                    <a16:rowId xmlns="" xmlns:a16="http://schemas.microsoft.com/office/drawing/2014/main" val="10001"/>
                  </a:ext>
                </a:extLst>
              </a:tr>
              <a:tr h="412409">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山西省科协 </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72000" marT="0" marB="0" anchor="ctr"/>
                </a:tc>
                <a:tc>
                  <a:txBody>
                    <a:bodyPr/>
                    <a:lstStyle/>
                    <a:p>
                      <a:pPr indent="448945" algn="just" fontAlgn="auto" hangingPunct="1">
                        <a:lnSpc>
                          <a:spcPts val="2000"/>
                        </a:lnSpc>
                        <a:spcAft>
                          <a:spcPts val="0"/>
                        </a:spcAft>
                      </a:pPr>
                      <a:r>
                        <a:rPr lang="zh-CN" sz="1800" b="1" kern="100">
                          <a:solidFill>
                            <a:schemeClr val="accent2">
                              <a:lumMod val="50000"/>
                            </a:schemeClr>
                          </a:solidFill>
                          <a:latin typeface="微软雅黑" pitchFamily="34" charset="-122"/>
                          <a:ea typeface="微软雅黑" pitchFamily="34" charset="-122"/>
                        </a:rPr>
                        <a:t>广西自治区科协 </a:t>
                      </a:r>
                      <a:endParaRPr lang="zh-CN" sz="1200" b="1" kern="10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extLst>
                  <a:ext uri="{0D108BD9-81ED-4DB2-BD59-A6C34878D82A}">
                    <a16:rowId xmlns="" xmlns:a16="http://schemas.microsoft.com/office/drawing/2014/main" val="10002"/>
                  </a:ext>
                </a:extLst>
              </a:tr>
              <a:tr h="412409">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内蒙古自治区科协 </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重庆市科协</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extLst>
                  <a:ext uri="{0D108BD9-81ED-4DB2-BD59-A6C34878D82A}">
                    <a16:rowId xmlns="" xmlns:a16="http://schemas.microsoft.com/office/drawing/2014/main" val="10003"/>
                  </a:ext>
                </a:extLst>
              </a:tr>
              <a:tr h="412409">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辽宁省科协 </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贵州省科协  </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extLst>
                  <a:ext uri="{0D108BD9-81ED-4DB2-BD59-A6C34878D82A}">
                    <a16:rowId xmlns="" xmlns:a16="http://schemas.microsoft.com/office/drawing/2014/main" val="10004"/>
                  </a:ext>
                </a:extLst>
              </a:tr>
              <a:tr h="412409">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黑龙江省科协 </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云南省科协 </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extLst>
                  <a:ext uri="{0D108BD9-81ED-4DB2-BD59-A6C34878D82A}">
                    <a16:rowId xmlns="" xmlns:a16="http://schemas.microsoft.com/office/drawing/2014/main" val="10005"/>
                  </a:ext>
                </a:extLst>
              </a:tr>
              <a:tr h="412409">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江苏省科协 </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陕西省科协 </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extLst>
                  <a:ext uri="{0D108BD9-81ED-4DB2-BD59-A6C34878D82A}">
                    <a16:rowId xmlns="" xmlns:a16="http://schemas.microsoft.com/office/drawing/2014/main" val="10006"/>
                  </a:ext>
                </a:extLst>
              </a:tr>
              <a:tr h="412409">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安徽省科协 </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宁夏自治区科协 </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extLst>
                  <a:ext uri="{0D108BD9-81ED-4DB2-BD59-A6C34878D82A}">
                    <a16:rowId xmlns="" xmlns:a16="http://schemas.microsoft.com/office/drawing/2014/main" val="10007"/>
                  </a:ext>
                </a:extLst>
              </a:tr>
              <a:tr h="412409">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福建省科协 </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新疆自治区科协 </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extLst>
                  <a:ext uri="{0D108BD9-81ED-4DB2-BD59-A6C34878D82A}">
                    <a16:rowId xmlns="" xmlns:a16="http://schemas.microsoft.com/office/drawing/2014/main" val="10008"/>
                  </a:ext>
                </a:extLst>
              </a:tr>
              <a:tr h="412409">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江西省科协  </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大连市科协 </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extLst>
                  <a:ext uri="{0D108BD9-81ED-4DB2-BD59-A6C34878D82A}">
                    <a16:rowId xmlns="" xmlns:a16="http://schemas.microsoft.com/office/drawing/2014/main" val="10009"/>
                  </a:ext>
                </a:extLst>
              </a:tr>
              <a:tr h="412409">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河南省科协</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tc>
                  <a:txBody>
                    <a:bodyPr/>
                    <a:lstStyle/>
                    <a:p>
                      <a:pPr indent="448945" algn="just" fontAlgn="auto" hangingPunct="1">
                        <a:lnSpc>
                          <a:spcPts val="2000"/>
                        </a:lnSpc>
                        <a:spcAft>
                          <a:spcPts val="0"/>
                        </a:spcAft>
                      </a:pPr>
                      <a:r>
                        <a:rPr lang="zh-CN" sz="1800" b="1" kern="100" dirty="0">
                          <a:solidFill>
                            <a:schemeClr val="accent2">
                              <a:lumMod val="50000"/>
                            </a:schemeClr>
                          </a:solidFill>
                          <a:latin typeface="微软雅黑" pitchFamily="34" charset="-122"/>
                          <a:ea typeface="微软雅黑" pitchFamily="34" charset="-122"/>
                        </a:rPr>
                        <a:t>深圳市科协 </a:t>
                      </a:r>
                      <a:endParaRPr lang="zh-CN" sz="12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extLst>
                  <a:ext uri="{0D108BD9-81ED-4DB2-BD59-A6C34878D82A}">
                    <a16:rowId xmlns="" xmlns:a16="http://schemas.microsoft.com/office/drawing/2014/main" val="10010"/>
                  </a:ext>
                </a:extLst>
              </a:tr>
            </a:tbl>
          </a:graphicData>
        </a:graphic>
      </p:graphicFrame>
      <p:sp>
        <p:nvSpPr>
          <p:cNvPr id="5" name="标题 1">
            <a:extLst/>
          </p:cNvPr>
          <p:cNvSpPr txBox="1">
            <a:spLocks/>
          </p:cNvSpPr>
          <p:nvPr/>
        </p:nvSpPr>
        <p:spPr>
          <a:xfrm>
            <a:off x="0" y="662707"/>
            <a:ext cx="9144000" cy="96609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lnSpc>
                <a:spcPct val="150000"/>
              </a:lnSpc>
              <a:spcAft>
                <a:spcPts val="0"/>
              </a:spcAft>
              <a:defRPr/>
            </a:pPr>
            <a:r>
              <a:rPr lang="en-US" altLang="zh-CN" sz="2800" b="1" dirty="0" smtClean="0">
                <a:solidFill>
                  <a:schemeClr val="tx1"/>
                </a:solidFill>
                <a:latin typeface="微软雅黑" panose="020B0503020204020204" pitchFamily="34" charset="-122"/>
                <a:ea typeface="微软雅黑" panose="020B0503020204020204" pitchFamily="34" charset="-122"/>
              </a:rPr>
              <a:t>2017</a:t>
            </a:r>
            <a:r>
              <a:rPr lang="zh-CN" altLang="en-US" sz="2800" b="1" dirty="0" smtClean="0">
                <a:solidFill>
                  <a:schemeClr val="tx1"/>
                </a:solidFill>
                <a:latin typeface="微软雅黑" panose="020B0503020204020204" pitchFamily="34" charset="-122"/>
                <a:ea typeface="微软雅黑" panose="020B0503020204020204" pitchFamily="34" charset="-122"/>
              </a:rPr>
              <a:t>年度</a:t>
            </a:r>
            <a:r>
              <a:rPr lang="zh-CN" altLang="en-US" sz="2800" b="1" dirty="0">
                <a:solidFill>
                  <a:schemeClr val="tx1"/>
                </a:solidFill>
                <a:latin typeface="微软雅黑" panose="020B0503020204020204" pitchFamily="34" charset="-122"/>
                <a:ea typeface="微软雅黑" panose="020B0503020204020204" pitchFamily="34" charset="-122"/>
              </a:rPr>
              <a:t>地方科协财务决算工作先进单位</a:t>
            </a:r>
          </a:p>
          <a:p>
            <a:pPr algn="ctr" fontAlgn="auto">
              <a:lnSpc>
                <a:spcPct val="100000"/>
              </a:lnSpc>
              <a:spcAft>
                <a:spcPts val="0"/>
              </a:spcAft>
              <a:defRPr/>
            </a:pPr>
            <a:r>
              <a:rPr lang="zh-CN" altLang="en-US" sz="2000" b="1" dirty="0" smtClean="0">
                <a:solidFill>
                  <a:schemeClr val="bg2">
                    <a:lumMod val="75000"/>
                  </a:schemeClr>
                </a:solidFill>
                <a:latin typeface="微软雅黑" panose="020B0503020204020204" pitchFamily="34" charset="-122"/>
                <a:ea typeface="微软雅黑" panose="020B0503020204020204" pitchFamily="34" charset="-122"/>
              </a:rPr>
              <a:t>（共</a:t>
            </a:r>
            <a:r>
              <a:rPr lang="en-US" altLang="zh-CN" sz="2000" b="1" dirty="0" smtClean="0">
                <a:solidFill>
                  <a:schemeClr val="bg2">
                    <a:lumMod val="75000"/>
                  </a:schemeClr>
                </a:solidFill>
                <a:latin typeface="微软雅黑" panose="020B0503020204020204" pitchFamily="34" charset="-122"/>
                <a:ea typeface="微软雅黑" panose="020B0503020204020204" pitchFamily="34" charset="-122"/>
              </a:rPr>
              <a:t>22</a:t>
            </a:r>
            <a:r>
              <a:rPr lang="zh-CN" altLang="en-US" sz="2000" b="1" dirty="0" smtClean="0">
                <a:solidFill>
                  <a:schemeClr val="bg2">
                    <a:lumMod val="75000"/>
                  </a:schemeClr>
                </a:solidFill>
                <a:latin typeface="微软雅黑" panose="020B0503020204020204" pitchFamily="34" charset="-122"/>
                <a:ea typeface="微软雅黑" panose="020B0503020204020204" pitchFamily="34" charset="-122"/>
              </a:rPr>
              <a:t>家单位  排名</a:t>
            </a:r>
            <a:r>
              <a:rPr lang="zh-CN" altLang="en-US" sz="2000" b="1" dirty="0">
                <a:solidFill>
                  <a:schemeClr val="bg2">
                    <a:lumMod val="75000"/>
                  </a:schemeClr>
                </a:solidFill>
                <a:latin typeface="微软雅黑" panose="020B0503020204020204" pitchFamily="34" charset="-122"/>
                <a:ea typeface="微软雅黑" panose="020B0503020204020204" pitchFamily="34" charset="-122"/>
              </a:rPr>
              <a:t>不分</a:t>
            </a:r>
            <a:r>
              <a:rPr lang="zh-CN" altLang="en-US" sz="2000" b="1" dirty="0" smtClean="0">
                <a:solidFill>
                  <a:schemeClr val="bg2">
                    <a:lumMod val="75000"/>
                  </a:schemeClr>
                </a:solidFill>
                <a:latin typeface="微软雅黑" panose="020B0503020204020204" pitchFamily="34" charset="-122"/>
                <a:ea typeface="微软雅黑" panose="020B0503020204020204" pitchFamily="34" charset="-122"/>
              </a:rPr>
              <a:t>先后）</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、决算数据简要分析</a:t>
            </a:r>
            <a:endParaRPr lang="zh-CN" altLang="en-US" dirty="0"/>
          </a:p>
        </p:txBody>
      </p:sp>
      <p:sp>
        <p:nvSpPr>
          <p:cNvPr id="3" name="内容占位符 2"/>
          <p:cNvSpPr>
            <a:spLocks noGrp="1"/>
          </p:cNvSpPr>
          <p:nvPr>
            <p:ph idx="1"/>
          </p:nvPr>
        </p:nvSpPr>
        <p:spPr/>
        <p:txBody>
          <a:bodyPr/>
          <a:lstStyle/>
          <a:p>
            <a:pPr>
              <a:lnSpc>
                <a:spcPct val="120000"/>
              </a:lnSpc>
            </a:pPr>
            <a:r>
              <a:rPr lang="zh-CN" altLang="en-US" dirty="0" smtClean="0"/>
              <a:t>（</a:t>
            </a:r>
            <a:r>
              <a:rPr lang="en-US" altLang="zh-CN" dirty="0" smtClean="0"/>
              <a:t>1</a:t>
            </a:r>
            <a:r>
              <a:rPr lang="zh-CN" altLang="en-US" dirty="0" smtClean="0"/>
              <a:t>）资产情况</a:t>
            </a:r>
            <a:endParaRPr lang="en-US" altLang="zh-CN" dirty="0" smtClean="0"/>
          </a:p>
          <a:p>
            <a:pPr lvl="1" algn="just">
              <a:lnSpc>
                <a:spcPct val="120000"/>
              </a:lnSpc>
            </a:pPr>
            <a:r>
              <a:rPr lang="zh-CN" altLang="zh-CN" dirty="0" smtClean="0"/>
              <a:t>截至</a:t>
            </a:r>
            <a:r>
              <a:rPr lang="en-US" altLang="zh-CN" dirty="0" smtClean="0"/>
              <a:t>2017</a:t>
            </a:r>
            <a:r>
              <a:rPr lang="zh-CN" altLang="zh-CN" dirty="0" smtClean="0"/>
              <a:t>年末，省级、地市级、县级科协资产总计</a:t>
            </a:r>
            <a:r>
              <a:rPr lang="en-US" altLang="zh-CN" dirty="0" smtClean="0"/>
              <a:t>151.70</a:t>
            </a:r>
            <a:r>
              <a:rPr lang="zh-CN" altLang="zh-CN" dirty="0" smtClean="0"/>
              <a:t>亿元，比上年减少</a:t>
            </a:r>
            <a:r>
              <a:rPr lang="en-US" altLang="zh-CN" dirty="0" smtClean="0"/>
              <a:t>3.58</a:t>
            </a:r>
            <a:r>
              <a:rPr lang="zh-CN" altLang="zh-CN" dirty="0" smtClean="0"/>
              <a:t>亿元，减少</a:t>
            </a:r>
            <a:r>
              <a:rPr lang="en-US" altLang="zh-CN" dirty="0" smtClean="0"/>
              <a:t>2%</a:t>
            </a:r>
            <a:r>
              <a:rPr lang="zh-CN" altLang="zh-CN" dirty="0" smtClean="0"/>
              <a:t>。</a:t>
            </a:r>
            <a:endParaRPr lang="en-US" altLang="zh-CN" sz="2000" dirty="0" smtClean="0">
              <a:solidFill>
                <a:schemeClr val="bg2">
                  <a:lumMod val="75000"/>
                </a:schemeClr>
              </a:solidFill>
              <a:cs typeface="+mn-cs"/>
            </a:endParaRPr>
          </a:p>
        </p:txBody>
      </p:sp>
      <p:graphicFrame>
        <p:nvGraphicFramePr>
          <p:cNvPr id="4" name="图表 3"/>
          <p:cNvGraphicFramePr/>
          <p:nvPr/>
        </p:nvGraphicFramePr>
        <p:xfrm>
          <a:off x="1404000" y="3140968"/>
          <a:ext cx="6336000"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a:off x="2249890" y="2420888"/>
            <a:ext cx="4644221" cy="430374"/>
          </a:xfrm>
          <a:prstGeom prst="rect">
            <a:avLst/>
          </a:prstGeom>
        </p:spPr>
        <p:txBody>
          <a:bodyPr wrap="none">
            <a:spAutoFit/>
          </a:bodyPr>
          <a:lstStyle/>
          <a:p>
            <a:pPr algn="ctr">
              <a:lnSpc>
                <a:spcPct val="120000"/>
              </a:lnSpc>
            </a:pPr>
            <a:r>
              <a:rPr lang="en-US" altLang="zh-CN" sz="2000" b="1" dirty="0" smtClean="0">
                <a:solidFill>
                  <a:schemeClr val="bg2">
                    <a:lumMod val="75000"/>
                  </a:schemeClr>
                </a:solidFill>
                <a:latin typeface="微软雅黑" pitchFamily="34" charset="-122"/>
                <a:ea typeface="微软雅黑" pitchFamily="34" charset="-122"/>
              </a:rPr>
              <a:t>2013-2017</a:t>
            </a:r>
            <a:r>
              <a:rPr lang="zh-CN" altLang="zh-CN" sz="2000" b="1" dirty="0" smtClean="0">
                <a:solidFill>
                  <a:schemeClr val="bg2">
                    <a:lumMod val="75000"/>
                  </a:schemeClr>
                </a:solidFill>
                <a:latin typeface="微软雅黑" pitchFamily="34" charset="-122"/>
                <a:ea typeface="微软雅黑" pitchFamily="34" charset="-122"/>
              </a:rPr>
              <a:t>年地方科协总资产变化情况</a:t>
            </a:r>
            <a:endParaRPr lang="en-US" altLang="zh-CN" sz="2000" b="1" dirty="0" smtClean="0">
              <a:solidFill>
                <a:schemeClr val="bg2">
                  <a:lumMod val="75000"/>
                </a:schemeClr>
              </a:solidFill>
              <a:latin typeface="微软雅黑" pitchFamily="34" charset="-122"/>
              <a:ea typeface="微软雅黑" pitchFamily="34" charset="-122"/>
            </a:endParaRPr>
          </a:p>
        </p:txBody>
      </p:sp>
      <p:sp>
        <p:nvSpPr>
          <p:cNvPr id="6" name="矩形 5"/>
          <p:cNvSpPr/>
          <p:nvPr/>
        </p:nvSpPr>
        <p:spPr>
          <a:xfrm>
            <a:off x="1796013" y="2780928"/>
            <a:ext cx="543739" cy="377411"/>
          </a:xfrm>
          <a:prstGeom prst="rect">
            <a:avLst/>
          </a:prstGeom>
        </p:spPr>
        <p:txBody>
          <a:bodyPr wrap="none">
            <a:spAutoFit/>
          </a:bodyPr>
          <a:lstStyle/>
          <a:p>
            <a:pPr algn="r">
              <a:lnSpc>
                <a:spcPct val="150000"/>
              </a:lnSpc>
            </a:pPr>
            <a:r>
              <a:rPr lang="zh-CN" altLang="en-US" sz="1400" b="1" dirty="0" smtClean="0">
                <a:solidFill>
                  <a:schemeClr val="bg2">
                    <a:lumMod val="75000"/>
                  </a:schemeClr>
                </a:solidFill>
                <a:latin typeface="微软雅黑" pitchFamily="34" charset="-122"/>
                <a:ea typeface="微软雅黑" pitchFamily="34" charset="-122"/>
              </a:rPr>
              <a:t>万元</a:t>
            </a:r>
            <a:endParaRPr lang="zh-CN" altLang="zh-CN" sz="1400" b="1" dirty="0" smtClean="0">
              <a:solidFill>
                <a:schemeClr val="bg2">
                  <a:lumMod val="7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、决算数据简要分析</a:t>
            </a:r>
            <a:endParaRPr lang="zh-CN" altLang="en-US" dirty="0"/>
          </a:p>
        </p:txBody>
      </p:sp>
      <p:sp>
        <p:nvSpPr>
          <p:cNvPr id="3" name="内容占位符 2"/>
          <p:cNvSpPr>
            <a:spLocks noGrp="1"/>
          </p:cNvSpPr>
          <p:nvPr>
            <p:ph idx="1"/>
          </p:nvPr>
        </p:nvSpPr>
        <p:spPr/>
        <p:txBody>
          <a:bodyPr/>
          <a:lstStyle/>
          <a:p>
            <a:pPr lvl="1"/>
            <a:r>
              <a:rPr lang="en-US" altLang="zh-CN" dirty="0" smtClean="0"/>
              <a:t>2017</a:t>
            </a:r>
            <a:r>
              <a:rPr lang="zh-CN" altLang="en-US" dirty="0" smtClean="0"/>
              <a:t>年末资产比</a:t>
            </a:r>
            <a:r>
              <a:rPr lang="en-US" altLang="zh-CN" dirty="0" smtClean="0"/>
              <a:t>2016</a:t>
            </a:r>
            <a:r>
              <a:rPr lang="zh-CN" altLang="en-US" dirty="0" smtClean="0"/>
              <a:t>年末略有减少。</a:t>
            </a:r>
            <a:r>
              <a:rPr lang="en-US" altLang="zh-CN" dirty="0" smtClean="0"/>
              <a:t>2017</a:t>
            </a:r>
            <a:r>
              <a:rPr lang="zh-CN" altLang="en-US" dirty="0" smtClean="0"/>
              <a:t>年度资产减少主要有以下两个原因：</a:t>
            </a:r>
            <a:endParaRPr lang="en-US" altLang="zh-CN" dirty="0" smtClean="0"/>
          </a:p>
          <a:p>
            <a:pPr lvl="2">
              <a:buFont typeface="Wingdings" pitchFamily="2" charset="2"/>
              <a:buChar char="u"/>
            </a:pPr>
            <a:r>
              <a:rPr lang="zh-CN" altLang="en-US" dirty="0" smtClean="0"/>
              <a:t>  一是因机构改革部分事业单位划出科协管辖范围，导致资产减少近</a:t>
            </a:r>
            <a:r>
              <a:rPr lang="en-US" altLang="zh-CN" dirty="0" smtClean="0"/>
              <a:t>6</a:t>
            </a:r>
            <a:r>
              <a:rPr lang="zh-CN" altLang="en-US" dirty="0" smtClean="0"/>
              <a:t>亿元</a:t>
            </a:r>
            <a:endParaRPr lang="en-US" altLang="zh-CN" dirty="0" smtClean="0"/>
          </a:p>
          <a:p>
            <a:pPr lvl="2">
              <a:buFont typeface="Wingdings" pitchFamily="2" charset="2"/>
              <a:buChar char="u"/>
            </a:pPr>
            <a:r>
              <a:rPr lang="zh-CN" altLang="en-US" dirty="0" smtClean="0"/>
              <a:t>  二是个别县级单位</a:t>
            </a:r>
            <a:r>
              <a:rPr lang="en-US" altLang="zh-CN" dirty="0" smtClean="0"/>
              <a:t>2016</a:t>
            </a:r>
            <a:r>
              <a:rPr lang="zh-CN" altLang="en-US" dirty="0" smtClean="0"/>
              <a:t>年度因资产数据填报错误，导致资产虚报近</a:t>
            </a:r>
            <a:r>
              <a:rPr lang="en-US" altLang="zh-CN" dirty="0" smtClean="0"/>
              <a:t>4</a:t>
            </a:r>
            <a:r>
              <a:rPr lang="zh-CN" altLang="en-US" dirty="0" smtClean="0"/>
              <a:t>亿元</a:t>
            </a:r>
            <a:endParaRPr lang="en-US" altLang="zh-CN" dirty="0" smtClean="0"/>
          </a:p>
          <a:p>
            <a:pPr lvl="1"/>
            <a:r>
              <a:rPr lang="zh-CN" altLang="en-US" dirty="0" smtClean="0"/>
              <a:t>除以上两个非正常变动外，其余各省总资产呈正常增长趋势，增长幅度较大的是重庆市、浙江省和安徽省。</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、决算数据简要分析</a:t>
            </a:r>
            <a:endParaRPr lang="zh-CN" altLang="en-US" dirty="0"/>
          </a:p>
        </p:txBody>
      </p:sp>
      <p:sp>
        <p:nvSpPr>
          <p:cNvPr id="3" name="内容占位符 2"/>
          <p:cNvSpPr>
            <a:spLocks noGrp="1"/>
          </p:cNvSpPr>
          <p:nvPr>
            <p:ph idx="1"/>
          </p:nvPr>
        </p:nvSpPr>
        <p:spPr/>
        <p:txBody>
          <a:bodyPr/>
          <a:lstStyle/>
          <a:p>
            <a:pPr>
              <a:lnSpc>
                <a:spcPct val="120000"/>
              </a:lnSpc>
            </a:pPr>
            <a:r>
              <a:rPr lang="zh-CN" altLang="en-US" dirty="0" smtClean="0"/>
              <a:t>（</a:t>
            </a:r>
            <a:r>
              <a:rPr lang="en-US" altLang="zh-CN" dirty="0" smtClean="0"/>
              <a:t>2</a:t>
            </a:r>
            <a:r>
              <a:rPr lang="zh-CN" altLang="en-US" dirty="0" smtClean="0"/>
              <a:t>）收入情况</a:t>
            </a:r>
            <a:endParaRPr lang="en-US" altLang="zh-CN" dirty="0" smtClean="0"/>
          </a:p>
          <a:p>
            <a:pPr lvl="1" algn="just">
              <a:lnSpc>
                <a:spcPct val="120000"/>
              </a:lnSpc>
            </a:pPr>
            <a:r>
              <a:rPr lang="en-US" altLang="zh-CN" dirty="0" smtClean="0"/>
              <a:t>2017</a:t>
            </a:r>
            <a:r>
              <a:rPr lang="zh-CN" altLang="zh-CN" dirty="0" smtClean="0"/>
              <a:t>年</a:t>
            </a:r>
            <a:r>
              <a:rPr lang="zh-CN" altLang="en-US" dirty="0" smtClean="0"/>
              <a:t>，</a:t>
            </a:r>
            <a:r>
              <a:rPr lang="zh-CN" altLang="zh-CN" dirty="0" smtClean="0"/>
              <a:t>各级地方科协经费收入总计</a:t>
            </a:r>
            <a:r>
              <a:rPr lang="en-US" altLang="zh-CN" dirty="0" smtClean="0"/>
              <a:t>111.81</a:t>
            </a:r>
            <a:r>
              <a:rPr lang="zh-CN" altLang="zh-CN" dirty="0" smtClean="0"/>
              <a:t>亿元，比上年减少</a:t>
            </a:r>
            <a:r>
              <a:rPr lang="en-US" altLang="zh-CN" dirty="0" smtClean="0"/>
              <a:t>3.86</a:t>
            </a:r>
            <a:r>
              <a:rPr lang="zh-CN" altLang="zh-CN" dirty="0" smtClean="0"/>
              <a:t>亿元，减少</a:t>
            </a:r>
            <a:r>
              <a:rPr lang="en-US" altLang="zh-CN" dirty="0" smtClean="0"/>
              <a:t>3%</a:t>
            </a:r>
            <a:r>
              <a:rPr lang="zh-CN" altLang="zh-CN" dirty="0" smtClean="0"/>
              <a:t>。</a:t>
            </a:r>
            <a:endParaRPr lang="en-US" altLang="zh-CN" sz="2000" dirty="0" smtClean="0">
              <a:solidFill>
                <a:schemeClr val="bg2">
                  <a:lumMod val="75000"/>
                </a:schemeClr>
              </a:solidFill>
              <a:cs typeface="+mn-cs"/>
            </a:endParaRPr>
          </a:p>
        </p:txBody>
      </p:sp>
      <p:sp>
        <p:nvSpPr>
          <p:cNvPr id="5" name="矩形 4"/>
          <p:cNvSpPr/>
          <p:nvPr/>
        </p:nvSpPr>
        <p:spPr>
          <a:xfrm>
            <a:off x="2378131" y="2420888"/>
            <a:ext cx="4387740" cy="461665"/>
          </a:xfrm>
          <a:prstGeom prst="rect">
            <a:avLst/>
          </a:prstGeom>
        </p:spPr>
        <p:txBody>
          <a:bodyPr wrap="none">
            <a:spAutoFit/>
          </a:bodyPr>
          <a:lstStyle/>
          <a:p>
            <a:pPr algn="ctr">
              <a:lnSpc>
                <a:spcPct val="120000"/>
              </a:lnSpc>
            </a:pPr>
            <a:r>
              <a:rPr lang="en-US" altLang="zh-CN" sz="2000" b="1" dirty="0" smtClean="0">
                <a:solidFill>
                  <a:schemeClr val="bg2">
                    <a:lumMod val="75000"/>
                  </a:schemeClr>
                </a:solidFill>
                <a:latin typeface="微软雅黑" pitchFamily="34" charset="-122"/>
                <a:ea typeface="微软雅黑" pitchFamily="34" charset="-122"/>
              </a:rPr>
              <a:t>2013-2017</a:t>
            </a:r>
            <a:r>
              <a:rPr lang="zh-CN" altLang="zh-CN" sz="2000" b="1" dirty="0" smtClean="0">
                <a:solidFill>
                  <a:schemeClr val="bg2">
                    <a:lumMod val="75000"/>
                  </a:schemeClr>
                </a:solidFill>
                <a:latin typeface="微软雅黑" pitchFamily="34" charset="-122"/>
                <a:ea typeface="微软雅黑" pitchFamily="34" charset="-122"/>
              </a:rPr>
              <a:t>年地方科协</a:t>
            </a:r>
            <a:r>
              <a:rPr lang="zh-CN" altLang="en-US" sz="2000" b="1" dirty="0" smtClean="0">
                <a:solidFill>
                  <a:schemeClr val="bg2">
                    <a:lumMod val="75000"/>
                  </a:schemeClr>
                </a:solidFill>
                <a:latin typeface="微软雅黑" pitchFamily="34" charset="-122"/>
                <a:ea typeface="微软雅黑" pitchFamily="34" charset="-122"/>
              </a:rPr>
              <a:t>收入变化</a:t>
            </a:r>
            <a:r>
              <a:rPr lang="zh-CN" altLang="zh-CN" sz="2000" b="1" dirty="0" smtClean="0">
                <a:solidFill>
                  <a:schemeClr val="bg2">
                    <a:lumMod val="75000"/>
                  </a:schemeClr>
                </a:solidFill>
                <a:latin typeface="微软雅黑" pitchFamily="34" charset="-122"/>
                <a:ea typeface="微软雅黑" pitchFamily="34" charset="-122"/>
              </a:rPr>
              <a:t>情况</a:t>
            </a:r>
            <a:endParaRPr lang="en-US" altLang="zh-CN" sz="2000" b="1" dirty="0" smtClean="0">
              <a:solidFill>
                <a:schemeClr val="bg2">
                  <a:lumMod val="75000"/>
                </a:schemeClr>
              </a:solidFill>
              <a:latin typeface="微软雅黑" pitchFamily="34" charset="-122"/>
              <a:ea typeface="微软雅黑" pitchFamily="34" charset="-122"/>
            </a:endParaRPr>
          </a:p>
        </p:txBody>
      </p:sp>
      <p:sp>
        <p:nvSpPr>
          <p:cNvPr id="6" name="矩形 5"/>
          <p:cNvSpPr/>
          <p:nvPr/>
        </p:nvSpPr>
        <p:spPr>
          <a:xfrm>
            <a:off x="1796013" y="2780928"/>
            <a:ext cx="543739" cy="377411"/>
          </a:xfrm>
          <a:prstGeom prst="rect">
            <a:avLst/>
          </a:prstGeom>
        </p:spPr>
        <p:txBody>
          <a:bodyPr wrap="none">
            <a:spAutoFit/>
          </a:bodyPr>
          <a:lstStyle/>
          <a:p>
            <a:pPr algn="r">
              <a:lnSpc>
                <a:spcPct val="150000"/>
              </a:lnSpc>
            </a:pPr>
            <a:r>
              <a:rPr lang="zh-CN" altLang="en-US" sz="1400" b="1" dirty="0" smtClean="0">
                <a:solidFill>
                  <a:schemeClr val="bg2">
                    <a:lumMod val="75000"/>
                  </a:schemeClr>
                </a:solidFill>
                <a:latin typeface="微软雅黑" pitchFamily="34" charset="-122"/>
                <a:ea typeface="微软雅黑" pitchFamily="34" charset="-122"/>
              </a:rPr>
              <a:t>万元</a:t>
            </a:r>
            <a:endParaRPr lang="zh-CN" altLang="zh-CN" sz="1400" b="1" dirty="0" smtClean="0">
              <a:solidFill>
                <a:schemeClr val="bg2">
                  <a:lumMod val="75000"/>
                </a:schemeClr>
              </a:solidFill>
              <a:latin typeface="微软雅黑" pitchFamily="34" charset="-122"/>
              <a:ea typeface="微软雅黑" pitchFamily="34" charset="-122"/>
            </a:endParaRPr>
          </a:p>
        </p:txBody>
      </p:sp>
      <p:graphicFrame>
        <p:nvGraphicFramePr>
          <p:cNvPr id="7" name="图表 6"/>
          <p:cNvGraphicFramePr/>
          <p:nvPr/>
        </p:nvGraphicFramePr>
        <p:xfrm>
          <a:off x="1404000" y="3140968"/>
          <a:ext cx="6336000" cy="345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、决算数据简要分析</a:t>
            </a:r>
            <a:endParaRPr lang="zh-CN" altLang="en-US" dirty="0"/>
          </a:p>
        </p:txBody>
      </p:sp>
      <p:sp>
        <p:nvSpPr>
          <p:cNvPr id="3" name="内容占位符 2"/>
          <p:cNvSpPr>
            <a:spLocks noGrp="1"/>
          </p:cNvSpPr>
          <p:nvPr>
            <p:ph idx="1"/>
          </p:nvPr>
        </p:nvSpPr>
        <p:spPr/>
        <p:txBody>
          <a:bodyPr/>
          <a:lstStyle/>
          <a:p>
            <a:pPr lvl="1">
              <a:lnSpc>
                <a:spcPct val="150000"/>
              </a:lnSpc>
            </a:pPr>
            <a:r>
              <a:rPr lang="en-US" altLang="zh-CN" dirty="0" smtClean="0"/>
              <a:t>2017</a:t>
            </a:r>
            <a:r>
              <a:rPr lang="zh-CN" altLang="en-US" dirty="0" smtClean="0"/>
              <a:t>年收入比</a:t>
            </a:r>
            <a:r>
              <a:rPr lang="en-US" altLang="zh-CN" dirty="0" smtClean="0"/>
              <a:t>2016</a:t>
            </a:r>
            <a:r>
              <a:rPr lang="zh-CN" altLang="en-US" dirty="0" smtClean="0"/>
              <a:t>年略有减少。</a:t>
            </a:r>
            <a:r>
              <a:rPr lang="en-US" altLang="zh-CN" dirty="0" smtClean="0"/>
              <a:t>2017</a:t>
            </a:r>
            <a:r>
              <a:rPr lang="zh-CN" altLang="en-US" dirty="0" smtClean="0"/>
              <a:t>年度收入减少主要有以下两个原因：</a:t>
            </a:r>
            <a:endParaRPr lang="en-US" altLang="zh-CN" dirty="0" smtClean="0"/>
          </a:p>
          <a:p>
            <a:pPr lvl="2">
              <a:buFont typeface="Wingdings" pitchFamily="2" charset="2"/>
              <a:buChar char="u"/>
            </a:pPr>
            <a:r>
              <a:rPr lang="zh-CN" altLang="en-US" dirty="0" smtClean="0"/>
              <a:t>  一是部分下属事业单位划出科协管辖范围，导致收入减少约</a:t>
            </a:r>
            <a:r>
              <a:rPr lang="en-US" altLang="zh-CN" dirty="0" smtClean="0"/>
              <a:t>4</a:t>
            </a:r>
            <a:r>
              <a:rPr lang="zh-CN" altLang="en-US" dirty="0" smtClean="0"/>
              <a:t>亿元</a:t>
            </a:r>
            <a:endParaRPr lang="en-US" altLang="zh-CN" dirty="0" smtClean="0"/>
          </a:p>
          <a:p>
            <a:pPr lvl="2">
              <a:buFont typeface="Wingdings" pitchFamily="2" charset="2"/>
              <a:buChar char="u"/>
            </a:pPr>
            <a:r>
              <a:rPr lang="zh-CN" altLang="en-US" dirty="0" smtClean="0"/>
              <a:t>  二是</a:t>
            </a:r>
            <a:r>
              <a:rPr lang="en-US" altLang="zh-CN" dirty="0" smtClean="0"/>
              <a:t>2016</a:t>
            </a:r>
            <a:r>
              <a:rPr lang="zh-CN" altLang="en-US" dirty="0" smtClean="0"/>
              <a:t>年个别省份</a:t>
            </a:r>
            <a:r>
              <a:rPr lang="zh-CN" altLang="zh-CN" dirty="0" smtClean="0"/>
              <a:t>捐赠收入</a:t>
            </a:r>
            <a:r>
              <a:rPr lang="zh-CN" altLang="en-US" dirty="0" smtClean="0"/>
              <a:t>数额较大</a:t>
            </a:r>
            <a:r>
              <a:rPr lang="zh-CN" altLang="zh-CN" dirty="0" smtClean="0"/>
              <a:t>，</a:t>
            </a:r>
            <a:r>
              <a:rPr lang="en-US" altLang="zh-CN" dirty="0" smtClean="0"/>
              <a:t>2017</a:t>
            </a:r>
            <a:r>
              <a:rPr lang="zh-CN" altLang="zh-CN" dirty="0" smtClean="0"/>
              <a:t>年</a:t>
            </a:r>
            <a:r>
              <a:rPr lang="zh-CN" altLang="en-US" dirty="0" smtClean="0"/>
              <a:t>明显下降</a:t>
            </a:r>
            <a:r>
              <a:rPr lang="zh-CN" altLang="zh-CN" dirty="0" smtClean="0"/>
              <a:t>，导致收入减少</a:t>
            </a:r>
            <a:r>
              <a:rPr lang="zh-CN" altLang="en-US" dirty="0" smtClean="0"/>
              <a:t>约</a:t>
            </a:r>
            <a:r>
              <a:rPr lang="en-US" altLang="zh-CN" dirty="0" smtClean="0"/>
              <a:t>1</a:t>
            </a:r>
            <a:r>
              <a:rPr lang="zh-CN" altLang="zh-CN" dirty="0" smtClean="0"/>
              <a:t>亿元</a:t>
            </a:r>
            <a:endParaRPr lang="en-US" altLang="zh-CN" dirty="0" smtClean="0"/>
          </a:p>
          <a:p>
            <a:pPr lvl="1">
              <a:lnSpc>
                <a:spcPct val="150000"/>
              </a:lnSpc>
            </a:pPr>
            <a:r>
              <a:rPr lang="zh-CN" altLang="zh-CN" dirty="0" smtClean="0"/>
              <a:t>除以上</a:t>
            </a:r>
            <a:r>
              <a:rPr lang="zh-CN" altLang="en-US" dirty="0" smtClean="0"/>
              <a:t>两</a:t>
            </a:r>
            <a:r>
              <a:rPr lang="zh-CN" altLang="zh-CN" dirty="0" smtClean="0"/>
              <a:t>个非正常变动外，其余各省总收入呈正常增长趋势。</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、决算数据简要分析</a:t>
            </a:r>
            <a:endParaRPr lang="zh-CN" altLang="en-US" dirty="0"/>
          </a:p>
        </p:txBody>
      </p:sp>
      <p:sp>
        <p:nvSpPr>
          <p:cNvPr id="3" name="内容占位符 2"/>
          <p:cNvSpPr>
            <a:spLocks noGrp="1"/>
          </p:cNvSpPr>
          <p:nvPr>
            <p:ph idx="1"/>
          </p:nvPr>
        </p:nvSpPr>
        <p:spPr/>
        <p:txBody>
          <a:bodyPr/>
          <a:lstStyle/>
          <a:p>
            <a:r>
              <a:rPr lang="zh-CN" altLang="en-US" dirty="0" smtClean="0"/>
              <a:t>（</a:t>
            </a:r>
            <a:r>
              <a:rPr lang="en-US" altLang="zh-CN" dirty="0" smtClean="0"/>
              <a:t>3</a:t>
            </a:r>
            <a:r>
              <a:rPr lang="zh-CN" altLang="en-US" dirty="0" smtClean="0"/>
              <a:t>）财政对科普投入状况</a:t>
            </a:r>
            <a:endParaRPr lang="en-US" altLang="zh-CN" dirty="0" smtClean="0"/>
          </a:p>
          <a:p>
            <a:pPr lvl="1"/>
            <a:r>
              <a:rPr lang="en-US" altLang="zh-CN" dirty="0" smtClean="0"/>
              <a:t>2017</a:t>
            </a:r>
            <a:r>
              <a:rPr lang="zh-CN" altLang="zh-CN" dirty="0" smtClean="0"/>
              <a:t>年，地方各级科协财政拨款科普经费</a:t>
            </a:r>
            <a:endParaRPr lang="en-US" altLang="zh-CN" dirty="0" smtClean="0"/>
          </a:p>
          <a:p>
            <a:pPr lvl="1"/>
            <a:r>
              <a:rPr lang="zh-CN" altLang="zh-CN" dirty="0" smtClean="0"/>
              <a:t>包含</a:t>
            </a:r>
            <a:r>
              <a:rPr lang="en-US" altLang="zh-CN" dirty="0" smtClean="0"/>
              <a:t>3</a:t>
            </a:r>
            <a:r>
              <a:rPr lang="zh-CN" altLang="zh-CN" dirty="0" smtClean="0"/>
              <a:t>个科目</a:t>
            </a:r>
            <a:r>
              <a:rPr lang="zh-CN" altLang="en-US" dirty="0" smtClean="0"/>
              <a:t>：</a:t>
            </a:r>
            <a:endParaRPr lang="en-US" altLang="zh-CN" dirty="0" smtClean="0"/>
          </a:p>
          <a:p>
            <a:pPr lvl="2">
              <a:buFont typeface="Wingdings" pitchFamily="2" charset="2"/>
              <a:buChar char="u"/>
            </a:pPr>
            <a:r>
              <a:rPr lang="en-US" altLang="zh-CN" dirty="0" smtClean="0"/>
              <a:t>  2060702</a:t>
            </a:r>
            <a:r>
              <a:rPr lang="zh-CN" altLang="zh-CN" dirty="0" smtClean="0"/>
              <a:t>科普活动</a:t>
            </a:r>
            <a:endParaRPr lang="en-US" altLang="zh-CN" dirty="0" smtClean="0"/>
          </a:p>
          <a:p>
            <a:pPr lvl="2">
              <a:buFont typeface="Wingdings" pitchFamily="2" charset="2"/>
              <a:buChar char="u"/>
            </a:pPr>
            <a:r>
              <a:rPr lang="en-US" altLang="zh-CN" dirty="0" smtClean="0"/>
              <a:t>  2060703</a:t>
            </a:r>
            <a:r>
              <a:rPr lang="zh-CN" altLang="zh-CN" dirty="0" smtClean="0"/>
              <a:t>青少年科技活动</a:t>
            </a:r>
            <a:endParaRPr lang="en-US" altLang="zh-CN" dirty="0" smtClean="0"/>
          </a:p>
          <a:p>
            <a:pPr lvl="2">
              <a:buFont typeface="Wingdings" pitchFamily="2" charset="2"/>
              <a:buChar char="u"/>
            </a:pPr>
            <a:r>
              <a:rPr lang="en-US" altLang="zh-CN" dirty="0" smtClean="0"/>
              <a:t>  2060705</a:t>
            </a:r>
            <a:r>
              <a:rPr lang="zh-CN" altLang="zh-CN" dirty="0" smtClean="0"/>
              <a:t>科技馆站</a:t>
            </a:r>
            <a:endParaRPr lang="en-US" altLang="zh-CN" dirty="0" smtClean="0"/>
          </a:p>
          <a:p>
            <a:pPr lvl="1"/>
            <a:r>
              <a:rPr lang="zh-CN" altLang="zh-CN" dirty="0" smtClean="0"/>
              <a:t>共计</a:t>
            </a:r>
            <a:r>
              <a:rPr lang="en-US" altLang="zh-CN" dirty="0" smtClean="0"/>
              <a:t>36.03</a:t>
            </a:r>
            <a:r>
              <a:rPr lang="zh-CN" altLang="zh-CN" dirty="0" smtClean="0"/>
              <a:t>亿元，比去年减少</a:t>
            </a:r>
            <a:r>
              <a:rPr lang="en-US" altLang="zh-CN" dirty="0" smtClean="0"/>
              <a:t>3.51</a:t>
            </a:r>
            <a:r>
              <a:rPr lang="zh-CN" altLang="zh-CN" dirty="0" smtClean="0"/>
              <a:t>亿元，减少</a:t>
            </a:r>
            <a:r>
              <a:rPr lang="en-US" altLang="zh-CN" dirty="0" smtClean="0"/>
              <a:t>9%</a:t>
            </a:r>
            <a:r>
              <a:rPr lang="zh-CN" altLang="zh-CN" dirty="0" smtClean="0"/>
              <a:t>。地方各级科协财政拨款科普经费占</a:t>
            </a:r>
            <a:r>
              <a:rPr lang="en-US" altLang="zh-CN" dirty="0" smtClean="0"/>
              <a:t>2017</a:t>
            </a:r>
            <a:r>
              <a:rPr lang="zh-CN" altLang="zh-CN" dirty="0" smtClean="0"/>
              <a:t>年总财政拨款的</a:t>
            </a:r>
            <a:r>
              <a:rPr lang="en-US" altLang="zh-CN" dirty="0" smtClean="0"/>
              <a:t>36%</a:t>
            </a:r>
            <a:r>
              <a:rPr lang="zh-CN" altLang="zh-CN" dirty="0" smtClean="0"/>
              <a:t>。</a:t>
            </a:r>
            <a:endParaRPr lang="en-US" altLang="zh-CN" sz="2000" dirty="0" smtClean="0">
              <a:solidFill>
                <a:schemeClr val="bg2">
                  <a:lumMod val="75000"/>
                </a:schemeClr>
              </a:solidFill>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、决算数据简要分析</a:t>
            </a:r>
            <a:endParaRPr lang="zh-CN" altLang="en-US" dirty="0"/>
          </a:p>
        </p:txBody>
      </p:sp>
      <p:sp>
        <p:nvSpPr>
          <p:cNvPr id="4" name="矩形 3"/>
          <p:cNvSpPr/>
          <p:nvPr/>
        </p:nvSpPr>
        <p:spPr>
          <a:xfrm>
            <a:off x="1736929" y="1484784"/>
            <a:ext cx="5670142" cy="461665"/>
          </a:xfrm>
          <a:prstGeom prst="rect">
            <a:avLst/>
          </a:prstGeom>
        </p:spPr>
        <p:txBody>
          <a:bodyPr wrap="none">
            <a:spAutoFit/>
          </a:bodyPr>
          <a:lstStyle/>
          <a:p>
            <a:pPr algn="ctr">
              <a:lnSpc>
                <a:spcPct val="120000"/>
              </a:lnSpc>
            </a:pPr>
            <a:r>
              <a:rPr lang="en-US" altLang="zh-CN" sz="2000" b="1" dirty="0" smtClean="0">
                <a:solidFill>
                  <a:schemeClr val="bg2">
                    <a:lumMod val="75000"/>
                  </a:schemeClr>
                </a:solidFill>
                <a:latin typeface="微软雅黑" pitchFamily="34" charset="-122"/>
                <a:ea typeface="微软雅黑" pitchFamily="34" charset="-122"/>
              </a:rPr>
              <a:t>2013-2017</a:t>
            </a:r>
            <a:r>
              <a:rPr lang="zh-CN" altLang="zh-CN" sz="2000" b="1" dirty="0" smtClean="0">
                <a:solidFill>
                  <a:schemeClr val="bg2">
                    <a:lumMod val="75000"/>
                  </a:schemeClr>
                </a:solidFill>
                <a:latin typeface="微软雅黑" pitchFamily="34" charset="-122"/>
                <a:ea typeface="微软雅黑" pitchFamily="34" charset="-122"/>
              </a:rPr>
              <a:t>年</a:t>
            </a:r>
            <a:r>
              <a:rPr lang="zh-CN" altLang="en-US" sz="2000" b="1" dirty="0" smtClean="0">
                <a:solidFill>
                  <a:schemeClr val="bg2">
                    <a:lumMod val="75000"/>
                  </a:schemeClr>
                </a:solidFill>
                <a:latin typeface="微软雅黑" pitchFamily="34" charset="-122"/>
                <a:ea typeface="微软雅黑" pitchFamily="34" charset="-122"/>
              </a:rPr>
              <a:t>财政对地方各级科协科普投入情况</a:t>
            </a:r>
            <a:endParaRPr lang="en-US" altLang="zh-CN" sz="2000" b="1" dirty="0" smtClean="0">
              <a:solidFill>
                <a:schemeClr val="bg2">
                  <a:lumMod val="75000"/>
                </a:schemeClr>
              </a:solidFill>
              <a:latin typeface="微软雅黑" pitchFamily="34" charset="-122"/>
              <a:ea typeface="微软雅黑" pitchFamily="34" charset="-122"/>
            </a:endParaRPr>
          </a:p>
        </p:txBody>
      </p:sp>
      <p:sp>
        <p:nvSpPr>
          <p:cNvPr id="5" name="矩形 4"/>
          <p:cNvSpPr/>
          <p:nvPr/>
        </p:nvSpPr>
        <p:spPr>
          <a:xfrm>
            <a:off x="1651997" y="1916832"/>
            <a:ext cx="543739" cy="377411"/>
          </a:xfrm>
          <a:prstGeom prst="rect">
            <a:avLst/>
          </a:prstGeom>
        </p:spPr>
        <p:txBody>
          <a:bodyPr wrap="none">
            <a:spAutoFit/>
          </a:bodyPr>
          <a:lstStyle/>
          <a:p>
            <a:pPr algn="r">
              <a:lnSpc>
                <a:spcPct val="150000"/>
              </a:lnSpc>
            </a:pPr>
            <a:r>
              <a:rPr lang="zh-CN" altLang="en-US" sz="1400" b="1" dirty="0" smtClean="0">
                <a:solidFill>
                  <a:schemeClr val="bg2">
                    <a:lumMod val="75000"/>
                  </a:schemeClr>
                </a:solidFill>
                <a:latin typeface="微软雅黑" pitchFamily="34" charset="-122"/>
                <a:ea typeface="微软雅黑" pitchFamily="34" charset="-122"/>
              </a:rPr>
              <a:t>万元</a:t>
            </a:r>
            <a:endParaRPr lang="zh-CN" altLang="zh-CN" sz="1400" b="1" dirty="0" smtClean="0">
              <a:solidFill>
                <a:schemeClr val="bg2">
                  <a:lumMod val="75000"/>
                </a:schemeClr>
              </a:solidFill>
              <a:latin typeface="微软雅黑" pitchFamily="34" charset="-122"/>
              <a:ea typeface="微软雅黑" pitchFamily="34" charset="-122"/>
            </a:endParaRPr>
          </a:p>
        </p:txBody>
      </p:sp>
      <p:graphicFrame>
        <p:nvGraphicFramePr>
          <p:cNvPr id="6" name="图表 5"/>
          <p:cNvGraphicFramePr/>
          <p:nvPr/>
        </p:nvGraphicFramePr>
        <p:xfrm>
          <a:off x="1404000" y="2276871"/>
          <a:ext cx="6336000" cy="345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、决算数据简要分析</a:t>
            </a:r>
            <a:endParaRPr lang="zh-CN" altLang="en-US" dirty="0"/>
          </a:p>
        </p:txBody>
      </p:sp>
      <p:sp>
        <p:nvSpPr>
          <p:cNvPr id="3" name="内容占位符 2"/>
          <p:cNvSpPr>
            <a:spLocks noGrp="1"/>
          </p:cNvSpPr>
          <p:nvPr>
            <p:ph idx="1"/>
          </p:nvPr>
        </p:nvSpPr>
        <p:spPr/>
        <p:txBody>
          <a:bodyPr/>
          <a:lstStyle/>
          <a:p>
            <a:pPr>
              <a:lnSpc>
                <a:spcPct val="120000"/>
              </a:lnSpc>
            </a:pPr>
            <a:r>
              <a:rPr lang="zh-CN" altLang="en-US" dirty="0" smtClean="0"/>
              <a:t>（</a:t>
            </a:r>
            <a:r>
              <a:rPr lang="en-US" altLang="zh-CN" dirty="0" smtClean="0"/>
              <a:t>4</a:t>
            </a:r>
            <a:r>
              <a:rPr lang="zh-CN" altLang="en-US" dirty="0" smtClean="0"/>
              <a:t>）</a:t>
            </a:r>
            <a:r>
              <a:rPr lang="zh-CN" altLang="zh-CN" dirty="0" smtClean="0"/>
              <a:t>财政对学术交流投入状况</a:t>
            </a:r>
            <a:endParaRPr lang="en-US" altLang="zh-CN" dirty="0" smtClean="0"/>
          </a:p>
          <a:p>
            <a:pPr lvl="1">
              <a:lnSpc>
                <a:spcPct val="120000"/>
              </a:lnSpc>
            </a:pPr>
            <a:r>
              <a:rPr lang="en-US" altLang="zh-CN" dirty="0" smtClean="0"/>
              <a:t>2017</a:t>
            </a:r>
            <a:r>
              <a:rPr lang="zh-CN" altLang="en-US" dirty="0" smtClean="0"/>
              <a:t>年，地方各级科协学术交流投入</a:t>
            </a:r>
            <a:r>
              <a:rPr lang="en-US" altLang="zh-CN" dirty="0" smtClean="0"/>
              <a:t>19,077</a:t>
            </a:r>
            <a:r>
              <a:rPr lang="zh-CN" altLang="en-US" dirty="0" smtClean="0"/>
              <a:t>万元，比去年增加</a:t>
            </a:r>
            <a:r>
              <a:rPr lang="en-US" altLang="zh-CN" dirty="0" smtClean="0"/>
              <a:t>686</a:t>
            </a:r>
            <a:r>
              <a:rPr lang="zh-CN" altLang="en-US" dirty="0" smtClean="0"/>
              <a:t>万元，增长</a:t>
            </a:r>
            <a:r>
              <a:rPr lang="en-US" altLang="zh-CN" dirty="0" smtClean="0"/>
              <a:t>4%</a:t>
            </a:r>
            <a:r>
              <a:rPr lang="zh-CN" altLang="en-US" dirty="0" smtClean="0"/>
              <a:t>。</a:t>
            </a:r>
          </a:p>
        </p:txBody>
      </p:sp>
      <p:sp>
        <p:nvSpPr>
          <p:cNvPr id="5" name="矩形 4"/>
          <p:cNvSpPr/>
          <p:nvPr/>
        </p:nvSpPr>
        <p:spPr>
          <a:xfrm>
            <a:off x="1403648" y="2492896"/>
            <a:ext cx="6183103" cy="461665"/>
          </a:xfrm>
          <a:prstGeom prst="rect">
            <a:avLst/>
          </a:prstGeom>
        </p:spPr>
        <p:txBody>
          <a:bodyPr wrap="none">
            <a:spAutoFit/>
          </a:bodyPr>
          <a:lstStyle/>
          <a:p>
            <a:pPr algn="ctr">
              <a:lnSpc>
                <a:spcPct val="120000"/>
              </a:lnSpc>
            </a:pPr>
            <a:r>
              <a:rPr lang="en-US" altLang="zh-CN" sz="2000" b="1" dirty="0" smtClean="0">
                <a:solidFill>
                  <a:schemeClr val="bg2">
                    <a:lumMod val="75000"/>
                  </a:schemeClr>
                </a:solidFill>
                <a:latin typeface="微软雅黑" pitchFamily="34" charset="-122"/>
                <a:ea typeface="微软雅黑" pitchFamily="34" charset="-122"/>
              </a:rPr>
              <a:t>2013-2017</a:t>
            </a:r>
            <a:r>
              <a:rPr lang="zh-CN" altLang="zh-CN" sz="2000" b="1" dirty="0" smtClean="0">
                <a:solidFill>
                  <a:schemeClr val="bg2">
                    <a:lumMod val="75000"/>
                  </a:schemeClr>
                </a:solidFill>
                <a:latin typeface="微软雅黑" pitchFamily="34" charset="-122"/>
                <a:ea typeface="微软雅黑" pitchFamily="34" charset="-122"/>
              </a:rPr>
              <a:t>年</a:t>
            </a:r>
            <a:r>
              <a:rPr lang="zh-CN" altLang="en-US" sz="2000" b="1" dirty="0" smtClean="0">
                <a:solidFill>
                  <a:schemeClr val="bg2">
                    <a:lumMod val="75000"/>
                  </a:schemeClr>
                </a:solidFill>
                <a:latin typeface="微软雅黑" pitchFamily="34" charset="-122"/>
                <a:ea typeface="微软雅黑" pitchFamily="34" charset="-122"/>
              </a:rPr>
              <a:t>财政对地方各级科协学术交流投入情况</a:t>
            </a:r>
            <a:endParaRPr lang="en-US" altLang="zh-CN" sz="2000" b="1" dirty="0" smtClean="0">
              <a:solidFill>
                <a:schemeClr val="bg2">
                  <a:lumMod val="75000"/>
                </a:schemeClr>
              </a:solidFill>
              <a:latin typeface="微软雅黑" pitchFamily="34" charset="-122"/>
              <a:ea typeface="微软雅黑" pitchFamily="34" charset="-122"/>
            </a:endParaRPr>
          </a:p>
        </p:txBody>
      </p:sp>
      <p:sp>
        <p:nvSpPr>
          <p:cNvPr id="6" name="矩形 5"/>
          <p:cNvSpPr/>
          <p:nvPr/>
        </p:nvSpPr>
        <p:spPr>
          <a:xfrm>
            <a:off x="1503188" y="2865182"/>
            <a:ext cx="543739" cy="377411"/>
          </a:xfrm>
          <a:prstGeom prst="rect">
            <a:avLst/>
          </a:prstGeom>
        </p:spPr>
        <p:txBody>
          <a:bodyPr wrap="none">
            <a:spAutoFit/>
          </a:bodyPr>
          <a:lstStyle/>
          <a:p>
            <a:pPr algn="r">
              <a:lnSpc>
                <a:spcPct val="150000"/>
              </a:lnSpc>
            </a:pPr>
            <a:r>
              <a:rPr lang="zh-CN" altLang="en-US" sz="1400" b="1" dirty="0" smtClean="0">
                <a:solidFill>
                  <a:schemeClr val="bg2">
                    <a:lumMod val="75000"/>
                  </a:schemeClr>
                </a:solidFill>
                <a:latin typeface="微软雅黑" pitchFamily="34" charset="-122"/>
                <a:ea typeface="微软雅黑" pitchFamily="34" charset="-122"/>
              </a:rPr>
              <a:t>万元</a:t>
            </a:r>
            <a:endParaRPr lang="zh-CN" altLang="zh-CN" sz="1400" b="1" dirty="0" smtClean="0">
              <a:solidFill>
                <a:schemeClr val="bg2">
                  <a:lumMod val="75000"/>
                </a:schemeClr>
              </a:solidFill>
              <a:latin typeface="微软雅黑" pitchFamily="34" charset="-122"/>
              <a:ea typeface="微软雅黑" pitchFamily="34" charset="-122"/>
            </a:endParaRPr>
          </a:p>
        </p:txBody>
      </p:sp>
      <p:graphicFrame>
        <p:nvGraphicFramePr>
          <p:cNvPr id="7" name="图表 6"/>
          <p:cNvGraphicFramePr/>
          <p:nvPr/>
        </p:nvGraphicFramePr>
        <p:xfrm>
          <a:off x="1327199" y="3170929"/>
          <a:ext cx="6336000" cy="309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、决算数据简要分析</a:t>
            </a:r>
            <a:endParaRPr lang="zh-CN" altLang="en-US" dirty="0"/>
          </a:p>
        </p:txBody>
      </p:sp>
      <p:sp>
        <p:nvSpPr>
          <p:cNvPr id="3" name="内容占位符 2"/>
          <p:cNvSpPr>
            <a:spLocks noGrp="1"/>
          </p:cNvSpPr>
          <p:nvPr>
            <p:ph idx="1"/>
          </p:nvPr>
        </p:nvSpPr>
        <p:spPr/>
        <p:txBody>
          <a:bodyPr/>
          <a:lstStyle/>
          <a:p>
            <a:pPr>
              <a:lnSpc>
                <a:spcPct val="120000"/>
              </a:lnSpc>
            </a:pPr>
            <a:r>
              <a:rPr lang="zh-CN" altLang="en-US" dirty="0" smtClean="0"/>
              <a:t>（</a:t>
            </a:r>
            <a:r>
              <a:rPr lang="en-US" altLang="zh-CN" dirty="0" smtClean="0"/>
              <a:t>5</a:t>
            </a:r>
            <a:r>
              <a:rPr lang="zh-CN" altLang="en-US" dirty="0" smtClean="0"/>
              <a:t>）支出情况</a:t>
            </a:r>
            <a:endParaRPr lang="en-US" altLang="zh-CN" dirty="0" smtClean="0"/>
          </a:p>
          <a:p>
            <a:pPr lvl="1">
              <a:lnSpc>
                <a:spcPct val="120000"/>
              </a:lnSpc>
            </a:pPr>
            <a:r>
              <a:rPr lang="en-US" altLang="zh-CN" dirty="0" smtClean="0"/>
              <a:t>2017</a:t>
            </a:r>
            <a:r>
              <a:rPr lang="zh-CN" altLang="en-US" dirty="0" smtClean="0"/>
              <a:t>年，各级地方科协经费支出总计</a:t>
            </a:r>
            <a:r>
              <a:rPr lang="en-US" altLang="zh-CN" dirty="0" smtClean="0"/>
              <a:t>112.17</a:t>
            </a:r>
            <a:r>
              <a:rPr lang="zh-CN" altLang="en-US" dirty="0" smtClean="0"/>
              <a:t>亿元，比上年增加</a:t>
            </a:r>
            <a:r>
              <a:rPr lang="en-US" altLang="zh-CN" dirty="0" smtClean="0"/>
              <a:t>1.88</a:t>
            </a:r>
            <a:r>
              <a:rPr lang="zh-CN" altLang="en-US" dirty="0" smtClean="0"/>
              <a:t>亿元，增长</a:t>
            </a:r>
            <a:r>
              <a:rPr lang="en-US" altLang="zh-CN" dirty="0" smtClean="0"/>
              <a:t>2%</a:t>
            </a:r>
            <a:r>
              <a:rPr lang="zh-CN" altLang="en-US" dirty="0" smtClean="0"/>
              <a:t>。</a:t>
            </a:r>
          </a:p>
        </p:txBody>
      </p:sp>
      <p:sp>
        <p:nvSpPr>
          <p:cNvPr id="5" name="矩形 4"/>
          <p:cNvSpPr/>
          <p:nvPr/>
        </p:nvSpPr>
        <p:spPr>
          <a:xfrm>
            <a:off x="2378131" y="2420888"/>
            <a:ext cx="4387740" cy="461665"/>
          </a:xfrm>
          <a:prstGeom prst="rect">
            <a:avLst/>
          </a:prstGeom>
        </p:spPr>
        <p:txBody>
          <a:bodyPr wrap="none">
            <a:spAutoFit/>
          </a:bodyPr>
          <a:lstStyle/>
          <a:p>
            <a:pPr algn="ctr">
              <a:lnSpc>
                <a:spcPct val="120000"/>
              </a:lnSpc>
            </a:pPr>
            <a:r>
              <a:rPr lang="en-US" altLang="zh-CN" sz="2000" b="1" dirty="0" smtClean="0">
                <a:solidFill>
                  <a:schemeClr val="bg2">
                    <a:lumMod val="75000"/>
                  </a:schemeClr>
                </a:solidFill>
                <a:latin typeface="微软雅黑" pitchFamily="34" charset="-122"/>
                <a:ea typeface="微软雅黑" pitchFamily="34" charset="-122"/>
              </a:rPr>
              <a:t>2013-2017</a:t>
            </a:r>
            <a:r>
              <a:rPr lang="zh-CN" altLang="zh-CN" sz="2000" b="1" dirty="0" smtClean="0">
                <a:solidFill>
                  <a:schemeClr val="bg2">
                    <a:lumMod val="75000"/>
                  </a:schemeClr>
                </a:solidFill>
                <a:latin typeface="微软雅黑" pitchFamily="34" charset="-122"/>
                <a:ea typeface="微软雅黑" pitchFamily="34" charset="-122"/>
              </a:rPr>
              <a:t>年地方科协</a:t>
            </a:r>
            <a:r>
              <a:rPr lang="zh-CN" altLang="en-US" sz="2000" b="1" dirty="0" smtClean="0">
                <a:solidFill>
                  <a:schemeClr val="bg2">
                    <a:lumMod val="75000"/>
                  </a:schemeClr>
                </a:solidFill>
                <a:latin typeface="微软雅黑" pitchFamily="34" charset="-122"/>
                <a:ea typeface="微软雅黑" pitchFamily="34" charset="-122"/>
              </a:rPr>
              <a:t>支出</a:t>
            </a:r>
            <a:r>
              <a:rPr lang="zh-CN" altLang="zh-CN" sz="2000" b="1" dirty="0" smtClean="0">
                <a:solidFill>
                  <a:schemeClr val="bg2">
                    <a:lumMod val="75000"/>
                  </a:schemeClr>
                </a:solidFill>
                <a:latin typeface="微软雅黑" pitchFamily="34" charset="-122"/>
                <a:ea typeface="微软雅黑" pitchFamily="34" charset="-122"/>
              </a:rPr>
              <a:t>变化情况</a:t>
            </a:r>
            <a:endParaRPr lang="en-US" altLang="zh-CN" sz="2000" b="1" dirty="0" smtClean="0">
              <a:solidFill>
                <a:schemeClr val="bg2">
                  <a:lumMod val="75000"/>
                </a:schemeClr>
              </a:solidFill>
              <a:latin typeface="微软雅黑" pitchFamily="34" charset="-122"/>
              <a:ea typeface="微软雅黑" pitchFamily="34" charset="-122"/>
            </a:endParaRPr>
          </a:p>
        </p:txBody>
      </p:sp>
      <p:sp>
        <p:nvSpPr>
          <p:cNvPr id="6" name="矩形 5"/>
          <p:cNvSpPr/>
          <p:nvPr/>
        </p:nvSpPr>
        <p:spPr>
          <a:xfrm>
            <a:off x="1724005" y="2780928"/>
            <a:ext cx="543739" cy="377411"/>
          </a:xfrm>
          <a:prstGeom prst="rect">
            <a:avLst/>
          </a:prstGeom>
        </p:spPr>
        <p:txBody>
          <a:bodyPr wrap="none">
            <a:spAutoFit/>
          </a:bodyPr>
          <a:lstStyle/>
          <a:p>
            <a:pPr algn="r">
              <a:lnSpc>
                <a:spcPct val="150000"/>
              </a:lnSpc>
            </a:pPr>
            <a:r>
              <a:rPr lang="zh-CN" altLang="en-US" sz="1400" b="1" dirty="0" smtClean="0">
                <a:solidFill>
                  <a:schemeClr val="bg2">
                    <a:lumMod val="75000"/>
                  </a:schemeClr>
                </a:solidFill>
                <a:latin typeface="微软雅黑" pitchFamily="34" charset="-122"/>
                <a:ea typeface="微软雅黑" pitchFamily="34" charset="-122"/>
              </a:rPr>
              <a:t>万元</a:t>
            </a:r>
            <a:endParaRPr lang="zh-CN" altLang="zh-CN" sz="1400" b="1" dirty="0" smtClean="0">
              <a:solidFill>
                <a:schemeClr val="bg2">
                  <a:lumMod val="75000"/>
                </a:schemeClr>
              </a:solidFill>
              <a:latin typeface="微软雅黑" pitchFamily="34" charset="-122"/>
              <a:ea typeface="微软雅黑" pitchFamily="34" charset="-122"/>
            </a:endParaRPr>
          </a:p>
        </p:txBody>
      </p:sp>
      <p:graphicFrame>
        <p:nvGraphicFramePr>
          <p:cNvPr id="7" name="图表 6"/>
          <p:cNvGraphicFramePr/>
          <p:nvPr/>
        </p:nvGraphicFramePr>
        <p:xfrm>
          <a:off x="1404000" y="3068960"/>
          <a:ext cx="6336000" cy="345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目录</a:t>
            </a:r>
            <a:endParaRPr lang="zh-CN" altLang="en-US" dirty="0"/>
          </a:p>
        </p:txBody>
      </p:sp>
      <p:graphicFrame>
        <p:nvGraphicFramePr>
          <p:cNvPr id="5" name="图示 4"/>
          <p:cNvGraphicFramePr/>
          <p:nvPr>
            <p:extLst>
              <p:ext uri="{D42A27DB-BD31-4B8C-83A1-F6EECF244321}">
                <p14:modId xmlns="" xmlns:p14="http://schemas.microsoft.com/office/powerpoint/2010/main" val="960546520"/>
              </p:ext>
            </p:extLst>
          </p:nvPr>
        </p:nvGraphicFramePr>
        <p:xfrm>
          <a:off x="395536" y="1124744"/>
          <a:ext cx="835292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3</a:t>
            </a:r>
            <a:r>
              <a:rPr lang="zh-CN" altLang="en-US" dirty="0" smtClean="0"/>
              <a:t>、决算数据简要分析</a:t>
            </a:r>
            <a:endParaRPr lang="zh-CN" altLang="en-US" dirty="0"/>
          </a:p>
        </p:txBody>
      </p:sp>
      <p:sp>
        <p:nvSpPr>
          <p:cNvPr id="4" name="内容占位符 3"/>
          <p:cNvSpPr>
            <a:spLocks noGrp="1"/>
          </p:cNvSpPr>
          <p:nvPr>
            <p:ph idx="1"/>
          </p:nvPr>
        </p:nvSpPr>
        <p:spPr/>
        <p:txBody>
          <a:bodyPr/>
          <a:lstStyle/>
          <a:p>
            <a:pPr lvl="1">
              <a:lnSpc>
                <a:spcPct val="150000"/>
              </a:lnSpc>
            </a:pPr>
            <a:r>
              <a:rPr lang="zh-CN" altLang="en-US" dirty="0" smtClean="0"/>
              <a:t>为便于数据分析和应用，我们以决算数据为基础，整理编印了</a:t>
            </a:r>
            <a:r>
              <a:rPr lang="en-US" altLang="zh-CN" dirty="0" smtClean="0"/>
              <a:t>2017</a:t>
            </a:r>
            <a:r>
              <a:rPr lang="zh-CN" altLang="en-US" dirty="0" smtClean="0"/>
              <a:t>年度财务决算数据集，正在给大家寄送。</a:t>
            </a:r>
            <a:endParaRPr lang="zh-CN" altLang="en-US" dirty="0"/>
          </a:p>
        </p:txBody>
      </p:sp>
      <p:pic>
        <p:nvPicPr>
          <p:cNvPr id="31746" name="Picture 2" descr="D:\业务\！科协\20180605 地方科协数据集\20180925 数据集封面\20180926 科协数据集封面\03-2017年度县级科协经费数据专集_看图王.jpg"/>
          <p:cNvPicPr>
            <a:picLocks noChangeAspect="1" noChangeArrowheads="1"/>
          </p:cNvPicPr>
          <p:nvPr/>
        </p:nvPicPr>
        <p:blipFill>
          <a:blip r:embed="rId2" cstate="print"/>
          <a:srcRect/>
          <a:stretch>
            <a:fillRect/>
          </a:stretch>
        </p:blipFill>
        <p:spPr bwMode="auto">
          <a:xfrm>
            <a:off x="6077268" y="2277312"/>
            <a:ext cx="2815212" cy="3960000"/>
          </a:xfrm>
          <a:prstGeom prst="rect">
            <a:avLst/>
          </a:prstGeom>
          <a:ln>
            <a:noFill/>
          </a:ln>
          <a:effectLst>
            <a:outerShdw blurRad="190500" algn="tl" rotWithShape="0">
              <a:srgbClr val="000000">
                <a:alpha val="70000"/>
              </a:srgbClr>
            </a:outerShdw>
          </a:effectLst>
        </p:spPr>
      </p:pic>
      <p:pic>
        <p:nvPicPr>
          <p:cNvPr id="31747" name="Picture 3" descr="D:\业务\！科协\20180605 地方科协数据集\20180925 数据集封面\20180926 科协数据集封面\01-2017年度地方科协财务决算数据简册_看图王.jpg"/>
          <p:cNvPicPr>
            <a:picLocks noChangeAspect="1" noChangeArrowheads="1"/>
          </p:cNvPicPr>
          <p:nvPr/>
        </p:nvPicPr>
        <p:blipFill>
          <a:blip r:embed="rId3" cstate="print"/>
          <a:srcRect/>
          <a:stretch>
            <a:fillRect/>
          </a:stretch>
        </p:blipFill>
        <p:spPr bwMode="auto">
          <a:xfrm>
            <a:off x="251520" y="2277312"/>
            <a:ext cx="2811986" cy="3960000"/>
          </a:xfrm>
          <a:prstGeom prst="rect">
            <a:avLst/>
          </a:prstGeom>
          <a:ln>
            <a:noFill/>
          </a:ln>
          <a:effectLst>
            <a:outerShdw blurRad="190500" algn="tl" rotWithShape="0">
              <a:srgbClr val="000000">
                <a:alpha val="70000"/>
              </a:srgbClr>
            </a:outerShdw>
          </a:effectLst>
        </p:spPr>
      </p:pic>
      <p:pic>
        <p:nvPicPr>
          <p:cNvPr id="31748" name="Picture 4" descr="D:\业务\！科协\20180605 地方科协数据集\20180925 数据集封面\20180926 科协数据集封面\02-2017年度地方科协财务决算数据集_看图王.jpg"/>
          <p:cNvPicPr>
            <a:picLocks noChangeAspect="1" noChangeArrowheads="1"/>
          </p:cNvPicPr>
          <p:nvPr/>
        </p:nvPicPr>
        <p:blipFill>
          <a:blip r:embed="rId4" cstate="print"/>
          <a:srcRect/>
          <a:stretch>
            <a:fillRect/>
          </a:stretch>
        </p:blipFill>
        <p:spPr bwMode="auto">
          <a:xfrm>
            <a:off x="3162782" y="2277312"/>
            <a:ext cx="2818436" cy="3960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、决算工作中的问题</a:t>
            </a: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t>（</a:t>
            </a:r>
            <a:r>
              <a:rPr lang="en-US" altLang="zh-CN" dirty="0" smtClean="0"/>
              <a:t>1</a:t>
            </a:r>
            <a:r>
              <a:rPr lang="zh-CN" altLang="en-US" dirty="0" smtClean="0"/>
              <a:t>）</a:t>
            </a:r>
            <a:r>
              <a:rPr lang="zh-CN" altLang="zh-CN" dirty="0" smtClean="0"/>
              <a:t>合署办公单位</a:t>
            </a:r>
            <a:r>
              <a:rPr lang="zh-CN" altLang="en-US" dirty="0" smtClean="0"/>
              <a:t>反映</a:t>
            </a:r>
            <a:r>
              <a:rPr lang="zh-CN" altLang="zh-CN" dirty="0" smtClean="0"/>
              <a:t>上报困难且数据不准</a:t>
            </a:r>
            <a:endParaRPr lang="en-US" altLang="zh-CN" dirty="0" smtClean="0"/>
          </a:p>
          <a:p>
            <a:pPr lvl="1">
              <a:lnSpc>
                <a:spcPct val="150000"/>
              </a:lnSpc>
            </a:pPr>
            <a:r>
              <a:rPr lang="zh-CN" altLang="zh-CN" dirty="0" smtClean="0"/>
              <a:t>填报服务工作中</a:t>
            </a:r>
            <a:r>
              <a:rPr lang="zh-CN" altLang="en-US" dirty="0" smtClean="0"/>
              <a:t>发现，</a:t>
            </a:r>
            <a:r>
              <a:rPr lang="zh-CN" altLang="zh-CN" dirty="0" smtClean="0"/>
              <a:t>合署办公单位反映填报困难，多数合署单位无经费、有经费的无法剥离经费，导致数据上报准确性不够。</a:t>
            </a:r>
          </a:p>
          <a:p>
            <a:pPr>
              <a:lnSpc>
                <a:spcPct val="150000"/>
              </a:lnSpc>
            </a:pPr>
            <a:r>
              <a:rPr lang="zh-CN" altLang="en-US" dirty="0" smtClean="0"/>
              <a:t>（</a:t>
            </a:r>
            <a:r>
              <a:rPr lang="en-US" altLang="zh-CN" dirty="0" smtClean="0"/>
              <a:t>2</a:t>
            </a:r>
            <a:r>
              <a:rPr lang="zh-CN" altLang="en-US" dirty="0" smtClean="0"/>
              <a:t>）</a:t>
            </a:r>
            <a:r>
              <a:rPr lang="zh-CN" altLang="zh-CN" dirty="0" smtClean="0"/>
              <a:t>报表体系设计需进一步完善</a:t>
            </a:r>
            <a:endParaRPr lang="en-US" altLang="zh-CN" dirty="0" smtClean="0"/>
          </a:p>
          <a:p>
            <a:pPr lvl="1">
              <a:lnSpc>
                <a:spcPct val="150000"/>
              </a:lnSpc>
            </a:pPr>
            <a:r>
              <a:rPr lang="zh-CN" altLang="zh-CN" dirty="0" smtClean="0"/>
              <a:t>审核过程中，部分省市提出，根据实际工作需求建议决算</a:t>
            </a:r>
            <a:r>
              <a:rPr lang="en-US" altLang="zh-CN" dirty="0" smtClean="0"/>
              <a:t>02</a:t>
            </a:r>
            <a:r>
              <a:rPr lang="zh-CN" altLang="zh-CN" dirty="0" smtClean="0"/>
              <a:t>表中的上年结余数改为自动获取，提高准确率；对于自动获取资产负债表年初数各单位反映及要求不一致，待进一步完善。</a:t>
            </a:r>
          </a:p>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、决算工作中的问题</a:t>
            </a:r>
            <a:endParaRPr lang="zh-CN" altLang="en-US" dirty="0"/>
          </a:p>
        </p:txBody>
      </p:sp>
      <p:sp>
        <p:nvSpPr>
          <p:cNvPr id="3" name="内容占位符 2"/>
          <p:cNvSpPr>
            <a:spLocks noGrp="1"/>
          </p:cNvSpPr>
          <p:nvPr>
            <p:ph idx="1"/>
          </p:nvPr>
        </p:nvSpPr>
        <p:spPr/>
        <p:txBody>
          <a:bodyPr/>
          <a:lstStyle/>
          <a:p>
            <a:r>
              <a:rPr lang="zh-CN" altLang="en-US" dirty="0" smtClean="0"/>
              <a:t>（</a:t>
            </a:r>
            <a:r>
              <a:rPr lang="en-US" altLang="zh-CN" dirty="0" smtClean="0"/>
              <a:t>3</a:t>
            </a:r>
            <a:r>
              <a:rPr lang="zh-CN" altLang="en-US" dirty="0" smtClean="0"/>
              <a:t>）软件操作和功能仍需优化</a:t>
            </a:r>
            <a:endParaRPr lang="en-US" altLang="zh-CN" dirty="0" smtClean="0"/>
          </a:p>
          <a:p>
            <a:pPr lvl="1"/>
            <a:r>
              <a:rPr lang="zh-CN" altLang="en-US" dirty="0" smtClean="0"/>
              <a:t>审核过程中，部分省市提出，根据实际工作需求建议同时能查看多年度数据，便于对数据进行对比分析。</a:t>
            </a:r>
          </a:p>
          <a:p>
            <a:r>
              <a:rPr lang="zh-CN" altLang="en-US" dirty="0" smtClean="0"/>
              <a:t>（</a:t>
            </a:r>
            <a:r>
              <a:rPr lang="en-US" altLang="zh-CN" dirty="0" smtClean="0"/>
              <a:t>4</a:t>
            </a:r>
            <a:r>
              <a:rPr lang="zh-CN" altLang="en-US" dirty="0" smtClean="0"/>
              <a:t>）基层科协决算工作部署培训不到位</a:t>
            </a:r>
            <a:endParaRPr lang="en-US" altLang="zh-CN" dirty="0" smtClean="0"/>
          </a:p>
          <a:p>
            <a:pPr lvl="1"/>
            <a:r>
              <a:rPr lang="zh-CN" altLang="en-US" dirty="0" smtClean="0"/>
              <a:t>从催报督办和咨询服务工作来看，地方科协财务决算编报工作的难点主要在于县级科协，个别单位反映工作没有部署培训、人手不够等。</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二、</a:t>
            </a:r>
            <a:r>
              <a:rPr lang="en-US" altLang="zh-CN" dirty="0" smtClean="0"/>
              <a:t>2018</a:t>
            </a:r>
            <a:r>
              <a:rPr lang="zh-CN" altLang="en-US" dirty="0" smtClean="0"/>
              <a:t>年度财务决算工作安排</a:t>
            </a:r>
            <a:endParaRPr lang="zh-CN" altLang="en-US" dirty="0"/>
          </a:p>
        </p:txBody>
      </p:sp>
      <p:graphicFrame>
        <p:nvGraphicFramePr>
          <p:cNvPr id="3" name="图示 2"/>
          <p:cNvGraphicFramePr/>
          <p:nvPr>
            <p:extLst>
              <p:ext uri="{D42A27DB-BD31-4B8C-83A1-F6EECF244321}">
                <p14:modId xmlns="" xmlns:p14="http://schemas.microsoft.com/office/powerpoint/2010/main" val="25188063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noChangeArrowheads="1"/>
          </p:cNvPicPr>
          <p:nvPr/>
        </p:nvPicPr>
        <p:blipFill>
          <a:blip r:embed="rId2" cstate="print"/>
          <a:srcRect/>
          <a:stretch>
            <a:fillRect/>
          </a:stretch>
        </p:blipFill>
        <p:spPr bwMode="auto">
          <a:xfrm>
            <a:off x="5868144" y="1989320"/>
            <a:ext cx="3077405" cy="4356000"/>
          </a:xfrm>
          <a:prstGeom prst="rect">
            <a:avLst/>
          </a:prstGeom>
          <a:ln>
            <a:noFill/>
          </a:ln>
          <a:effectLst>
            <a:outerShdw blurRad="190500" algn="tl" rotWithShape="0">
              <a:srgbClr val="000000">
                <a:alpha val="70000"/>
              </a:srgbClr>
            </a:outerShdw>
          </a:effectLst>
        </p:spPr>
      </p:pic>
      <p:pic>
        <p:nvPicPr>
          <p:cNvPr id="53250" name="Picture 2"/>
          <p:cNvPicPr>
            <a:picLocks noChangeAspect="1" noChangeArrowheads="1"/>
          </p:cNvPicPr>
          <p:nvPr/>
        </p:nvPicPr>
        <p:blipFill>
          <a:blip r:embed="rId3" cstate="print"/>
          <a:srcRect/>
          <a:stretch>
            <a:fillRect/>
          </a:stretch>
        </p:blipFill>
        <p:spPr bwMode="auto">
          <a:xfrm>
            <a:off x="3033298" y="1988840"/>
            <a:ext cx="3077405" cy="4356000"/>
          </a:xfrm>
          <a:prstGeom prst="rect">
            <a:avLst/>
          </a:prstGeom>
          <a:ln>
            <a:noFill/>
          </a:ln>
          <a:effectLst>
            <a:outerShdw blurRad="190500" algn="tl" rotWithShape="0">
              <a:srgbClr val="000000">
                <a:alpha val="70000"/>
              </a:srgbClr>
            </a:outerShdw>
          </a:effectLst>
        </p:spPr>
      </p:pic>
      <p:sp>
        <p:nvSpPr>
          <p:cNvPr id="2" name="标题 1"/>
          <p:cNvSpPr>
            <a:spLocks noGrp="1"/>
          </p:cNvSpPr>
          <p:nvPr>
            <p:ph type="title"/>
          </p:nvPr>
        </p:nvSpPr>
        <p:spPr/>
        <p:txBody>
          <a:bodyPr/>
          <a:lstStyle/>
          <a:p>
            <a:r>
              <a:rPr lang="en-US" altLang="zh-CN" dirty="0" smtClean="0"/>
              <a:t>1</a:t>
            </a:r>
            <a:r>
              <a:rPr lang="zh-CN" altLang="en-US" dirty="0" smtClean="0"/>
              <a:t>、编报工作安排</a:t>
            </a:r>
            <a:endParaRPr lang="zh-CN" altLang="en-US" dirty="0"/>
          </a:p>
        </p:txBody>
      </p:sp>
      <p:sp>
        <p:nvSpPr>
          <p:cNvPr id="8" name="内容占位符 7"/>
          <p:cNvSpPr>
            <a:spLocks noGrp="1"/>
          </p:cNvSpPr>
          <p:nvPr>
            <p:ph idx="1"/>
          </p:nvPr>
        </p:nvSpPr>
        <p:spPr/>
        <p:txBody>
          <a:bodyPr/>
          <a:lstStyle/>
          <a:p>
            <a:pPr algn="ctr">
              <a:lnSpc>
                <a:spcPct val="130000"/>
              </a:lnSpc>
            </a:pPr>
            <a:r>
              <a:rPr lang="en-US" altLang="zh-CN" sz="2400" dirty="0" smtClean="0"/>
              <a:t>《</a:t>
            </a:r>
            <a:r>
              <a:rPr lang="zh-CN" altLang="en-US" sz="2400" dirty="0" smtClean="0"/>
              <a:t>关于编制</a:t>
            </a:r>
            <a:r>
              <a:rPr lang="en-US" altLang="zh-CN" sz="2400" dirty="0" smtClean="0"/>
              <a:t>2018</a:t>
            </a:r>
            <a:r>
              <a:rPr lang="zh-CN" altLang="en-US" sz="2400" dirty="0" smtClean="0"/>
              <a:t>年度地方科协财务决算的通知</a:t>
            </a:r>
            <a:r>
              <a:rPr lang="en-US" altLang="zh-CN" sz="2400" dirty="0" smtClean="0"/>
              <a:t>》</a:t>
            </a:r>
          </a:p>
          <a:p>
            <a:pPr algn="ctr">
              <a:lnSpc>
                <a:spcPct val="130000"/>
              </a:lnSpc>
            </a:pPr>
            <a:r>
              <a:rPr lang="zh-CN" altLang="en-US" sz="2000" dirty="0" smtClean="0"/>
              <a:t>（科协计函财字</a:t>
            </a:r>
            <a:r>
              <a:rPr lang="en-US" altLang="zh-CN" sz="2000" dirty="0" smtClean="0"/>
              <a:t>〔2018〕60</a:t>
            </a:r>
            <a:r>
              <a:rPr lang="zh-CN" altLang="en-US" sz="2000" dirty="0" smtClean="0"/>
              <a:t>号）</a:t>
            </a:r>
            <a:endParaRPr lang="zh-CN" altLang="en-US" sz="2000" dirty="0"/>
          </a:p>
        </p:txBody>
      </p:sp>
      <p:pic>
        <p:nvPicPr>
          <p:cNvPr id="53249" name="Picture 1"/>
          <p:cNvPicPr>
            <a:picLocks noChangeAspect="1" noChangeArrowheads="1"/>
          </p:cNvPicPr>
          <p:nvPr/>
        </p:nvPicPr>
        <p:blipFill>
          <a:blip r:embed="rId4" cstate="print"/>
          <a:srcRect/>
          <a:stretch>
            <a:fillRect/>
          </a:stretch>
        </p:blipFill>
        <p:spPr bwMode="auto">
          <a:xfrm>
            <a:off x="198451" y="1989320"/>
            <a:ext cx="3077405" cy="4356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、编报工作安排</a:t>
            </a:r>
            <a:endParaRPr lang="zh-CN" altLang="en-US" dirty="0"/>
          </a:p>
        </p:txBody>
      </p:sp>
      <p:sp>
        <p:nvSpPr>
          <p:cNvPr id="3" name="内容占位符 2"/>
          <p:cNvSpPr>
            <a:spLocks noGrp="1"/>
          </p:cNvSpPr>
          <p:nvPr>
            <p:ph idx="1"/>
          </p:nvPr>
        </p:nvSpPr>
        <p:spPr>
          <a:xfrm>
            <a:off x="10788" y="764704"/>
            <a:ext cx="9133212" cy="5544616"/>
          </a:xfrm>
        </p:spPr>
        <p:txBody>
          <a:bodyPr/>
          <a:lstStyle/>
          <a:p>
            <a:r>
              <a:rPr lang="zh-CN" altLang="en-US" dirty="0" smtClean="0"/>
              <a:t>（</a:t>
            </a:r>
            <a:r>
              <a:rPr lang="en-US" altLang="zh-CN" dirty="0" smtClean="0"/>
              <a:t>1</a:t>
            </a:r>
            <a:r>
              <a:rPr lang="zh-CN" altLang="en-US" dirty="0" smtClean="0"/>
              <a:t>）决算整体安排</a:t>
            </a:r>
            <a:endParaRPr lang="en-US" altLang="zh-CN" dirty="0" smtClean="0"/>
          </a:p>
        </p:txBody>
      </p:sp>
      <p:sp>
        <p:nvSpPr>
          <p:cNvPr id="55" name="Oval 12"/>
          <p:cNvSpPr/>
          <p:nvPr/>
        </p:nvSpPr>
        <p:spPr>
          <a:xfrm>
            <a:off x="364288" y="4453544"/>
            <a:ext cx="278679" cy="296399"/>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sz="2000">
              <a:solidFill>
                <a:srgbClr val="FFFFFF"/>
              </a:solidFill>
              <a:latin typeface="黑体" panose="02010609060101010101" pitchFamily="49" charset="-122"/>
              <a:ea typeface="黑体" panose="02010609060101010101" pitchFamily="49" charset="-122"/>
            </a:endParaRPr>
          </a:p>
        </p:txBody>
      </p:sp>
      <p:sp>
        <p:nvSpPr>
          <p:cNvPr id="56" name="Oval 13"/>
          <p:cNvSpPr/>
          <p:nvPr/>
        </p:nvSpPr>
        <p:spPr>
          <a:xfrm>
            <a:off x="1546620" y="2279700"/>
            <a:ext cx="279618" cy="281730"/>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sz="2000">
              <a:solidFill>
                <a:srgbClr val="FFFFFF"/>
              </a:solidFill>
              <a:latin typeface="黑体" panose="02010609060101010101" pitchFamily="49" charset="-122"/>
              <a:ea typeface="黑体" panose="02010609060101010101" pitchFamily="49" charset="-122"/>
            </a:endParaRPr>
          </a:p>
        </p:txBody>
      </p:sp>
      <p:sp>
        <p:nvSpPr>
          <p:cNvPr id="57" name="Oval 14"/>
          <p:cNvSpPr/>
          <p:nvPr/>
        </p:nvSpPr>
        <p:spPr>
          <a:xfrm>
            <a:off x="2747369" y="4470255"/>
            <a:ext cx="279615" cy="279689"/>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sz="2000">
              <a:solidFill>
                <a:srgbClr val="FFFFFF"/>
              </a:solidFill>
              <a:latin typeface="黑体" panose="02010609060101010101" pitchFamily="49" charset="-122"/>
              <a:ea typeface="黑体" panose="02010609060101010101" pitchFamily="49" charset="-122"/>
            </a:endParaRPr>
          </a:p>
        </p:txBody>
      </p:sp>
      <p:sp>
        <p:nvSpPr>
          <p:cNvPr id="58" name="Oval 15"/>
          <p:cNvSpPr/>
          <p:nvPr/>
        </p:nvSpPr>
        <p:spPr>
          <a:xfrm>
            <a:off x="3908623" y="2235169"/>
            <a:ext cx="279617" cy="279689"/>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sz="2000">
              <a:solidFill>
                <a:srgbClr val="FFFFFF"/>
              </a:solidFill>
              <a:latin typeface="黑体" panose="02010609060101010101" pitchFamily="49" charset="-122"/>
              <a:ea typeface="黑体" panose="02010609060101010101" pitchFamily="49" charset="-122"/>
            </a:endParaRPr>
          </a:p>
        </p:txBody>
      </p:sp>
      <p:sp>
        <p:nvSpPr>
          <p:cNvPr id="59" name="Oval 16"/>
          <p:cNvSpPr/>
          <p:nvPr/>
        </p:nvSpPr>
        <p:spPr>
          <a:xfrm>
            <a:off x="5319110" y="4450134"/>
            <a:ext cx="279617" cy="279689"/>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sz="2000">
              <a:solidFill>
                <a:srgbClr val="FFFFFF"/>
              </a:solidFill>
              <a:latin typeface="黑体" panose="02010609060101010101" pitchFamily="49" charset="-122"/>
              <a:ea typeface="黑体" panose="02010609060101010101" pitchFamily="49" charset="-122"/>
            </a:endParaRPr>
          </a:p>
        </p:txBody>
      </p:sp>
      <p:sp>
        <p:nvSpPr>
          <p:cNvPr id="60" name="Oval 17"/>
          <p:cNvSpPr/>
          <p:nvPr/>
        </p:nvSpPr>
        <p:spPr>
          <a:xfrm>
            <a:off x="6737035" y="2215431"/>
            <a:ext cx="279615" cy="279687"/>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sz="2000">
              <a:solidFill>
                <a:srgbClr val="FFFFFF"/>
              </a:solidFill>
              <a:latin typeface="黑体" panose="02010609060101010101" pitchFamily="49" charset="-122"/>
              <a:ea typeface="黑体" panose="02010609060101010101" pitchFamily="49" charset="-122"/>
            </a:endParaRPr>
          </a:p>
        </p:txBody>
      </p:sp>
      <p:sp>
        <p:nvSpPr>
          <p:cNvPr id="61" name="Oval 18"/>
          <p:cNvSpPr/>
          <p:nvPr/>
        </p:nvSpPr>
        <p:spPr>
          <a:xfrm>
            <a:off x="8348069" y="4397044"/>
            <a:ext cx="279616" cy="281730"/>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sz="2000">
              <a:solidFill>
                <a:srgbClr val="FFFFFF"/>
              </a:solidFill>
              <a:latin typeface="黑体" panose="02010609060101010101" pitchFamily="49" charset="-122"/>
              <a:ea typeface="黑体" panose="02010609060101010101" pitchFamily="49" charset="-122"/>
            </a:endParaRPr>
          </a:p>
        </p:txBody>
      </p:sp>
      <p:cxnSp>
        <p:nvCxnSpPr>
          <p:cNvPr id="62" name="Straight Connector 20"/>
          <p:cNvCxnSpPr>
            <a:stCxn id="55" idx="7"/>
            <a:endCxn id="56" idx="3"/>
          </p:cNvCxnSpPr>
          <p:nvPr/>
        </p:nvCxnSpPr>
        <p:spPr>
          <a:xfrm flipV="1">
            <a:off x="602155" y="2520172"/>
            <a:ext cx="985414" cy="1976779"/>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23"/>
          <p:cNvCxnSpPr>
            <a:stCxn id="56" idx="5"/>
            <a:endCxn id="57" idx="2"/>
          </p:cNvCxnSpPr>
          <p:nvPr/>
        </p:nvCxnSpPr>
        <p:spPr>
          <a:xfrm>
            <a:off x="1785289" y="2520172"/>
            <a:ext cx="962080" cy="2089928"/>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25"/>
          <p:cNvCxnSpPr>
            <a:stCxn id="57" idx="7"/>
            <a:endCxn id="58" idx="3"/>
          </p:cNvCxnSpPr>
          <p:nvPr/>
        </p:nvCxnSpPr>
        <p:spPr>
          <a:xfrm flipV="1">
            <a:off x="2986035" y="2473898"/>
            <a:ext cx="963537" cy="2037317"/>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27"/>
          <p:cNvCxnSpPr>
            <a:stCxn id="58" idx="6"/>
            <a:endCxn id="59" idx="2"/>
          </p:cNvCxnSpPr>
          <p:nvPr/>
        </p:nvCxnSpPr>
        <p:spPr>
          <a:xfrm>
            <a:off x="4188240" y="2375014"/>
            <a:ext cx="1130870" cy="2214965"/>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29"/>
          <p:cNvCxnSpPr>
            <a:stCxn id="59" idx="5"/>
            <a:endCxn id="60" idx="1"/>
          </p:cNvCxnSpPr>
          <p:nvPr/>
        </p:nvCxnSpPr>
        <p:spPr>
          <a:xfrm flipV="1">
            <a:off x="5557778" y="2256390"/>
            <a:ext cx="1220206" cy="2432473"/>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31"/>
          <p:cNvCxnSpPr>
            <a:stCxn id="60" idx="6"/>
            <a:endCxn id="61" idx="3"/>
          </p:cNvCxnSpPr>
          <p:nvPr/>
        </p:nvCxnSpPr>
        <p:spPr>
          <a:xfrm>
            <a:off x="7016650" y="2355275"/>
            <a:ext cx="1372368" cy="2282241"/>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sp>
        <p:nvSpPr>
          <p:cNvPr id="68" name="TextBox 18"/>
          <p:cNvSpPr txBox="1"/>
          <p:nvPr/>
        </p:nvSpPr>
        <p:spPr>
          <a:xfrm>
            <a:off x="1168229" y="1853890"/>
            <a:ext cx="1292884" cy="377008"/>
          </a:xfrm>
          <a:prstGeom prst="rect">
            <a:avLst/>
          </a:prstGeom>
          <a:noFill/>
        </p:spPr>
        <p:txBody>
          <a:bodyPr wrap="square" lIns="68562" tIns="34281" rIns="68562" bIns="34281">
            <a:spAutoFit/>
          </a:bodyPr>
          <a:lstStyle/>
          <a:p>
            <a:r>
              <a:rPr lang="zh-CN" altLang="en-US" sz="2000" b="1" dirty="0" smtClean="0">
                <a:solidFill>
                  <a:schemeClr val="bg2">
                    <a:lumMod val="50000"/>
                  </a:schemeClr>
                </a:solidFill>
                <a:latin typeface="黑体" panose="02010609060101010101" pitchFamily="49" charset="-122"/>
                <a:ea typeface="黑体" panose="02010609060101010101" pitchFamily="49" charset="-122"/>
              </a:rPr>
              <a:t>系统升级</a:t>
            </a:r>
            <a:endParaRPr lang="id-ID" altLang="zh-CN" sz="2000" b="1" dirty="0">
              <a:solidFill>
                <a:schemeClr val="bg2">
                  <a:lumMod val="50000"/>
                </a:schemeClr>
              </a:solidFill>
              <a:latin typeface="黑体" panose="02010609060101010101" pitchFamily="49" charset="-122"/>
              <a:ea typeface="黑体" panose="02010609060101010101" pitchFamily="49" charset="-122"/>
            </a:endParaRPr>
          </a:p>
        </p:txBody>
      </p:sp>
      <p:sp>
        <p:nvSpPr>
          <p:cNvPr id="69" name="TextBox 19"/>
          <p:cNvSpPr txBox="1"/>
          <p:nvPr/>
        </p:nvSpPr>
        <p:spPr>
          <a:xfrm>
            <a:off x="63940" y="4846899"/>
            <a:ext cx="1250191" cy="377008"/>
          </a:xfrm>
          <a:prstGeom prst="rect">
            <a:avLst/>
          </a:prstGeom>
          <a:noFill/>
        </p:spPr>
        <p:txBody>
          <a:bodyPr wrap="square" lIns="68562" tIns="34281" rIns="68562" bIns="34281">
            <a:spAutoFit/>
          </a:bodyPr>
          <a:lstStyle/>
          <a:p>
            <a:r>
              <a:rPr lang="zh-CN" altLang="en-US" sz="2000" b="1" dirty="0" smtClean="0">
                <a:solidFill>
                  <a:schemeClr val="bg2">
                    <a:lumMod val="50000"/>
                  </a:schemeClr>
                </a:solidFill>
                <a:latin typeface="黑体" panose="02010609060101010101" pitchFamily="49" charset="-122"/>
                <a:ea typeface="黑体" panose="02010609060101010101" pitchFamily="49" charset="-122"/>
              </a:rPr>
              <a:t>调研需求</a:t>
            </a:r>
            <a:endParaRPr lang="id-ID" altLang="zh-CN" sz="2000" b="1" dirty="0">
              <a:solidFill>
                <a:schemeClr val="bg2">
                  <a:lumMod val="50000"/>
                </a:schemeClr>
              </a:solidFill>
              <a:latin typeface="黑体" panose="02010609060101010101" pitchFamily="49" charset="-122"/>
              <a:ea typeface="黑体" panose="02010609060101010101" pitchFamily="49" charset="-122"/>
            </a:endParaRPr>
          </a:p>
        </p:txBody>
      </p:sp>
      <p:sp>
        <p:nvSpPr>
          <p:cNvPr id="70" name="TextBox 20"/>
          <p:cNvSpPr txBox="1"/>
          <p:nvPr/>
        </p:nvSpPr>
        <p:spPr>
          <a:xfrm>
            <a:off x="2206094" y="4850572"/>
            <a:ext cx="1374599" cy="377008"/>
          </a:xfrm>
          <a:prstGeom prst="rect">
            <a:avLst/>
          </a:prstGeom>
          <a:noFill/>
        </p:spPr>
        <p:txBody>
          <a:bodyPr wrap="square" lIns="68562" tIns="34281" rIns="68562" bIns="34281">
            <a:spAutoFit/>
          </a:bodyPr>
          <a:lstStyle/>
          <a:p>
            <a:r>
              <a:rPr lang="zh-CN" altLang="en-US" sz="2000" b="1" dirty="0" smtClean="0">
                <a:solidFill>
                  <a:schemeClr val="bg2">
                    <a:lumMod val="50000"/>
                  </a:schemeClr>
                </a:solidFill>
                <a:latin typeface="黑体" panose="02010609060101010101" pitchFamily="49" charset="-122"/>
                <a:ea typeface="黑体" panose="02010609060101010101" pitchFamily="49" charset="-122"/>
              </a:rPr>
              <a:t>用户填报</a:t>
            </a:r>
            <a:endParaRPr lang="id-ID" altLang="zh-CN" sz="2000" b="1" dirty="0">
              <a:solidFill>
                <a:schemeClr val="bg2">
                  <a:lumMod val="50000"/>
                </a:schemeClr>
              </a:solidFill>
              <a:latin typeface="黑体" panose="02010609060101010101" pitchFamily="49" charset="-122"/>
              <a:ea typeface="黑体" panose="02010609060101010101" pitchFamily="49" charset="-122"/>
            </a:endParaRPr>
          </a:p>
        </p:txBody>
      </p:sp>
      <p:sp>
        <p:nvSpPr>
          <p:cNvPr id="71" name="TextBox 21"/>
          <p:cNvSpPr txBox="1"/>
          <p:nvPr/>
        </p:nvSpPr>
        <p:spPr>
          <a:xfrm>
            <a:off x="3464564" y="1839970"/>
            <a:ext cx="1467636" cy="377008"/>
          </a:xfrm>
          <a:prstGeom prst="rect">
            <a:avLst/>
          </a:prstGeom>
          <a:noFill/>
        </p:spPr>
        <p:txBody>
          <a:bodyPr wrap="square" lIns="68562" tIns="34281" rIns="68562" bIns="34281">
            <a:spAutoFit/>
          </a:bodyPr>
          <a:lstStyle/>
          <a:p>
            <a:r>
              <a:rPr lang="zh-CN" altLang="en-US" sz="2000" b="1" dirty="0" smtClean="0">
                <a:solidFill>
                  <a:schemeClr val="bg2">
                    <a:lumMod val="50000"/>
                  </a:schemeClr>
                </a:solidFill>
                <a:latin typeface="黑体" panose="02010609060101010101" pitchFamily="49" charset="-122"/>
                <a:ea typeface="黑体" panose="02010609060101010101" pitchFamily="49" charset="-122"/>
              </a:rPr>
              <a:t>数据审核</a:t>
            </a:r>
            <a:endParaRPr lang="id-ID" altLang="zh-CN" sz="2000" b="1" dirty="0">
              <a:solidFill>
                <a:schemeClr val="bg2">
                  <a:lumMod val="50000"/>
                </a:schemeClr>
              </a:solidFill>
              <a:latin typeface="黑体" panose="02010609060101010101" pitchFamily="49" charset="-122"/>
              <a:ea typeface="黑体" panose="02010609060101010101" pitchFamily="49" charset="-122"/>
            </a:endParaRPr>
          </a:p>
        </p:txBody>
      </p:sp>
      <p:sp>
        <p:nvSpPr>
          <p:cNvPr id="72" name="TextBox 23"/>
          <p:cNvSpPr txBox="1"/>
          <p:nvPr/>
        </p:nvSpPr>
        <p:spPr>
          <a:xfrm>
            <a:off x="4653351" y="4846899"/>
            <a:ext cx="1705969" cy="377008"/>
          </a:xfrm>
          <a:prstGeom prst="rect">
            <a:avLst/>
          </a:prstGeom>
          <a:noFill/>
        </p:spPr>
        <p:txBody>
          <a:bodyPr wrap="square" lIns="68562" tIns="34281" rIns="68562" bIns="34281">
            <a:spAutoFit/>
          </a:bodyPr>
          <a:lstStyle/>
          <a:p>
            <a:r>
              <a:rPr lang="zh-CN" altLang="en-US" sz="2000" b="1" dirty="0" smtClean="0">
                <a:solidFill>
                  <a:schemeClr val="bg2">
                    <a:lumMod val="50000"/>
                  </a:schemeClr>
                </a:solidFill>
                <a:latin typeface="黑体" panose="02010609060101010101" pitchFamily="49" charset="-122"/>
                <a:ea typeface="黑体" panose="02010609060101010101" pitchFamily="49" charset="-122"/>
              </a:rPr>
              <a:t>数据分析整理</a:t>
            </a:r>
            <a:endParaRPr lang="id-ID" altLang="zh-CN" sz="2000" b="1" dirty="0">
              <a:solidFill>
                <a:schemeClr val="bg2">
                  <a:lumMod val="50000"/>
                </a:schemeClr>
              </a:solidFill>
              <a:latin typeface="黑体" panose="02010609060101010101" pitchFamily="49" charset="-122"/>
              <a:ea typeface="黑体" panose="02010609060101010101" pitchFamily="49" charset="-122"/>
            </a:endParaRPr>
          </a:p>
        </p:txBody>
      </p:sp>
      <p:sp>
        <p:nvSpPr>
          <p:cNvPr id="73" name="TextBox 25"/>
          <p:cNvSpPr txBox="1"/>
          <p:nvPr/>
        </p:nvSpPr>
        <p:spPr>
          <a:xfrm>
            <a:off x="5209417" y="1844824"/>
            <a:ext cx="3368594" cy="377008"/>
          </a:xfrm>
          <a:prstGeom prst="rect">
            <a:avLst/>
          </a:prstGeom>
          <a:noFill/>
        </p:spPr>
        <p:txBody>
          <a:bodyPr wrap="square" lIns="68562" tIns="34281" rIns="68562" bIns="34281">
            <a:spAutoFit/>
          </a:bodyPr>
          <a:lstStyle/>
          <a:p>
            <a:r>
              <a:rPr lang="zh-CN" altLang="en-US" sz="2000" b="1" dirty="0" smtClean="0">
                <a:solidFill>
                  <a:schemeClr val="bg2">
                    <a:lumMod val="50000"/>
                  </a:schemeClr>
                </a:solidFill>
                <a:latin typeface="黑体" panose="02010609060101010101" pitchFamily="49" charset="-122"/>
                <a:ea typeface="黑体" panose="02010609060101010101" pitchFamily="49" charset="-122"/>
              </a:rPr>
              <a:t> 制作数据集</a:t>
            </a:r>
            <a:r>
              <a:rPr lang="zh-CN" altLang="en-US" sz="2000" b="1" dirty="0">
                <a:solidFill>
                  <a:schemeClr val="bg2">
                    <a:lumMod val="50000"/>
                  </a:schemeClr>
                </a:solidFill>
                <a:latin typeface="黑体" panose="02010609060101010101" pitchFamily="49" charset="-122"/>
                <a:ea typeface="黑体" panose="02010609060101010101" pitchFamily="49" charset="-122"/>
              </a:rPr>
              <a:t>、</a:t>
            </a:r>
            <a:r>
              <a:rPr lang="zh-CN" altLang="en-US" sz="2000" b="1" dirty="0" smtClean="0">
                <a:solidFill>
                  <a:schemeClr val="bg2">
                    <a:lumMod val="50000"/>
                  </a:schemeClr>
                </a:solidFill>
                <a:latin typeface="黑体" panose="02010609060101010101" pitchFamily="49" charset="-122"/>
                <a:ea typeface="黑体" panose="02010609060101010101" pitchFamily="49" charset="-122"/>
              </a:rPr>
              <a:t>决算工作考核</a:t>
            </a:r>
            <a:endParaRPr lang="id-ID" altLang="zh-CN" sz="2000" b="1" dirty="0">
              <a:solidFill>
                <a:schemeClr val="bg2">
                  <a:lumMod val="50000"/>
                </a:schemeClr>
              </a:solidFill>
              <a:latin typeface="黑体" panose="02010609060101010101" pitchFamily="49" charset="-122"/>
              <a:ea typeface="黑体" panose="02010609060101010101" pitchFamily="49" charset="-122"/>
            </a:endParaRPr>
          </a:p>
        </p:txBody>
      </p:sp>
      <p:sp>
        <p:nvSpPr>
          <p:cNvPr id="74" name="TextBox 26"/>
          <p:cNvSpPr txBox="1"/>
          <p:nvPr/>
        </p:nvSpPr>
        <p:spPr>
          <a:xfrm>
            <a:off x="7700874" y="4850672"/>
            <a:ext cx="1525132" cy="377008"/>
          </a:xfrm>
          <a:prstGeom prst="rect">
            <a:avLst/>
          </a:prstGeom>
          <a:noFill/>
        </p:spPr>
        <p:txBody>
          <a:bodyPr wrap="square" lIns="68562" tIns="34281" rIns="68562" bIns="34281">
            <a:spAutoFit/>
          </a:bodyPr>
          <a:lstStyle/>
          <a:p>
            <a:pPr algn="ctr"/>
            <a:r>
              <a:rPr lang="zh-CN" altLang="en-US" sz="2000" b="1" dirty="0" smtClean="0">
                <a:solidFill>
                  <a:schemeClr val="bg2">
                    <a:lumMod val="50000"/>
                  </a:schemeClr>
                </a:solidFill>
                <a:latin typeface="黑体" panose="02010609060101010101" pitchFamily="49" charset="-122"/>
                <a:ea typeface="黑体" panose="02010609060101010101" pitchFamily="49" charset="-122"/>
              </a:rPr>
              <a:t>数据集编发</a:t>
            </a:r>
            <a:endParaRPr lang="id-ID" altLang="zh-CN" sz="2000" b="1" dirty="0">
              <a:solidFill>
                <a:schemeClr val="bg2">
                  <a:lumMod val="50000"/>
                </a:schemeClr>
              </a:solidFill>
              <a:latin typeface="黑体" panose="02010609060101010101" pitchFamily="49" charset="-122"/>
              <a:ea typeface="黑体" panose="02010609060101010101" pitchFamily="49" charset="-122"/>
            </a:endParaRPr>
          </a:p>
        </p:txBody>
      </p:sp>
      <p:sp>
        <p:nvSpPr>
          <p:cNvPr id="75" name="TextBox 27"/>
          <p:cNvSpPr txBox="1"/>
          <p:nvPr/>
        </p:nvSpPr>
        <p:spPr>
          <a:xfrm>
            <a:off x="986673" y="2737983"/>
            <a:ext cx="1573064" cy="377008"/>
          </a:xfrm>
          <a:prstGeom prst="rect">
            <a:avLst/>
          </a:prstGeom>
          <a:noFill/>
        </p:spPr>
        <p:txBody>
          <a:bodyPr wrap="square" lIns="68562" tIns="34281" rIns="68562" bIns="34281">
            <a:spAutoFit/>
          </a:bodyPr>
          <a:lstStyle/>
          <a:p>
            <a:pPr>
              <a:defRPr/>
            </a:pPr>
            <a:r>
              <a:rPr lang="en-US" altLang="zh-CN"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2018</a:t>
            </a:r>
            <a:r>
              <a:rPr lang="zh-CN" altLang="en-US"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年</a:t>
            </a:r>
            <a:r>
              <a:rPr lang="en-US" altLang="zh-CN"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12</a:t>
            </a:r>
            <a:r>
              <a:rPr lang="zh-CN" altLang="en-US"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月</a:t>
            </a:r>
            <a:endParaRPr lang="en-US" sz="2000" b="1" dirty="0">
              <a:solidFill>
                <a:srgbClr val="C00000"/>
              </a:solidFill>
              <a:latin typeface="黑体" panose="02010609060101010101" pitchFamily="49" charset="-122"/>
              <a:ea typeface="黑体" panose="02010609060101010101" pitchFamily="49" charset="-122"/>
              <a:cs typeface="Open Sans" panose="020B0606030504020204" pitchFamily="34" charset="0"/>
            </a:endParaRPr>
          </a:p>
        </p:txBody>
      </p:sp>
      <p:sp>
        <p:nvSpPr>
          <p:cNvPr id="76" name="TextBox 28"/>
          <p:cNvSpPr txBox="1"/>
          <p:nvPr/>
        </p:nvSpPr>
        <p:spPr>
          <a:xfrm>
            <a:off x="2023115" y="3921238"/>
            <a:ext cx="1557578" cy="377008"/>
          </a:xfrm>
          <a:prstGeom prst="rect">
            <a:avLst/>
          </a:prstGeom>
          <a:noFill/>
        </p:spPr>
        <p:txBody>
          <a:bodyPr wrap="square" lIns="68562" tIns="34281" rIns="68562" bIns="34281">
            <a:spAutoFit/>
          </a:bodyPr>
          <a:lstStyle/>
          <a:p>
            <a:pPr>
              <a:defRPr/>
            </a:pPr>
            <a:r>
              <a:rPr lang="en-US" altLang="zh-CN"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2019</a:t>
            </a:r>
            <a:r>
              <a:rPr lang="zh-CN" altLang="en-US"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年</a:t>
            </a:r>
            <a:r>
              <a:rPr lang="en-US" altLang="zh-CN"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1-3</a:t>
            </a:r>
            <a:r>
              <a:rPr lang="zh-CN" altLang="en-US"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月</a:t>
            </a:r>
            <a:endParaRPr lang="en-US" sz="2000" b="1" dirty="0">
              <a:solidFill>
                <a:srgbClr val="C00000"/>
              </a:solidFill>
              <a:latin typeface="黑体" panose="02010609060101010101" pitchFamily="49" charset="-122"/>
              <a:ea typeface="黑体" panose="02010609060101010101" pitchFamily="49" charset="-122"/>
              <a:cs typeface="Open Sans" panose="020B0606030504020204" pitchFamily="34" charset="0"/>
            </a:endParaRPr>
          </a:p>
        </p:txBody>
      </p:sp>
      <p:sp>
        <p:nvSpPr>
          <p:cNvPr id="77" name="TextBox 29"/>
          <p:cNvSpPr txBox="1"/>
          <p:nvPr/>
        </p:nvSpPr>
        <p:spPr>
          <a:xfrm>
            <a:off x="3335431" y="2737983"/>
            <a:ext cx="1562951" cy="377008"/>
          </a:xfrm>
          <a:prstGeom prst="rect">
            <a:avLst/>
          </a:prstGeom>
          <a:noFill/>
        </p:spPr>
        <p:txBody>
          <a:bodyPr wrap="square" lIns="68562" tIns="34281" rIns="68562" bIns="34281">
            <a:spAutoFit/>
          </a:bodyPr>
          <a:lstStyle/>
          <a:p>
            <a:pPr>
              <a:defRPr/>
            </a:pPr>
            <a:r>
              <a:rPr lang="en-US" altLang="zh-CN"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2019</a:t>
            </a:r>
            <a:r>
              <a:rPr lang="zh-CN" altLang="en-US"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年</a:t>
            </a:r>
            <a:r>
              <a:rPr lang="en-US" altLang="zh-CN"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1-4</a:t>
            </a:r>
            <a:r>
              <a:rPr lang="zh-CN" altLang="en-US"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月</a:t>
            </a:r>
            <a:endParaRPr lang="en-US" sz="2000" b="1" dirty="0">
              <a:solidFill>
                <a:srgbClr val="C00000"/>
              </a:solidFill>
              <a:latin typeface="黑体" panose="02010609060101010101" pitchFamily="49" charset="-122"/>
              <a:ea typeface="黑体" panose="02010609060101010101" pitchFamily="49" charset="-122"/>
              <a:cs typeface="Open Sans" panose="020B0606030504020204" pitchFamily="34" charset="0"/>
            </a:endParaRPr>
          </a:p>
        </p:txBody>
      </p:sp>
      <p:sp>
        <p:nvSpPr>
          <p:cNvPr id="78" name="TextBox 30"/>
          <p:cNvSpPr txBox="1"/>
          <p:nvPr/>
        </p:nvSpPr>
        <p:spPr>
          <a:xfrm>
            <a:off x="4613841" y="3956050"/>
            <a:ext cx="1717566" cy="377008"/>
          </a:xfrm>
          <a:prstGeom prst="rect">
            <a:avLst/>
          </a:prstGeom>
          <a:noFill/>
        </p:spPr>
        <p:txBody>
          <a:bodyPr wrap="square" lIns="68562" tIns="34281" rIns="68562" bIns="34281">
            <a:spAutoFit/>
          </a:bodyPr>
          <a:lstStyle/>
          <a:p>
            <a:pPr>
              <a:defRPr/>
            </a:pPr>
            <a:r>
              <a:rPr lang="en-US" altLang="zh-CN"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2019</a:t>
            </a:r>
            <a:r>
              <a:rPr lang="zh-CN" altLang="en-US"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年</a:t>
            </a:r>
            <a:r>
              <a:rPr lang="en-US" altLang="zh-CN"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5-6</a:t>
            </a:r>
            <a:r>
              <a:rPr lang="zh-CN" altLang="en-US"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月</a:t>
            </a:r>
            <a:endParaRPr lang="en-US" sz="2000" b="1" dirty="0">
              <a:solidFill>
                <a:srgbClr val="C00000"/>
              </a:solidFill>
              <a:latin typeface="黑体" panose="02010609060101010101" pitchFamily="49" charset="-122"/>
              <a:ea typeface="黑体" panose="02010609060101010101" pitchFamily="49" charset="-122"/>
              <a:cs typeface="Open Sans" panose="020B0606030504020204" pitchFamily="34" charset="0"/>
            </a:endParaRPr>
          </a:p>
        </p:txBody>
      </p:sp>
      <p:sp>
        <p:nvSpPr>
          <p:cNvPr id="79" name="TextBox 31"/>
          <p:cNvSpPr txBox="1"/>
          <p:nvPr/>
        </p:nvSpPr>
        <p:spPr>
          <a:xfrm>
            <a:off x="6257995" y="2718781"/>
            <a:ext cx="1368152" cy="377008"/>
          </a:xfrm>
          <a:prstGeom prst="rect">
            <a:avLst/>
          </a:prstGeom>
          <a:noFill/>
        </p:spPr>
        <p:txBody>
          <a:bodyPr wrap="square" lIns="68562" tIns="34281" rIns="68562" bIns="34281">
            <a:spAutoFit/>
          </a:bodyPr>
          <a:lstStyle/>
          <a:p>
            <a:pPr>
              <a:defRPr/>
            </a:pPr>
            <a:r>
              <a:rPr lang="en-US" altLang="zh-CN"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2019</a:t>
            </a:r>
            <a:r>
              <a:rPr lang="zh-CN" altLang="en-US"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年</a:t>
            </a:r>
            <a:r>
              <a:rPr lang="en-US" altLang="zh-CN"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7</a:t>
            </a:r>
            <a:r>
              <a:rPr lang="zh-CN" altLang="en-US"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月</a:t>
            </a:r>
            <a:endParaRPr lang="en-US" sz="2000" b="1" dirty="0">
              <a:solidFill>
                <a:srgbClr val="C00000"/>
              </a:solidFill>
              <a:latin typeface="黑体" panose="02010609060101010101" pitchFamily="49" charset="-122"/>
              <a:ea typeface="黑体" panose="02010609060101010101" pitchFamily="49" charset="-122"/>
              <a:cs typeface="Open Sans" panose="020B0606030504020204" pitchFamily="34" charset="0"/>
            </a:endParaRPr>
          </a:p>
        </p:txBody>
      </p:sp>
      <p:sp>
        <p:nvSpPr>
          <p:cNvPr id="80" name="TextBox 32"/>
          <p:cNvSpPr txBox="1"/>
          <p:nvPr/>
        </p:nvSpPr>
        <p:spPr>
          <a:xfrm>
            <a:off x="7626147" y="3932694"/>
            <a:ext cx="1698381" cy="377008"/>
          </a:xfrm>
          <a:prstGeom prst="rect">
            <a:avLst/>
          </a:prstGeom>
          <a:noFill/>
        </p:spPr>
        <p:txBody>
          <a:bodyPr wrap="square" lIns="68562" tIns="34281" rIns="68562" bIns="34281">
            <a:spAutoFit/>
          </a:bodyPr>
          <a:lstStyle/>
          <a:p>
            <a:pPr>
              <a:defRPr/>
            </a:pPr>
            <a:r>
              <a:rPr lang="en-US" altLang="zh-CN"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2019</a:t>
            </a:r>
            <a:r>
              <a:rPr lang="zh-CN" altLang="en-US"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年</a:t>
            </a:r>
            <a:r>
              <a:rPr lang="en-US" altLang="zh-CN"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8</a:t>
            </a:r>
            <a:r>
              <a:rPr lang="zh-CN" altLang="en-US"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月底</a:t>
            </a:r>
            <a:endParaRPr lang="en-US" sz="2000" b="1" dirty="0">
              <a:solidFill>
                <a:srgbClr val="C00000"/>
              </a:solidFill>
              <a:latin typeface="黑体" panose="02010609060101010101" pitchFamily="49" charset="-122"/>
              <a:ea typeface="黑体" panose="02010609060101010101" pitchFamily="49" charset="-122"/>
              <a:cs typeface="Open Sans" panose="020B0606030504020204" pitchFamily="34" charset="0"/>
            </a:endParaRPr>
          </a:p>
        </p:txBody>
      </p:sp>
      <p:sp>
        <p:nvSpPr>
          <p:cNvPr id="81" name="TextBox 33"/>
          <p:cNvSpPr txBox="1"/>
          <p:nvPr/>
        </p:nvSpPr>
        <p:spPr>
          <a:xfrm>
            <a:off x="-5427" y="3901436"/>
            <a:ext cx="1671443" cy="377008"/>
          </a:xfrm>
          <a:prstGeom prst="rect">
            <a:avLst/>
          </a:prstGeom>
          <a:noFill/>
        </p:spPr>
        <p:txBody>
          <a:bodyPr wrap="square" lIns="68562" tIns="34281" rIns="68562" bIns="34281">
            <a:spAutoFit/>
          </a:bodyPr>
          <a:lstStyle/>
          <a:p>
            <a:pPr>
              <a:defRPr/>
            </a:pPr>
            <a:r>
              <a:rPr lang="en-US" altLang="zh-CN"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2018</a:t>
            </a:r>
            <a:r>
              <a:rPr lang="zh-CN" altLang="en-US"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年</a:t>
            </a:r>
            <a:r>
              <a:rPr lang="en-US" altLang="zh-CN"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11</a:t>
            </a:r>
            <a:r>
              <a:rPr lang="zh-CN" altLang="en-US" sz="2000" b="1" dirty="0" smtClean="0">
                <a:solidFill>
                  <a:srgbClr val="C00000"/>
                </a:solidFill>
                <a:latin typeface="黑体" panose="02010609060101010101" pitchFamily="49" charset="-122"/>
                <a:ea typeface="黑体" panose="02010609060101010101" pitchFamily="49" charset="-122"/>
                <a:cs typeface="Open Sans" panose="020B0606030504020204" pitchFamily="34" charset="0"/>
              </a:rPr>
              <a:t>月</a:t>
            </a:r>
            <a:endParaRPr lang="en-US" sz="2000" b="1" dirty="0">
              <a:solidFill>
                <a:srgbClr val="C00000"/>
              </a:solidFill>
              <a:latin typeface="黑体" panose="02010609060101010101" pitchFamily="49" charset="-122"/>
              <a:ea typeface="黑体" panose="02010609060101010101" pitchFamily="49" charset="-122"/>
              <a:cs typeface="Open Sans" panose="020B0606030504020204" pitchFamily="34" charset="0"/>
            </a:endParaRPr>
          </a:p>
        </p:txBody>
      </p:sp>
    </p:spTree>
    <p:extLst>
      <p:ext uri="{BB962C8B-B14F-4D97-AF65-F5344CB8AC3E}">
        <p14:creationId xmlns="" xmlns:p14="http://schemas.microsoft.com/office/powerpoint/2010/main" val="2408032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、编报工作安排</a:t>
            </a:r>
            <a:endParaRPr lang="zh-CN" altLang="en-US" dirty="0"/>
          </a:p>
        </p:txBody>
      </p:sp>
      <p:sp>
        <p:nvSpPr>
          <p:cNvPr id="3" name="内容占位符 2"/>
          <p:cNvSpPr>
            <a:spLocks noGrp="1"/>
          </p:cNvSpPr>
          <p:nvPr>
            <p:ph idx="1"/>
          </p:nvPr>
        </p:nvSpPr>
        <p:spPr/>
        <p:txBody>
          <a:bodyPr/>
          <a:lstStyle/>
          <a:p>
            <a:r>
              <a:rPr lang="zh-CN" altLang="en-US" dirty="0" smtClean="0"/>
              <a:t>（</a:t>
            </a:r>
            <a:r>
              <a:rPr lang="en-US" altLang="zh-CN" dirty="0" smtClean="0"/>
              <a:t>2</a:t>
            </a:r>
            <a:r>
              <a:rPr lang="zh-CN" altLang="en-US" dirty="0" smtClean="0"/>
              <a:t>）决算编报范围</a:t>
            </a:r>
          </a:p>
          <a:p>
            <a:pPr lvl="2">
              <a:lnSpc>
                <a:spcPct val="200000"/>
              </a:lnSpc>
              <a:buFont typeface="Wingdings" pitchFamily="2" charset="2"/>
              <a:buChar char="u"/>
            </a:pPr>
            <a:r>
              <a:rPr lang="zh-CN" altLang="en-US" dirty="0" smtClean="0"/>
              <a:t>  各省、直辖市、自治区科协机关及所属事业单位</a:t>
            </a:r>
            <a:endParaRPr lang="en-US" altLang="zh-CN" dirty="0" smtClean="0"/>
          </a:p>
          <a:p>
            <a:pPr lvl="2">
              <a:lnSpc>
                <a:spcPct val="200000"/>
              </a:lnSpc>
              <a:buFont typeface="Wingdings" pitchFamily="2" charset="2"/>
              <a:buChar char="u"/>
            </a:pPr>
            <a:r>
              <a:rPr lang="zh-CN" altLang="en-US" dirty="0" smtClean="0"/>
              <a:t>  计划单列市科协机关及所属事业单位</a:t>
            </a:r>
            <a:endParaRPr lang="en-US" altLang="zh-CN" dirty="0" smtClean="0"/>
          </a:p>
          <a:p>
            <a:pPr lvl="2">
              <a:lnSpc>
                <a:spcPct val="200000"/>
              </a:lnSpc>
              <a:buFont typeface="Wingdings" pitchFamily="2" charset="2"/>
              <a:buChar char="u"/>
            </a:pPr>
            <a:r>
              <a:rPr lang="zh-CN" altLang="en-US" dirty="0" smtClean="0"/>
              <a:t>  地市级科协机关及所属事业单位</a:t>
            </a:r>
            <a:endParaRPr lang="en-US" altLang="zh-CN" dirty="0" smtClean="0"/>
          </a:p>
          <a:p>
            <a:pPr lvl="2">
              <a:lnSpc>
                <a:spcPct val="200000"/>
              </a:lnSpc>
              <a:buFont typeface="Wingdings" pitchFamily="2" charset="2"/>
              <a:buChar char="u"/>
            </a:pPr>
            <a:r>
              <a:rPr lang="zh-CN" altLang="en-US" dirty="0" smtClean="0"/>
              <a:t>  基层县（区）科协机关</a:t>
            </a:r>
            <a:endParaRPr lang="en-US" altLang="zh-CN" dirty="0" smtClean="0"/>
          </a:p>
          <a:p>
            <a:pPr lvl="2">
              <a:lnSpc>
                <a:spcPct val="200000"/>
              </a:lnSpc>
            </a:pPr>
            <a:r>
              <a:rPr lang="zh-CN" altLang="en-US" dirty="0" smtClean="0"/>
              <a:t>注：包括企业化管理的事业单位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0"/>
            <a:ext cx="7128000" cy="723600"/>
          </a:xfrm>
        </p:spPr>
        <p:txBody>
          <a:bodyPr/>
          <a:lstStyle/>
          <a:p>
            <a:r>
              <a:rPr lang="en-US" altLang="zh-CN" dirty="0" smtClean="0"/>
              <a:t>1</a:t>
            </a:r>
            <a:r>
              <a:rPr lang="zh-CN" altLang="en-US" dirty="0" smtClean="0"/>
              <a:t>、编报工作安排</a:t>
            </a:r>
            <a:endParaRPr lang="zh-CN" altLang="en-US" dirty="0"/>
          </a:p>
        </p:txBody>
      </p:sp>
      <p:sp>
        <p:nvSpPr>
          <p:cNvPr id="3" name="内容占位符 2"/>
          <p:cNvSpPr>
            <a:spLocks noGrp="1"/>
          </p:cNvSpPr>
          <p:nvPr>
            <p:ph idx="1"/>
          </p:nvPr>
        </p:nvSpPr>
        <p:spPr>
          <a:xfrm>
            <a:off x="395536" y="764704"/>
            <a:ext cx="8352928" cy="5483696"/>
          </a:xfrm>
        </p:spPr>
        <p:txBody>
          <a:bodyPr/>
          <a:lstStyle/>
          <a:p>
            <a:pPr>
              <a:lnSpc>
                <a:spcPct val="170000"/>
              </a:lnSpc>
            </a:pPr>
            <a:r>
              <a:rPr lang="zh-CN" altLang="en-US" dirty="0" smtClean="0"/>
              <a:t>（</a:t>
            </a:r>
            <a:r>
              <a:rPr lang="en-US" altLang="zh-CN" dirty="0" smtClean="0"/>
              <a:t>3</a:t>
            </a:r>
            <a:r>
              <a:rPr lang="zh-CN" altLang="en-US" dirty="0" smtClean="0"/>
              <a:t>）决算编报内容</a:t>
            </a:r>
          </a:p>
          <a:p>
            <a:pPr lvl="2">
              <a:lnSpc>
                <a:spcPct val="170000"/>
              </a:lnSpc>
              <a:buFont typeface="Wingdings" pitchFamily="2" charset="2"/>
              <a:buChar char="u"/>
            </a:pPr>
            <a:r>
              <a:rPr lang="zh-CN" altLang="en-US" dirty="0" smtClean="0"/>
              <a:t>  封面</a:t>
            </a:r>
            <a:endParaRPr lang="en-US" altLang="zh-CN" dirty="0" smtClean="0"/>
          </a:p>
          <a:p>
            <a:pPr lvl="2">
              <a:lnSpc>
                <a:spcPct val="170000"/>
              </a:lnSpc>
              <a:buFont typeface="Wingdings" pitchFamily="2" charset="2"/>
              <a:buChar char="u"/>
            </a:pPr>
            <a:r>
              <a:rPr lang="zh-CN" altLang="en-US" dirty="0" smtClean="0"/>
              <a:t>  基本信息表</a:t>
            </a:r>
            <a:endParaRPr lang="en-US" altLang="zh-CN" dirty="0" smtClean="0"/>
          </a:p>
          <a:p>
            <a:pPr lvl="2">
              <a:lnSpc>
                <a:spcPct val="170000"/>
              </a:lnSpc>
              <a:buFont typeface="Wingdings" pitchFamily="2" charset="2"/>
              <a:buChar char="u"/>
            </a:pPr>
            <a:r>
              <a:rPr lang="zh-CN" altLang="en-US" dirty="0" smtClean="0"/>
              <a:t>  决算</a:t>
            </a:r>
            <a:r>
              <a:rPr lang="en-US" altLang="zh-CN" dirty="0" smtClean="0"/>
              <a:t>01</a:t>
            </a:r>
            <a:r>
              <a:rPr lang="zh-CN" altLang="en-US" dirty="0" smtClean="0"/>
              <a:t>表</a:t>
            </a:r>
            <a:r>
              <a:rPr lang="en-US" altLang="zh-CN" dirty="0" smtClean="0"/>
              <a:t>-</a:t>
            </a:r>
            <a:r>
              <a:rPr lang="zh-CN" altLang="en-US" dirty="0" smtClean="0"/>
              <a:t>财务决算总表</a:t>
            </a:r>
            <a:endParaRPr lang="en-US" altLang="zh-CN" dirty="0" smtClean="0"/>
          </a:p>
          <a:p>
            <a:pPr lvl="2">
              <a:lnSpc>
                <a:spcPct val="170000"/>
              </a:lnSpc>
              <a:buFont typeface="Wingdings" pitchFamily="2" charset="2"/>
              <a:buChar char="u"/>
            </a:pPr>
            <a:r>
              <a:rPr lang="zh-CN" altLang="en-US" dirty="0" smtClean="0"/>
              <a:t>  决算</a:t>
            </a:r>
            <a:r>
              <a:rPr lang="en-US" altLang="zh-CN" dirty="0" smtClean="0"/>
              <a:t>02</a:t>
            </a:r>
            <a:r>
              <a:rPr lang="zh-CN" altLang="en-US" dirty="0" smtClean="0"/>
              <a:t>表</a:t>
            </a:r>
            <a:r>
              <a:rPr lang="en-US" altLang="zh-CN" dirty="0" smtClean="0"/>
              <a:t>-</a:t>
            </a:r>
            <a:r>
              <a:rPr lang="zh-CN" altLang="en-US" dirty="0" smtClean="0"/>
              <a:t>收支决算表</a:t>
            </a:r>
            <a:endParaRPr lang="en-US" altLang="zh-CN" dirty="0" smtClean="0"/>
          </a:p>
          <a:p>
            <a:pPr lvl="2">
              <a:lnSpc>
                <a:spcPct val="170000"/>
              </a:lnSpc>
              <a:buFont typeface="Wingdings" pitchFamily="2" charset="2"/>
              <a:buChar char="u"/>
            </a:pPr>
            <a:r>
              <a:rPr lang="zh-CN" altLang="en-US" dirty="0" smtClean="0"/>
              <a:t>  决算</a:t>
            </a:r>
            <a:r>
              <a:rPr lang="en-US" altLang="zh-CN" dirty="0" smtClean="0"/>
              <a:t>03</a:t>
            </a:r>
            <a:r>
              <a:rPr lang="zh-CN" altLang="en-US" dirty="0" smtClean="0"/>
              <a:t>表</a:t>
            </a:r>
            <a:r>
              <a:rPr lang="en-US" altLang="zh-CN" dirty="0" smtClean="0"/>
              <a:t>-</a:t>
            </a:r>
            <a:r>
              <a:rPr lang="zh-CN" altLang="en-US" dirty="0" smtClean="0"/>
              <a:t>收入决算表</a:t>
            </a:r>
            <a:endParaRPr lang="en-US" altLang="zh-CN" dirty="0" smtClean="0"/>
          </a:p>
          <a:p>
            <a:pPr lvl="2">
              <a:lnSpc>
                <a:spcPct val="170000"/>
              </a:lnSpc>
              <a:buFont typeface="Wingdings" pitchFamily="2" charset="2"/>
              <a:buChar char="u"/>
            </a:pPr>
            <a:r>
              <a:rPr lang="zh-CN" altLang="en-US" dirty="0" smtClean="0"/>
              <a:t>  决算</a:t>
            </a:r>
            <a:r>
              <a:rPr lang="en-US" altLang="zh-CN" dirty="0" smtClean="0"/>
              <a:t>04</a:t>
            </a:r>
            <a:r>
              <a:rPr lang="zh-CN" altLang="en-US" dirty="0" smtClean="0"/>
              <a:t>表</a:t>
            </a:r>
            <a:r>
              <a:rPr lang="en-US" altLang="zh-CN" dirty="0" smtClean="0"/>
              <a:t>-</a:t>
            </a:r>
            <a:r>
              <a:rPr lang="zh-CN" altLang="en-US" dirty="0" smtClean="0"/>
              <a:t>支出决算表</a:t>
            </a:r>
            <a:endParaRPr lang="en-US" altLang="zh-CN" dirty="0" smtClean="0"/>
          </a:p>
          <a:p>
            <a:pPr lvl="2">
              <a:lnSpc>
                <a:spcPct val="170000"/>
              </a:lnSpc>
              <a:buFont typeface="Wingdings" pitchFamily="2" charset="2"/>
              <a:buChar char="u"/>
            </a:pPr>
            <a:r>
              <a:rPr lang="zh-CN" altLang="en-US" dirty="0" smtClean="0"/>
              <a:t>  决算</a:t>
            </a:r>
            <a:r>
              <a:rPr lang="en-US" altLang="zh-CN" dirty="0" smtClean="0"/>
              <a:t>05</a:t>
            </a:r>
            <a:r>
              <a:rPr lang="zh-CN" altLang="en-US" dirty="0" smtClean="0"/>
              <a:t>表</a:t>
            </a:r>
            <a:r>
              <a:rPr lang="en-US" altLang="zh-CN" dirty="0" smtClean="0"/>
              <a:t>-</a:t>
            </a:r>
            <a:r>
              <a:rPr lang="zh-CN" altLang="en-US" dirty="0" smtClean="0"/>
              <a:t>资产负债简表</a:t>
            </a:r>
            <a:endParaRPr lang="en-US" altLang="zh-CN" dirty="0" smtClean="0"/>
          </a:p>
          <a:p>
            <a:pPr lvl="2">
              <a:lnSpc>
                <a:spcPct val="170000"/>
              </a:lnSpc>
              <a:buFont typeface="Wingdings" pitchFamily="2" charset="2"/>
              <a:buChar char="u"/>
            </a:pPr>
            <a:r>
              <a:rPr lang="zh-CN" altLang="en-US" dirty="0" smtClean="0"/>
              <a:t>  决算</a:t>
            </a:r>
            <a:r>
              <a:rPr lang="en-US" altLang="zh-CN" dirty="0" smtClean="0"/>
              <a:t>06</a:t>
            </a:r>
            <a:r>
              <a:rPr lang="zh-CN" altLang="en-US" dirty="0" smtClean="0"/>
              <a:t>表</a:t>
            </a:r>
            <a:r>
              <a:rPr lang="en-US" altLang="zh-CN" dirty="0" smtClean="0"/>
              <a:t>-</a:t>
            </a:r>
            <a:r>
              <a:rPr lang="zh-CN" altLang="en-US" dirty="0" smtClean="0"/>
              <a:t>基本数字表</a:t>
            </a:r>
            <a:endParaRPr lang="en-US" altLang="zh-CN" dirty="0" smtClean="0"/>
          </a:p>
          <a:p>
            <a:pPr lvl="2">
              <a:lnSpc>
                <a:spcPct val="170000"/>
              </a:lnSpc>
              <a:buFont typeface="Wingdings" pitchFamily="2" charset="2"/>
              <a:buChar char="u"/>
            </a:pPr>
            <a:r>
              <a:rPr lang="zh-CN" altLang="en-US" dirty="0" smtClean="0"/>
              <a:t>  编报说明</a:t>
            </a:r>
          </a:p>
        </p:txBody>
      </p:sp>
      <p:sp>
        <p:nvSpPr>
          <p:cNvPr id="5" name="文本框 4"/>
          <p:cNvSpPr txBox="1"/>
          <p:nvPr/>
        </p:nvSpPr>
        <p:spPr>
          <a:xfrm>
            <a:off x="6516216" y="1623256"/>
            <a:ext cx="1169551" cy="4326024"/>
          </a:xfrm>
          <a:prstGeom prst="rect">
            <a:avLst/>
          </a:prstGeom>
          <a:noFill/>
        </p:spPr>
        <p:txBody>
          <a:bodyPr vert="eaVert" wrap="square" rtlCol="0">
            <a:spAutoFit/>
          </a:bodyPr>
          <a:lstStyle/>
          <a:p>
            <a:pPr algn="ctr"/>
            <a:r>
              <a:rPr lang="zh-CN" altLang="en-US" sz="3200" dirty="0" smtClean="0">
                <a:solidFill>
                  <a:srgbClr val="FF0000"/>
                </a:solidFill>
                <a:latin typeface="楷体" panose="02010609060101010101" pitchFamily="49" charset="-122"/>
                <a:ea typeface="楷体" panose="02010609060101010101" pitchFamily="49" charset="-122"/>
              </a:rPr>
              <a:t>决算数据的口径保持与财政决算的口径一致</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、编报工作安排</a:t>
            </a:r>
            <a:endParaRPr lang="zh-CN" altLang="en-US" dirty="0"/>
          </a:p>
        </p:txBody>
      </p:sp>
      <p:sp>
        <p:nvSpPr>
          <p:cNvPr id="3" name="内容占位符 2"/>
          <p:cNvSpPr>
            <a:spLocks noGrp="1"/>
          </p:cNvSpPr>
          <p:nvPr>
            <p:ph idx="1"/>
          </p:nvPr>
        </p:nvSpPr>
        <p:spPr>
          <a:xfrm>
            <a:off x="395536" y="692696"/>
            <a:ext cx="8352928" cy="5400600"/>
          </a:xfrm>
        </p:spPr>
        <p:txBody>
          <a:bodyPr/>
          <a:lstStyle/>
          <a:p>
            <a:r>
              <a:rPr lang="zh-CN" altLang="en-US" dirty="0" smtClean="0"/>
              <a:t>（</a:t>
            </a:r>
            <a:r>
              <a:rPr lang="en-US" altLang="zh-CN" dirty="0" smtClean="0"/>
              <a:t>4</a:t>
            </a:r>
            <a:r>
              <a:rPr lang="zh-CN" altLang="en-US" dirty="0" smtClean="0"/>
              <a:t>）决算编报时间</a:t>
            </a:r>
          </a:p>
          <a:p>
            <a:pPr lvl="1"/>
            <a:r>
              <a:rPr lang="zh-CN" altLang="en-US" dirty="0" smtClean="0"/>
              <a:t>系统报送截止日期为</a:t>
            </a:r>
            <a:r>
              <a:rPr lang="en-US" altLang="zh-CN" dirty="0" smtClean="0">
                <a:solidFill>
                  <a:srgbClr val="FF0000"/>
                </a:solidFill>
              </a:rPr>
              <a:t>2019</a:t>
            </a:r>
            <a:r>
              <a:rPr lang="zh-CN" altLang="en-US" dirty="0" smtClean="0">
                <a:solidFill>
                  <a:srgbClr val="FF0000"/>
                </a:solidFill>
              </a:rPr>
              <a:t>年</a:t>
            </a:r>
            <a:r>
              <a:rPr lang="en-US" altLang="zh-CN" dirty="0" smtClean="0">
                <a:solidFill>
                  <a:srgbClr val="FF0000"/>
                </a:solidFill>
              </a:rPr>
              <a:t>3</a:t>
            </a:r>
            <a:r>
              <a:rPr lang="zh-CN" altLang="en-US" dirty="0" smtClean="0">
                <a:solidFill>
                  <a:srgbClr val="FF0000"/>
                </a:solidFill>
              </a:rPr>
              <a:t>月</a:t>
            </a:r>
            <a:r>
              <a:rPr lang="en-US" altLang="zh-CN" dirty="0" smtClean="0">
                <a:solidFill>
                  <a:srgbClr val="FF0000"/>
                </a:solidFill>
              </a:rPr>
              <a:t>30</a:t>
            </a:r>
            <a:r>
              <a:rPr lang="zh-CN" altLang="en-US" dirty="0" smtClean="0">
                <a:solidFill>
                  <a:srgbClr val="FF0000"/>
                </a:solidFill>
              </a:rPr>
              <a:t>日</a:t>
            </a:r>
            <a:endParaRPr lang="en-US" altLang="zh-CN" dirty="0" smtClean="0">
              <a:solidFill>
                <a:srgbClr val="FF0000"/>
              </a:solidFill>
            </a:endParaRPr>
          </a:p>
          <a:p>
            <a:pPr lvl="1"/>
            <a:r>
              <a:rPr lang="zh-CN" altLang="en-US" dirty="0" smtClean="0"/>
              <a:t>纸质文件报送截止日期为</a:t>
            </a:r>
            <a:r>
              <a:rPr lang="en-US" altLang="zh-CN" dirty="0" smtClean="0">
                <a:solidFill>
                  <a:srgbClr val="FF0000"/>
                </a:solidFill>
              </a:rPr>
              <a:t>2019</a:t>
            </a:r>
            <a:r>
              <a:rPr lang="zh-CN" altLang="en-US" dirty="0" smtClean="0">
                <a:solidFill>
                  <a:srgbClr val="FF0000"/>
                </a:solidFill>
              </a:rPr>
              <a:t>年</a:t>
            </a:r>
            <a:r>
              <a:rPr lang="en-US" altLang="zh-CN" dirty="0" smtClean="0">
                <a:solidFill>
                  <a:srgbClr val="FF0000"/>
                </a:solidFill>
              </a:rPr>
              <a:t>5</a:t>
            </a:r>
            <a:r>
              <a:rPr lang="zh-CN" altLang="en-US" dirty="0" smtClean="0">
                <a:solidFill>
                  <a:srgbClr val="FF0000"/>
                </a:solidFill>
              </a:rPr>
              <a:t>月</a:t>
            </a:r>
            <a:r>
              <a:rPr lang="en-US" altLang="zh-CN" dirty="0" smtClean="0">
                <a:solidFill>
                  <a:srgbClr val="FF0000"/>
                </a:solidFill>
              </a:rPr>
              <a:t>15</a:t>
            </a:r>
            <a:r>
              <a:rPr lang="zh-CN" altLang="en-US" dirty="0" smtClean="0">
                <a:solidFill>
                  <a:srgbClr val="FF0000"/>
                </a:solidFill>
              </a:rPr>
              <a:t>日</a:t>
            </a:r>
            <a:endParaRPr lang="en-US" altLang="zh-CN" dirty="0" smtClean="0">
              <a:solidFill>
                <a:srgbClr val="FF0000"/>
              </a:solidFill>
            </a:endParaRPr>
          </a:p>
          <a:p>
            <a:pPr lvl="1"/>
            <a:r>
              <a:rPr lang="zh-CN" altLang="en-US" sz="2000" dirty="0" smtClean="0">
                <a:solidFill>
                  <a:srgbClr val="FF0000"/>
                </a:solidFill>
                <a:latin typeface="仿宋_GB2312" panose="02010609030101010101" pitchFamily="49" charset="-122"/>
                <a:ea typeface="仿宋_GB2312" panose="02010609030101010101" pitchFamily="49" charset="-122"/>
              </a:rPr>
              <a:t>（系统数据审核通过后，</a:t>
            </a:r>
            <a:r>
              <a:rPr lang="zh-CN" altLang="en-US" sz="2000" dirty="0" smtClean="0">
                <a:latin typeface="仿宋_GB2312" panose="02010609030101010101" pitchFamily="49" charset="-122"/>
                <a:ea typeface="仿宋_GB2312" panose="02010609030101010101" pitchFamily="49" charset="-122"/>
                <a:cs typeface="+mn-cs"/>
              </a:rPr>
              <a:t>报送纸质决算报表、编报说明各一份，</a:t>
            </a:r>
            <a:r>
              <a:rPr lang="en-US" altLang="zh-CN" sz="2000" dirty="0" smtClean="0">
                <a:latin typeface="仿宋_GB2312" panose="02010609030101010101" pitchFamily="49" charset="-122"/>
                <a:ea typeface="仿宋_GB2312" panose="02010609030101010101" pitchFamily="49" charset="-122"/>
                <a:cs typeface="+mn-cs"/>
              </a:rPr>
              <a:t>A4</a:t>
            </a:r>
            <a:r>
              <a:rPr lang="zh-CN" altLang="en-US" sz="2000" dirty="0" smtClean="0">
                <a:latin typeface="仿宋_GB2312" panose="02010609030101010101" pitchFamily="49" charset="-122"/>
                <a:ea typeface="仿宋_GB2312" panose="02010609030101010101" pitchFamily="49" charset="-122"/>
                <a:cs typeface="+mn-cs"/>
              </a:rPr>
              <a:t>纸打印，封面签字并加盖公章）</a:t>
            </a:r>
          </a:p>
          <a:p>
            <a:r>
              <a:rPr lang="zh-CN" altLang="en-US" dirty="0" smtClean="0"/>
              <a:t>（</a:t>
            </a:r>
            <a:r>
              <a:rPr lang="en-US" altLang="zh-CN" dirty="0" smtClean="0"/>
              <a:t>5</a:t>
            </a:r>
            <a:r>
              <a:rPr lang="zh-CN" altLang="en-US" dirty="0" smtClean="0"/>
              <a:t>）决算审核时间</a:t>
            </a:r>
            <a:endParaRPr lang="en-US" altLang="zh-CN" dirty="0" smtClean="0"/>
          </a:p>
          <a:p>
            <a:r>
              <a:rPr lang="en-US" altLang="zh-CN" dirty="0" smtClean="0"/>
              <a:t>       </a:t>
            </a:r>
            <a:r>
              <a:rPr lang="zh-CN" altLang="en-US" sz="2400" dirty="0" smtClean="0">
                <a:solidFill>
                  <a:schemeClr val="accent2">
                    <a:lumMod val="50000"/>
                  </a:schemeClr>
                </a:solidFill>
              </a:rPr>
              <a:t>审核截止日期为</a:t>
            </a:r>
            <a:r>
              <a:rPr lang="en-US" altLang="zh-CN" sz="2400" dirty="0" smtClean="0">
                <a:solidFill>
                  <a:srgbClr val="FF0000"/>
                </a:solidFill>
              </a:rPr>
              <a:t>2019</a:t>
            </a:r>
            <a:r>
              <a:rPr lang="zh-CN" altLang="en-US" sz="2400" dirty="0" smtClean="0">
                <a:solidFill>
                  <a:srgbClr val="FF0000"/>
                </a:solidFill>
              </a:rPr>
              <a:t>年</a:t>
            </a:r>
            <a:r>
              <a:rPr lang="en-US" altLang="zh-CN" sz="2400" dirty="0" smtClean="0">
                <a:solidFill>
                  <a:srgbClr val="FF0000"/>
                </a:solidFill>
              </a:rPr>
              <a:t>4</a:t>
            </a:r>
            <a:r>
              <a:rPr lang="zh-CN" altLang="en-US" sz="2400" dirty="0" smtClean="0">
                <a:solidFill>
                  <a:srgbClr val="FF0000"/>
                </a:solidFill>
              </a:rPr>
              <a:t>月</a:t>
            </a:r>
            <a:r>
              <a:rPr lang="en-US" altLang="zh-CN" sz="2400" dirty="0" smtClean="0">
                <a:solidFill>
                  <a:srgbClr val="FF0000"/>
                </a:solidFill>
              </a:rPr>
              <a:t>30</a:t>
            </a:r>
            <a:r>
              <a:rPr lang="zh-CN" altLang="en-US" sz="2400" dirty="0" smtClean="0">
                <a:solidFill>
                  <a:srgbClr val="FF0000"/>
                </a:solidFill>
              </a:rPr>
              <a:t>日</a:t>
            </a:r>
            <a:r>
              <a:rPr lang="zh-CN" altLang="en-US" sz="2400" dirty="0" smtClean="0">
                <a:solidFill>
                  <a:schemeClr val="accent2">
                    <a:lumMod val="50000"/>
                  </a:schemeClr>
                </a:solidFill>
              </a:rPr>
              <a:t>（系统收到上报数据后</a:t>
            </a:r>
            <a:r>
              <a:rPr lang="en-US" altLang="zh-CN" sz="2400" dirty="0" smtClean="0">
                <a:solidFill>
                  <a:srgbClr val="FF0000"/>
                </a:solidFill>
              </a:rPr>
              <a:t>7</a:t>
            </a:r>
            <a:r>
              <a:rPr lang="zh-CN" altLang="en-US" sz="2400" dirty="0" smtClean="0">
                <a:solidFill>
                  <a:srgbClr val="FF0000"/>
                </a:solidFill>
              </a:rPr>
              <a:t>日</a:t>
            </a:r>
            <a:r>
              <a:rPr lang="zh-CN" altLang="en-US" sz="2400" dirty="0" smtClean="0">
                <a:solidFill>
                  <a:schemeClr val="accent2">
                    <a:lumMod val="50000"/>
                  </a:schemeClr>
                </a:solidFill>
              </a:rPr>
              <a:t>内给出审核意见，各上报单位</a:t>
            </a:r>
            <a:r>
              <a:rPr lang="en-US" altLang="zh-CN" sz="2400" dirty="0" smtClean="0">
                <a:solidFill>
                  <a:srgbClr val="FF0000"/>
                </a:solidFill>
              </a:rPr>
              <a:t>7</a:t>
            </a:r>
            <a:r>
              <a:rPr lang="zh-CN" altLang="en-US" sz="2400" dirty="0" smtClean="0">
                <a:solidFill>
                  <a:srgbClr val="FF0000"/>
                </a:solidFill>
              </a:rPr>
              <a:t>日</a:t>
            </a:r>
            <a:r>
              <a:rPr lang="zh-CN" altLang="en-US" sz="2400" dirty="0" smtClean="0">
                <a:solidFill>
                  <a:schemeClr val="accent2">
                    <a:lumMod val="50000"/>
                  </a:schemeClr>
                </a:solidFill>
              </a:rPr>
              <a:t>内修改完毕并上报）</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、编报工作安排</a:t>
            </a:r>
            <a:endParaRPr lang="zh-CN" altLang="en-US" dirty="0"/>
          </a:p>
        </p:txBody>
      </p:sp>
      <p:sp>
        <p:nvSpPr>
          <p:cNvPr id="3" name="内容占位符 2"/>
          <p:cNvSpPr>
            <a:spLocks noGrp="1"/>
          </p:cNvSpPr>
          <p:nvPr>
            <p:ph idx="1"/>
          </p:nvPr>
        </p:nvSpPr>
        <p:spPr>
          <a:xfrm>
            <a:off x="-36512" y="764704"/>
            <a:ext cx="8953700" cy="5544616"/>
          </a:xfrm>
        </p:spPr>
        <p:txBody>
          <a:bodyPr/>
          <a:lstStyle/>
          <a:p>
            <a:r>
              <a:rPr lang="zh-CN" altLang="en-US" dirty="0"/>
              <a:t>（</a:t>
            </a:r>
            <a:r>
              <a:rPr lang="en-US" altLang="zh-CN" dirty="0"/>
              <a:t>6</a:t>
            </a:r>
            <a:r>
              <a:rPr lang="zh-CN" altLang="en-US" dirty="0"/>
              <a:t>）</a:t>
            </a:r>
            <a:r>
              <a:rPr lang="en-US" altLang="zh-CN" dirty="0"/>
              <a:t>2017</a:t>
            </a:r>
            <a:r>
              <a:rPr lang="zh-CN" altLang="en-US" dirty="0"/>
              <a:t>年决算工作问题应对</a:t>
            </a:r>
            <a:endParaRPr lang="en-US" altLang="zh-CN" dirty="0"/>
          </a:p>
          <a:p>
            <a:pPr marL="432000" lvl="2" algn="just">
              <a:lnSpc>
                <a:spcPct val="150000"/>
              </a:lnSpc>
              <a:buFont typeface="Wingdings" pitchFamily="2" charset="2"/>
              <a:buChar char="u"/>
            </a:pPr>
            <a:r>
              <a:rPr lang="zh-CN" altLang="en-US" sz="1900" dirty="0" smtClean="0"/>
              <a:t> </a:t>
            </a:r>
            <a:r>
              <a:rPr lang="zh-CN" altLang="en-US" sz="2100" dirty="0" smtClean="0"/>
              <a:t>合署办公单位填报数据问题：</a:t>
            </a:r>
            <a:r>
              <a:rPr lang="zh-CN" altLang="en-US" sz="2100" dirty="0" smtClean="0">
                <a:latin typeface="仿宋_GB2312" panose="02010609030101010101" pitchFamily="49" charset="-122"/>
                <a:ea typeface="仿宋_GB2312" panose="02010609030101010101" pitchFamily="49" charset="-122"/>
              </a:rPr>
              <a:t>财政预算批复明确区分的按预算批复和决算填报，预算批复未明确区分的按从事科协工作人员比例划分填报；</a:t>
            </a:r>
            <a:endParaRPr lang="en-US" altLang="zh-CN" sz="2100" dirty="0" smtClean="0">
              <a:latin typeface="仿宋_GB2312" panose="02010609030101010101" pitchFamily="49" charset="-122"/>
              <a:ea typeface="仿宋_GB2312" panose="02010609030101010101" pitchFamily="49" charset="-122"/>
            </a:endParaRPr>
          </a:p>
          <a:p>
            <a:pPr marL="432000" lvl="2" algn="just">
              <a:lnSpc>
                <a:spcPct val="150000"/>
              </a:lnSpc>
              <a:spcBef>
                <a:spcPts val="600"/>
              </a:spcBef>
              <a:buFont typeface="Wingdings" pitchFamily="2" charset="2"/>
              <a:buChar char="u"/>
            </a:pPr>
            <a:r>
              <a:rPr lang="zh-CN" altLang="en-US" sz="2100" dirty="0" smtClean="0"/>
              <a:t> 资产负债表年初数据自动提取问题：</a:t>
            </a:r>
            <a:r>
              <a:rPr lang="en-US" altLang="zh-CN" sz="2100" dirty="0" smtClean="0">
                <a:latin typeface="仿宋_GB2312" panose="02010609030101010101" pitchFamily="49" charset="-122"/>
                <a:ea typeface="仿宋_GB2312" panose="02010609030101010101" pitchFamily="49" charset="-122"/>
              </a:rPr>
              <a:t>2018</a:t>
            </a:r>
            <a:r>
              <a:rPr lang="zh-CN" altLang="en-US" sz="2100" dirty="0" smtClean="0">
                <a:latin typeface="仿宋_GB2312" panose="02010609030101010101" pitchFamily="49" charset="-122"/>
                <a:ea typeface="仿宋_GB2312" panose="02010609030101010101" pitchFamily="49" charset="-122"/>
              </a:rPr>
              <a:t>年度系统增加申请修改功能，需要修改的单位，向上级单位提交申请说明，通过后可修改年初数；</a:t>
            </a:r>
            <a:endParaRPr lang="en-US" altLang="zh-CN" sz="2100" dirty="0" smtClean="0">
              <a:latin typeface="仿宋_GB2312" panose="02010609030101010101" pitchFamily="49" charset="-122"/>
              <a:ea typeface="仿宋_GB2312" panose="02010609030101010101" pitchFamily="49" charset="-122"/>
            </a:endParaRPr>
          </a:p>
          <a:p>
            <a:pPr marL="432000" lvl="2" algn="just">
              <a:lnSpc>
                <a:spcPct val="150000"/>
              </a:lnSpc>
              <a:buFont typeface="Wingdings" pitchFamily="2" charset="2"/>
              <a:buChar char="u"/>
            </a:pPr>
            <a:r>
              <a:rPr lang="zh-CN" altLang="en-US" sz="2100" dirty="0" smtClean="0"/>
              <a:t>同时查看多年度决算数据问题：</a:t>
            </a:r>
            <a:r>
              <a:rPr lang="zh-CN" altLang="en-US" sz="2100" dirty="0" smtClean="0">
                <a:latin typeface="仿宋_GB2312" panose="02010609030101010101" pitchFamily="49" charset="-122"/>
                <a:ea typeface="仿宋_GB2312" panose="02010609030101010101" pitchFamily="49" charset="-122"/>
              </a:rPr>
              <a:t>采用不同的浏览器，就可以同时查看不同年度数据，暂不做其他调整；</a:t>
            </a:r>
            <a:endParaRPr lang="en-US" altLang="zh-CN" sz="2100" dirty="0" smtClean="0">
              <a:latin typeface="仿宋_GB2312" panose="02010609030101010101" pitchFamily="49" charset="-122"/>
              <a:ea typeface="仿宋_GB2312" panose="02010609030101010101" pitchFamily="49" charset="-122"/>
            </a:endParaRPr>
          </a:p>
          <a:p>
            <a:pPr marL="432000" lvl="2" algn="just">
              <a:lnSpc>
                <a:spcPct val="150000"/>
              </a:lnSpc>
              <a:buFont typeface="Wingdings" pitchFamily="2" charset="2"/>
              <a:buChar char="u"/>
            </a:pPr>
            <a:r>
              <a:rPr lang="zh-CN" altLang="en-US" sz="2100" dirty="0" smtClean="0"/>
              <a:t> 市县科协部署培训不到位问题：</a:t>
            </a:r>
            <a:r>
              <a:rPr lang="zh-CN" altLang="en-US" sz="2100" dirty="0" smtClean="0">
                <a:latin typeface="仿宋_GB2312" panose="02010609030101010101" pitchFamily="49" charset="-122"/>
                <a:ea typeface="仿宋_GB2312" panose="02010609030101010101" pitchFamily="49" charset="-122"/>
              </a:rPr>
              <a:t>要求各省级科协对地市级科协进行专题部署培训，地市级科协至少在所属县级科协年度工作会议上安排部署培训内容。</a:t>
            </a:r>
            <a:endParaRPr lang="en-US" altLang="zh-CN" sz="2100" dirty="0" smtClean="0">
              <a:latin typeface="仿宋_GB2312" panose="02010609030101010101" pitchFamily="49" charset="-122"/>
              <a:ea typeface="仿宋_GB2312" panose="02010609030101010101" pitchFamily="49" charset="-122"/>
            </a:endParaRPr>
          </a:p>
        </p:txBody>
      </p:sp>
    </p:spTree>
    <p:extLst>
      <p:ext uri="{BB962C8B-B14F-4D97-AF65-F5344CB8AC3E}">
        <p14:creationId xmlns="" xmlns:p14="http://schemas.microsoft.com/office/powerpoint/2010/main" val="3823194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a:t>
            </a:r>
            <a:r>
              <a:rPr lang="en-US" altLang="zh-CN" dirty="0" smtClean="0"/>
              <a:t>2017</a:t>
            </a:r>
            <a:r>
              <a:rPr lang="zh-CN" altLang="en-US" dirty="0" smtClean="0"/>
              <a:t>年度财务决算工作回顾</a:t>
            </a:r>
            <a:endParaRPr lang="zh-CN" altLang="en-US" dirty="0"/>
          </a:p>
        </p:txBody>
      </p:sp>
      <p:graphicFrame>
        <p:nvGraphicFramePr>
          <p:cNvPr id="3" name="图示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、考核评比标准</a:t>
            </a:r>
            <a:endParaRPr lang="zh-CN" altLang="en-US" dirty="0"/>
          </a:p>
        </p:txBody>
      </p:sp>
      <p:sp>
        <p:nvSpPr>
          <p:cNvPr id="3" name="内容占位符 2"/>
          <p:cNvSpPr>
            <a:spLocks noGrp="1"/>
          </p:cNvSpPr>
          <p:nvPr>
            <p:ph idx="1"/>
          </p:nvPr>
        </p:nvSpPr>
        <p:spPr>
          <a:xfrm>
            <a:off x="179512" y="692696"/>
            <a:ext cx="8352928" cy="5832648"/>
          </a:xfrm>
        </p:spPr>
        <p:txBody>
          <a:bodyPr/>
          <a:lstStyle/>
          <a:p>
            <a:r>
              <a:rPr lang="zh-CN" altLang="en-US" dirty="0" smtClean="0"/>
              <a:t>（</a:t>
            </a:r>
            <a:r>
              <a:rPr lang="en-US" altLang="zh-CN" dirty="0" smtClean="0"/>
              <a:t>1</a:t>
            </a:r>
            <a:r>
              <a:rPr lang="zh-CN" altLang="en-US" dirty="0" smtClean="0"/>
              <a:t>）评比标准</a:t>
            </a:r>
            <a:endParaRPr lang="en-US" altLang="zh-CN" dirty="0" smtClean="0"/>
          </a:p>
          <a:p>
            <a:pPr lvl="1"/>
            <a:r>
              <a:rPr lang="zh-CN" altLang="en-US" dirty="0" smtClean="0"/>
              <a:t>决算工作评比主要从以下四个方面进行评分：</a:t>
            </a:r>
            <a:endParaRPr lang="en-US" altLang="zh-CN" dirty="0" smtClean="0"/>
          </a:p>
          <a:p>
            <a:pPr lvl="2" algn="just">
              <a:lnSpc>
                <a:spcPct val="150000"/>
              </a:lnSpc>
              <a:buFont typeface="Wingdings" pitchFamily="2" charset="2"/>
              <a:buChar char="u"/>
            </a:pPr>
            <a:r>
              <a:rPr lang="zh-CN" altLang="en-US" dirty="0" smtClean="0"/>
              <a:t>  填报及时</a:t>
            </a:r>
            <a:r>
              <a:rPr lang="zh-CN" altLang="en-US" dirty="0"/>
              <a:t>性：</a:t>
            </a:r>
            <a:r>
              <a:rPr lang="zh-CN" altLang="en-US" sz="1800" dirty="0">
                <a:latin typeface="仿宋_GB2312" panose="02010609030101010101" pitchFamily="49" charset="-122"/>
                <a:ea typeface="仿宋_GB2312" panose="02010609030101010101" pitchFamily="49" charset="-122"/>
              </a:rPr>
              <a:t>是否在当年中国科协地方科协财务决算工作通知规定的工作时间内上报决算报表。</a:t>
            </a:r>
            <a:r>
              <a:rPr lang="en-US" altLang="zh-CN" sz="1800" dirty="0" smtClean="0">
                <a:latin typeface="仿宋_GB2312" panose="02010609030101010101" pitchFamily="49" charset="-122"/>
                <a:ea typeface="仿宋_GB2312" panose="02010609030101010101" pitchFamily="49" charset="-122"/>
              </a:rPr>
              <a:t>2018</a:t>
            </a:r>
            <a:r>
              <a:rPr lang="zh-CN" altLang="en-US" sz="1800" dirty="0" smtClean="0">
                <a:latin typeface="仿宋_GB2312" panose="02010609030101010101" pitchFamily="49" charset="-122"/>
                <a:ea typeface="仿宋_GB2312" panose="02010609030101010101" pitchFamily="49" charset="-122"/>
              </a:rPr>
              <a:t>年度</a:t>
            </a:r>
            <a:r>
              <a:rPr lang="zh-CN" altLang="en-US" sz="1800" dirty="0">
                <a:latin typeface="仿宋_GB2312" panose="02010609030101010101" pitchFamily="49" charset="-122"/>
                <a:ea typeface="仿宋_GB2312" panose="02010609030101010101" pitchFamily="49" charset="-122"/>
              </a:rPr>
              <a:t>决算填报截止至</a:t>
            </a:r>
            <a:r>
              <a:rPr lang="en-US" altLang="zh-CN" sz="1800" dirty="0" smtClean="0">
                <a:latin typeface="仿宋_GB2312" panose="02010609030101010101" pitchFamily="49" charset="-122"/>
                <a:ea typeface="仿宋_GB2312" panose="02010609030101010101" pitchFamily="49" charset="-122"/>
              </a:rPr>
              <a:t>2019</a:t>
            </a:r>
            <a:r>
              <a:rPr lang="zh-CN" altLang="en-US" sz="1800" dirty="0" smtClean="0">
                <a:latin typeface="仿宋_GB2312" panose="02010609030101010101" pitchFamily="49" charset="-122"/>
                <a:ea typeface="仿宋_GB2312" panose="02010609030101010101" pitchFamily="49" charset="-122"/>
              </a:rPr>
              <a:t>年</a:t>
            </a:r>
            <a:r>
              <a:rPr lang="en-US" altLang="zh-CN" sz="1800" dirty="0">
                <a:latin typeface="仿宋_GB2312" panose="02010609030101010101" pitchFamily="49" charset="-122"/>
                <a:ea typeface="仿宋_GB2312" panose="02010609030101010101" pitchFamily="49" charset="-122"/>
              </a:rPr>
              <a:t>3</a:t>
            </a:r>
            <a:r>
              <a:rPr lang="zh-CN" altLang="en-US" sz="1800" dirty="0">
                <a:latin typeface="仿宋_GB2312" panose="02010609030101010101" pitchFamily="49" charset="-122"/>
                <a:ea typeface="仿宋_GB2312" panose="02010609030101010101" pitchFamily="49" charset="-122"/>
              </a:rPr>
              <a:t>月</a:t>
            </a:r>
            <a:r>
              <a:rPr lang="en-US" altLang="zh-CN" sz="1800" dirty="0">
                <a:latin typeface="仿宋_GB2312" panose="02010609030101010101" pitchFamily="49" charset="-122"/>
                <a:ea typeface="仿宋_GB2312" panose="02010609030101010101" pitchFamily="49" charset="-122"/>
              </a:rPr>
              <a:t>30</a:t>
            </a:r>
            <a:r>
              <a:rPr lang="zh-CN" altLang="en-US" sz="1800" dirty="0">
                <a:latin typeface="仿宋_GB2312" panose="02010609030101010101" pitchFamily="49" charset="-122"/>
                <a:ea typeface="仿宋_GB2312" panose="02010609030101010101" pitchFamily="49" charset="-122"/>
              </a:rPr>
              <a:t>日</a:t>
            </a:r>
            <a:r>
              <a:rPr lang="en-US" altLang="zh-CN" sz="1800" dirty="0">
                <a:latin typeface="仿宋_GB2312" panose="02010609030101010101" pitchFamily="49" charset="-122"/>
                <a:ea typeface="仿宋_GB2312" panose="02010609030101010101" pitchFamily="49" charset="-122"/>
              </a:rPr>
              <a:t>24</a:t>
            </a:r>
            <a:r>
              <a:rPr lang="zh-CN" altLang="en-US" sz="1800" dirty="0">
                <a:latin typeface="仿宋_GB2312" panose="02010609030101010101" pitchFamily="49" charset="-122"/>
                <a:ea typeface="仿宋_GB2312" panose="02010609030101010101" pitchFamily="49" charset="-122"/>
              </a:rPr>
              <a:t>时止</a:t>
            </a:r>
            <a:r>
              <a:rPr lang="zh-CN" altLang="en-US" sz="1800" dirty="0" smtClean="0">
                <a:latin typeface="仿宋_GB2312" panose="02010609030101010101" pitchFamily="49" charset="-122"/>
                <a:ea typeface="仿宋_GB2312" panose="02010609030101010101" pitchFamily="49" charset="-122"/>
              </a:rPr>
              <a:t>。</a:t>
            </a:r>
            <a:endParaRPr lang="en-US" altLang="zh-CN" dirty="0" smtClean="0">
              <a:latin typeface="仿宋_GB2312" panose="02010609030101010101" pitchFamily="49" charset="-122"/>
              <a:ea typeface="仿宋_GB2312" panose="02010609030101010101" pitchFamily="49" charset="-122"/>
            </a:endParaRPr>
          </a:p>
          <a:p>
            <a:pPr lvl="2" algn="just">
              <a:lnSpc>
                <a:spcPct val="150000"/>
              </a:lnSpc>
              <a:buFont typeface="Wingdings" pitchFamily="2" charset="2"/>
              <a:buChar char="u"/>
            </a:pPr>
            <a:r>
              <a:rPr lang="zh-CN" altLang="en-US" dirty="0"/>
              <a:t>  填报完整性：</a:t>
            </a:r>
            <a:r>
              <a:rPr lang="zh-CN" altLang="en-US" sz="1800" dirty="0">
                <a:latin typeface="仿宋_GB2312" panose="02010609030101010101" pitchFamily="49" charset="-122"/>
                <a:ea typeface="仿宋_GB2312" panose="02010609030101010101" pitchFamily="49" charset="-122"/>
              </a:rPr>
              <a:t>一方面是决算工作总体上报完成情况，即各省本级科协、地市级科协、县级科协的报表是否都报送，是否存在单位漏报情况；另一方面是报表内应报指标是否都填报完整。  </a:t>
            </a:r>
            <a:endParaRPr lang="en-US" altLang="zh-CN" sz="1800" dirty="0">
              <a:latin typeface="仿宋_GB2312" panose="02010609030101010101" pitchFamily="49" charset="-122"/>
              <a:ea typeface="仿宋_GB2312" panose="02010609030101010101" pitchFamily="49" charset="-122"/>
            </a:endParaRPr>
          </a:p>
          <a:p>
            <a:pPr lvl="2" algn="just">
              <a:lnSpc>
                <a:spcPct val="150000"/>
              </a:lnSpc>
              <a:buFont typeface="Wingdings" pitchFamily="2" charset="2"/>
              <a:buChar char="u"/>
            </a:pPr>
            <a:r>
              <a:rPr lang="zh-CN" altLang="en-US" dirty="0"/>
              <a:t> </a:t>
            </a:r>
            <a:r>
              <a:rPr lang="zh-CN" altLang="en-US" dirty="0" smtClean="0"/>
              <a:t> 填报准确性</a:t>
            </a:r>
            <a:r>
              <a:rPr lang="zh-CN" altLang="en-US" dirty="0"/>
              <a:t>：</a:t>
            </a:r>
            <a:r>
              <a:rPr lang="zh-CN" altLang="en-US" sz="1800" dirty="0" smtClean="0">
                <a:latin typeface="仿宋_GB2312" panose="02010609030101010101" pitchFamily="49" charset="-122"/>
                <a:ea typeface="仿宋_GB2312" panose="02010609030101010101" pitchFamily="49" charset="-122"/>
              </a:rPr>
              <a:t>各级</a:t>
            </a:r>
            <a:r>
              <a:rPr lang="zh-CN" altLang="en-US" sz="1800" dirty="0">
                <a:latin typeface="仿宋_GB2312" panose="02010609030101010101" pitchFamily="49" charset="-122"/>
                <a:ea typeface="仿宋_GB2312" panose="02010609030101010101" pitchFamily="49" charset="-122"/>
              </a:rPr>
              <a:t>地方科协如实填写指标数据，准确性体现数据的属实程度和数据质量</a:t>
            </a:r>
            <a:r>
              <a:rPr lang="zh-CN" altLang="en-US" sz="1800" dirty="0" smtClean="0">
                <a:latin typeface="仿宋_GB2312" panose="02010609030101010101" pitchFamily="49" charset="-122"/>
                <a:ea typeface="仿宋_GB2312" panose="02010609030101010101" pitchFamily="49" charset="-122"/>
              </a:rPr>
              <a:t>。</a:t>
            </a:r>
            <a:endParaRPr lang="en-US" altLang="zh-CN" sz="1800" dirty="0" smtClean="0">
              <a:latin typeface="仿宋_GB2312" panose="02010609030101010101" pitchFamily="49" charset="-122"/>
              <a:ea typeface="仿宋_GB2312" panose="02010609030101010101" pitchFamily="49" charset="-122"/>
            </a:endParaRPr>
          </a:p>
          <a:p>
            <a:pPr lvl="2" algn="just">
              <a:lnSpc>
                <a:spcPct val="150000"/>
              </a:lnSpc>
              <a:buFont typeface="Wingdings" pitchFamily="2" charset="2"/>
              <a:buChar char="u"/>
            </a:pPr>
            <a:r>
              <a:rPr lang="zh-CN" altLang="en-US" sz="1800" dirty="0" smtClean="0">
                <a:latin typeface="仿宋_GB2312" panose="02010609030101010101" pitchFamily="49" charset="-122"/>
                <a:ea typeface="仿宋_GB2312" panose="02010609030101010101" pitchFamily="49" charset="-122"/>
              </a:rPr>
              <a:t> </a:t>
            </a:r>
            <a:r>
              <a:rPr lang="zh-CN" altLang="en-US" dirty="0" smtClean="0"/>
              <a:t>填</a:t>
            </a:r>
            <a:r>
              <a:rPr lang="zh-CN" altLang="en-US" dirty="0"/>
              <a:t>报说明</a:t>
            </a:r>
            <a:r>
              <a:rPr lang="zh-CN" altLang="en-US" dirty="0" smtClean="0"/>
              <a:t>：</a:t>
            </a:r>
            <a:r>
              <a:rPr lang="zh-CN" altLang="en-US" sz="1800" dirty="0">
                <a:latin typeface="仿宋_GB2312" panose="02010609030101010101" pitchFamily="49" charset="-122"/>
                <a:ea typeface="仿宋_GB2312" panose="02010609030101010101" pitchFamily="49" charset="-122"/>
              </a:rPr>
              <a:t>是否有填报说明，是否对需要解释的指标、数据及相关工作都撰写文字</a:t>
            </a:r>
            <a:r>
              <a:rPr lang="zh-CN" altLang="en-US" sz="1800" dirty="0" smtClean="0">
                <a:latin typeface="仿宋_GB2312" panose="02010609030101010101" pitchFamily="49" charset="-122"/>
                <a:ea typeface="仿宋_GB2312" panose="02010609030101010101" pitchFamily="49" charset="-122"/>
              </a:rPr>
              <a:t>说明（</a:t>
            </a:r>
            <a:r>
              <a:rPr lang="zh-CN" altLang="en-US" sz="1800" dirty="0" smtClean="0">
                <a:solidFill>
                  <a:srgbClr val="FF0000"/>
                </a:solidFill>
                <a:latin typeface="仿宋_GB2312" panose="02010609030101010101" pitchFamily="49" charset="-122"/>
                <a:ea typeface="仿宋_GB2312" panose="02010609030101010101" pitchFamily="49" charset="-122"/>
              </a:rPr>
              <a:t>按说明模板撰写</a:t>
            </a:r>
            <a:r>
              <a:rPr lang="zh-CN" altLang="en-US" sz="1800" dirty="0" smtClean="0">
                <a:latin typeface="仿宋_GB2312" panose="02010609030101010101" pitchFamily="49" charset="-122"/>
                <a:ea typeface="仿宋_GB2312" panose="02010609030101010101" pitchFamily="49" charset="-122"/>
              </a:rPr>
              <a:t>）。</a:t>
            </a:r>
            <a:endParaRPr lang="zh-CN" altLang="en-US" sz="1800" dirty="0">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、考核评比标准</a:t>
            </a:r>
            <a:endParaRPr lang="zh-CN" altLang="en-US" dirty="0"/>
          </a:p>
        </p:txBody>
      </p:sp>
      <p:sp>
        <p:nvSpPr>
          <p:cNvPr id="3" name="内容占位符 2"/>
          <p:cNvSpPr>
            <a:spLocks noGrp="1"/>
          </p:cNvSpPr>
          <p:nvPr>
            <p:ph idx="1"/>
          </p:nvPr>
        </p:nvSpPr>
        <p:spPr>
          <a:xfrm>
            <a:off x="395536" y="764704"/>
            <a:ext cx="8352928" cy="5483696"/>
          </a:xfrm>
        </p:spPr>
        <p:txBody>
          <a:bodyPr/>
          <a:lstStyle/>
          <a:p>
            <a:r>
              <a:rPr lang="zh-CN" altLang="en-US" dirty="0" smtClean="0"/>
              <a:t>（</a:t>
            </a:r>
            <a:r>
              <a:rPr lang="en-US" altLang="zh-CN" dirty="0" smtClean="0"/>
              <a:t>2</a:t>
            </a:r>
            <a:r>
              <a:rPr lang="zh-CN" altLang="en-US" dirty="0" smtClean="0"/>
              <a:t>）编报说明</a:t>
            </a:r>
            <a:endParaRPr lang="en-US" altLang="zh-CN" dirty="0" smtClean="0"/>
          </a:p>
          <a:p>
            <a:pPr lvl="1"/>
            <a:r>
              <a:rPr lang="zh-CN" altLang="en-US" dirty="0" smtClean="0"/>
              <a:t>① 请按照模板格式和内容要求逐项撰写</a:t>
            </a:r>
            <a:endParaRPr lang="en-US" altLang="zh-CN" dirty="0" smtClean="0"/>
          </a:p>
          <a:p>
            <a:pPr lvl="1"/>
            <a:r>
              <a:rPr lang="zh-CN" altLang="en-US" dirty="0" smtClean="0"/>
              <a:t>② 编报说明是财务决算审核的重要依据</a:t>
            </a:r>
            <a:endParaRPr lang="en-US" altLang="zh-CN" dirty="0" smtClean="0"/>
          </a:p>
          <a:p>
            <a:pPr lvl="1"/>
            <a:r>
              <a:rPr lang="zh-CN" altLang="en-US" dirty="0" smtClean="0"/>
              <a:t>③ 编报说明的主要内容包括：</a:t>
            </a:r>
            <a:endParaRPr lang="en-US" altLang="zh-CN" dirty="0" smtClean="0"/>
          </a:p>
          <a:p>
            <a:pPr lvl="2">
              <a:buFont typeface="Wingdings" pitchFamily="2" charset="2"/>
              <a:buChar char="u"/>
            </a:pPr>
            <a:r>
              <a:rPr lang="en-US" altLang="zh-CN" dirty="0" smtClean="0"/>
              <a:t>  </a:t>
            </a:r>
            <a:r>
              <a:rPr lang="zh-CN" altLang="zh-CN" dirty="0" smtClean="0"/>
              <a:t>决算工作组织实施情况</a:t>
            </a:r>
            <a:endParaRPr lang="en-US" altLang="zh-CN" dirty="0" smtClean="0"/>
          </a:p>
          <a:p>
            <a:pPr lvl="2">
              <a:buFont typeface="Wingdings" pitchFamily="2" charset="2"/>
              <a:buChar char="u"/>
            </a:pPr>
            <a:r>
              <a:rPr lang="zh-CN" altLang="en-US" dirty="0" smtClean="0">
                <a:solidFill>
                  <a:srgbClr val="FF0000"/>
                </a:solidFill>
              </a:rPr>
              <a:t>  报表主要指标情况说明</a:t>
            </a:r>
            <a:endParaRPr lang="en-US" altLang="zh-CN" dirty="0" smtClean="0">
              <a:solidFill>
                <a:srgbClr val="FF0000"/>
              </a:solidFill>
            </a:endParaRPr>
          </a:p>
          <a:p>
            <a:pPr lvl="2">
              <a:buFont typeface="Wingdings" pitchFamily="2" charset="2"/>
              <a:buChar char="u"/>
            </a:pPr>
            <a:r>
              <a:rPr lang="zh-CN" altLang="en-US" dirty="0" smtClean="0">
                <a:solidFill>
                  <a:srgbClr val="FF0000"/>
                </a:solidFill>
              </a:rPr>
              <a:t>  决算数据分析</a:t>
            </a:r>
            <a:endParaRPr lang="en-US" altLang="zh-CN" dirty="0" smtClean="0">
              <a:solidFill>
                <a:srgbClr val="FF0000"/>
              </a:solidFill>
            </a:endParaRPr>
          </a:p>
          <a:p>
            <a:pPr lvl="2">
              <a:buFont typeface="Wingdings" pitchFamily="2" charset="2"/>
              <a:buChar char="u"/>
            </a:pPr>
            <a:r>
              <a:rPr lang="en-US" altLang="zh-CN" dirty="0" smtClean="0"/>
              <a:t>  </a:t>
            </a:r>
            <a:r>
              <a:rPr lang="zh-CN" altLang="zh-CN" dirty="0" smtClean="0"/>
              <a:t>主要事业成效</a:t>
            </a:r>
            <a:endParaRPr lang="en-US" altLang="zh-CN" dirty="0" smtClean="0"/>
          </a:p>
          <a:p>
            <a:pPr lvl="2">
              <a:buFont typeface="Wingdings" pitchFamily="2" charset="2"/>
              <a:buChar char="u"/>
            </a:pPr>
            <a:r>
              <a:rPr lang="en-US" altLang="zh-CN" dirty="0" smtClean="0"/>
              <a:t>  </a:t>
            </a:r>
            <a:r>
              <a:rPr lang="zh-CN" altLang="zh-CN" dirty="0" smtClean="0"/>
              <a:t>对决算工作的意见和建议</a:t>
            </a:r>
            <a:endParaRPr lang="zh-CN" alt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、考核评比标准</a:t>
            </a:r>
            <a:endParaRPr lang="zh-CN" altLang="en-US" dirty="0"/>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2402358" y="836713"/>
            <a:ext cx="4473898" cy="554461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、考核评比标准</a:t>
            </a:r>
            <a:endParaRPr lang="zh-CN" altLang="en-US" dirty="0"/>
          </a:p>
        </p:txBody>
      </p:sp>
      <p:sp>
        <p:nvSpPr>
          <p:cNvPr id="4" name="内容占位符 2"/>
          <p:cNvSpPr>
            <a:spLocks noGrp="1"/>
          </p:cNvSpPr>
          <p:nvPr>
            <p:ph idx="1"/>
          </p:nvPr>
        </p:nvSpPr>
        <p:spPr>
          <a:xfrm>
            <a:off x="395536" y="908720"/>
            <a:ext cx="8352928" cy="5339680"/>
          </a:xfrm>
        </p:spPr>
        <p:txBody>
          <a:bodyPr/>
          <a:lstStyle/>
          <a:p>
            <a:pPr>
              <a:lnSpc>
                <a:spcPct val="150000"/>
              </a:lnSpc>
            </a:pPr>
            <a:r>
              <a:rPr lang="en-US" altLang="zh-CN" dirty="0" smtClean="0"/>
              <a:t>2017</a:t>
            </a:r>
            <a:r>
              <a:rPr lang="zh-CN" altLang="en-US" dirty="0" smtClean="0"/>
              <a:t>年度决算中</a:t>
            </a:r>
            <a:r>
              <a:rPr lang="zh-CN" altLang="en-US" dirty="0" smtClean="0">
                <a:solidFill>
                  <a:srgbClr val="FF0000"/>
                </a:solidFill>
              </a:rPr>
              <a:t>编报说明</a:t>
            </a:r>
            <a:r>
              <a:rPr lang="zh-CN" altLang="en-US" dirty="0" smtClean="0"/>
              <a:t>撰写较好的单位</a:t>
            </a:r>
            <a:endParaRPr lang="en-US" altLang="zh-CN" dirty="0" smtClean="0"/>
          </a:p>
          <a:p>
            <a:pPr lvl="1"/>
            <a:endParaRPr lang="zh-CN" altLang="en-US" dirty="0" smtClean="0"/>
          </a:p>
        </p:txBody>
      </p:sp>
      <p:graphicFrame>
        <p:nvGraphicFramePr>
          <p:cNvPr id="5" name="表格 4"/>
          <p:cNvGraphicFramePr>
            <a:graphicFrameLocks noGrp="1"/>
          </p:cNvGraphicFramePr>
          <p:nvPr>
            <p:extLst>
              <p:ext uri="{D42A27DB-BD31-4B8C-83A1-F6EECF244321}">
                <p14:modId xmlns="" xmlns:p14="http://schemas.microsoft.com/office/powerpoint/2010/main" val="2261749133"/>
              </p:ext>
            </p:extLst>
          </p:nvPr>
        </p:nvGraphicFramePr>
        <p:xfrm>
          <a:off x="3203848" y="1758990"/>
          <a:ext cx="2963488" cy="4478322"/>
        </p:xfrm>
        <a:graphic>
          <a:graphicData uri="http://schemas.openxmlformats.org/drawingml/2006/table">
            <a:tbl>
              <a:tblPr>
                <a:tableStyleId>{08FB837D-C827-4EFA-A057-4D05807E0F7C}</a:tableStyleId>
              </a:tblPr>
              <a:tblGrid>
                <a:gridCol w="2963488">
                  <a:extLst>
                    <a:ext uri="{9D8B030D-6E8A-4147-A177-3AD203B41FA5}">
                      <a16:colId xmlns="" xmlns:a16="http://schemas.microsoft.com/office/drawing/2014/main" val="20000"/>
                    </a:ext>
                  </a:extLst>
                </a:gridCol>
              </a:tblGrid>
              <a:tr h="746387">
                <a:tc>
                  <a:txBody>
                    <a:bodyPr/>
                    <a:lstStyle/>
                    <a:p>
                      <a:pPr marL="0" indent="448945" algn="l" defTabSz="914400" rtl="0" eaLnBrk="1" fontAlgn="auto" latinLnBrk="0" hangingPunct="1">
                        <a:lnSpc>
                          <a:spcPts val="2000"/>
                        </a:lnSpc>
                        <a:spcAft>
                          <a:spcPts val="0"/>
                        </a:spcAft>
                      </a:pPr>
                      <a:r>
                        <a:rPr lang="zh-CN" altLang="en-US" sz="2400" b="1" kern="100" dirty="0" smtClean="0">
                          <a:solidFill>
                            <a:schemeClr val="accent2">
                              <a:lumMod val="50000"/>
                            </a:schemeClr>
                          </a:solidFill>
                          <a:latin typeface="微软雅黑" pitchFamily="34" charset="-122"/>
                          <a:ea typeface="微软雅黑" pitchFamily="34" charset="-122"/>
                          <a:cs typeface="+mn-cs"/>
                        </a:rPr>
                        <a:t>广东省科协</a:t>
                      </a:r>
                      <a:endParaRPr lang="zh-CN" sz="2400" b="1" kern="100" dirty="0">
                        <a:solidFill>
                          <a:schemeClr val="accent2">
                            <a:lumMod val="50000"/>
                          </a:schemeClr>
                        </a:solidFill>
                        <a:latin typeface="微软雅黑" pitchFamily="34" charset="-122"/>
                        <a:ea typeface="微软雅黑" pitchFamily="34" charset="-122"/>
                        <a:cs typeface="+mn-cs"/>
                      </a:endParaRPr>
                    </a:p>
                  </a:txBody>
                  <a:tcPr marL="288000" marR="50127" marT="0" marB="0" anchor="ctr"/>
                </a:tc>
                <a:extLst>
                  <a:ext uri="{0D108BD9-81ED-4DB2-BD59-A6C34878D82A}">
                    <a16:rowId xmlns="" xmlns:a16="http://schemas.microsoft.com/office/drawing/2014/main" val="10000"/>
                  </a:ext>
                </a:extLst>
              </a:tr>
              <a:tr h="746387">
                <a:tc>
                  <a:txBody>
                    <a:bodyPr/>
                    <a:lstStyle/>
                    <a:p>
                      <a:pPr indent="448945" algn="l" fontAlgn="auto" hangingPunct="1">
                        <a:lnSpc>
                          <a:spcPts val="2000"/>
                        </a:lnSpc>
                        <a:spcAft>
                          <a:spcPts val="0"/>
                        </a:spcAft>
                      </a:pPr>
                      <a:r>
                        <a:rPr lang="zh-CN" altLang="en-US" sz="2400" b="1" kern="100" dirty="0" smtClean="0">
                          <a:solidFill>
                            <a:schemeClr val="accent2">
                              <a:lumMod val="50000"/>
                            </a:schemeClr>
                          </a:solidFill>
                          <a:latin typeface="微软雅黑" pitchFamily="34" charset="-122"/>
                          <a:ea typeface="微软雅黑" pitchFamily="34" charset="-122"/>
                        </a:rPr>
                        <a:t>重庆市</a:t>
                      </a:r>
                      <a:r>
                        <a:rPr lang="zh-CN" sz="2400" b="1" kern="100" dirty="0" smtClean="0">
                          <a:solidFill>
                            <a:schemeClr val="accent2">
                              <a:lumMod val="50000"/>
                            </a:schemeClr>
                          </a:solidFill>
                          <a:latin typeface="微软雅黑" pitchFamily="34" charset="-122"/>
                          <a:ea typeface="微软雅黑" pitchFamily="34" charset="-122"/>
                        </a:rPr>
                        <a:t>科协 </a:t>
                      </a:r>
                      <a:endParaRPr lang="zh-CN" sz="1600" b="1" kern="100" dirty="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extLst>
                  <a:ext uri="{0D108BD9-81ED-4DB2-BD59-A6C34878D82A}">
                    <a16:rowId xmlns="" xmlns:a16="http://schemas.microsoft.com/office/drawing/2014/main" val="10001"/>
                  </a:ext>
                </a:extLst>
              </a:tr>
              <a:tr h="746387">
                <a:tc>
                  <a:txBody>
                    <a:bodyPr/>
                    <a:lstStyle/>
                    <a:p>
                      <a:pPr marL="0" marR="0" lvl="0" indent="448945" algn="l" defTabSz="914400" rtl="0" eaLnBrk="1" fontAlgn="auto" latinLnBrk="0" hangingPunct="1">
                        <a:lnSpc>
                          <a:spcPts val="2000"/>
                        </a:lnSpc>
                        <a:spcBef>
                          <a:spcPts val="0"/>
                        </a:spcBef>
                        <a:spcAft>
                          <a:spcPts val="0"/>
                        </a:spcAft>
                        <a:buClrTx/>
                        <a:buSzTx/>
                        <a:buFontTx/>
                        <a:buNone/>
                        <a:tabLst/>
                        <a:defRPr/>
                      </a:pPr>
                      <a:r>
                        <a:rPr lang="zh-CN" altLang="en-US" sz="2400" b="1" kern="100" dirty="0" smtClean="0">
                          <a:solidFill>
                            <a:schemeClr val="accent2">
                              <a:lumMod val="50000"/>
                            </a:schemeClr>
                          </a:solidFill>
                          <a:latin typeface="微软雅黑" pitchFamily="34" charset="-122"/>
                          <a:ea typeface="微软雅黑" pitchFamily="34" charset="-122"/>
                          <a:cs typeface="+mn-cs"/>
                        </a:rPr>
                        <a:t>福建省科协</a:t>
                      </a:r>
                      <a:endParaRPr lang="zh-CN" sz="2400" b="1" kern="100" dirty="0">
                        <a:solidFill>
                          <a:schemeClr val="accent2">
                            <a:lumMod val="50000"/>
                          </a:schemeClr>
                        </a:solidFill>
                        <a:latin typeface="微软雅黑" pitchFamily="34" charset="-122"/>
                        <a:ea typeface="微软雅黑" pitchFamily="34" charset="-122"/>
                        <a:cs typeface="+mn-cs"/>
                      </a:endParaRPr>
                    </a:p>
                  </a:txBody>
                  <a:tcPr marL="288000" marR="72000" marT="0" marB="0" anchor="ctr"/>
                </a:tc>
                <a:extLst>
                  <a:ext uri="{0D108BD9-81ED-4DB2-BD59-A6C34878D82A}">
                    <a16:rowId xmlns="" xmlns:a16="http://schemas.microsoft.com/office/drawing/2014/main" val="10002"/>
                  </a:ext>
                </a:extLst>
              </a:tr>
              <a:tr h="746387">
                <a:tc>
                  <a:txBody>
                    <a:bodyPr/>
                    <a:lstStyle/>
                    <a:p>
                      <a:pPr marL="0" marR="0" lvl="0" indent="448945" algn="l" defTabSz="914400" rtl="0" eaLnBrk="1" fontAlgn="auto" latinLnBrk="0" hangingPunct="1">
                        <a:lnSpc>
                          <a:spcPts val="2000"/>
                        </a:lnSpc>
                        <a:spcBef>
                          <a:spcPts val="0"/>
                        </a:spcBef>
                        <a:spcAft>
                          <a:spcPts val="0"/>
                        </a:spcAft>
                        <a:buClrTx/>
                        <a:buSzTx/>
                        <a:buFontTx/>
                        <a:buNone/>
                        <a:tabLst/>
                        <a:defRPr/>
                      </a:pPr>
                      <a:r>
                        <a:rPr lang="zh-CN" altLang="en-US" sz="2400" b="1" kern="100" dirty="0" smtClean="0">
                          <a:solidFill>
                            <a:schemeClr val="accent2">
                              <a:lumMod val="50000"/>
                            </a:schemeClr>
                          </a:solidFill>
                          <a:latin typeface="微软雅黑" pitchFamily="34" charset="-122"/>
                          <a:ea typeface="微软雅黑" pitchFamily="34" charset="-122"/>
                        </a:rPr>
                        <a:t>安徽省</a:t>
                      </a:r>
                      <a:r>
                        <a:rPr lang="zh-CN" altLang="zh-CN" sz="2400" b="1" kern="100" dirty="0" smtClean="0">
                          <a:solidFill>
                            <a:schemeClr val="accent2">
                              <a:lumMod val="50000"/>
                            </a:schemeClr>
                          </a:solidFill>
                          <a:latin typeface="微软雅黑" pitchFamily="34" charset="-122"/>
                          <a:ea typeface="微软雅黑" pitchFamily="34" charset="-122"/>
                        </a:rPr>
                        <a:t>科协 </a:t>
                      </a:r>
                      <a:endParaRPr lang="zh-CN" altLang="zh-CN" sz="1600" b="1" kern="100" dirty="0" smtClean="0">
                        <a:solidFill>
                          <a:schemeClr val="accent2">
                            <a:lumMod val="50000"/>
                          </a:schemeClr>
                        </a:solidFill>
                        <a:latin typeface="微软雅黑" pitchFamily="34" charset="-122"/>
                        <a:ea typeface="微软雅黑" pitchFamily="34" charset="-122"/>
                        <a:cs typeface="Times New Roman"/>
                      </a:endParaRPr>
                    </a:p>
                  </a:txBody>
                  <a:tcPr marL="288000" marR="50127" marT="0" marB="0" anchor="ctr"/>
                </a:tc>
                <a:extLst>
                  <a:ext uri="{0D108BD9-81ED-4DB2-BD59-A6C34878D82A}">
                    <a16:rowId xmlns="" xmlns:a16="http://schemas.microsoft.com/office/drawing/2014/main" val="10003"/>
                  </a:ext>
                </a:extLst>
              </a:tr>
              <a:tr h="746387">
                <a:tc>
                  <a:txBody>
                    <a:bodyPr/>
                    <a:lstStyle/>
                    <a:p>
                      <a:pPr marL="0" marR="0" lvl="0" indent="448945" algn="l" defTabSz="914400" rtl="0" eaLnBrk="1" fontAlgn="auto" latinLnBrk="0" hangingPunct="1">
                        <a:lnSpc>
                          <a:spcPts val="2000"/>
                        </a:lnSpc>
                        <a:spcBef>
                          <a:spcPts val="0"/>
                        </a:spcBef>
                        <a:spcAft>
                          <a:spcPts val="0"/>
                        </a:spcAft>
                        <a:buClrTx/>
                        <a:buSzTx/>
                        <a:buFontTx/>
                        <a:buNone/>
                        <a:tabLst/>
                        <a:defRPr/>
                      </a:pPr>
                      <a:r>
                        <a:rPr lang="zh-CN" altLang="en-US" sz="2400" b="1" kern="100" dirty="0" smtClean="0">
                          <a:solidFill>
                            <a:schemeClr val="accent2">
                              <a:lumMod val="50000"/>
                            </a:schemeClr>
                          </a:solidFill>
                          <a:latin typeface="微软雅黑" pitchFamily="34" charset="-122"/>
                          <a:ea typeface="微软雅黑" pitchFamily="34" charset="-122"/>
                          <a:cs typeface="+mn-cs"/>
                        </a:rPr>
                        <a:t>北京市科协</a:t>
                      </a:r>
                      <a:endParaRPr lang="zh-CN" altLang="zh-CN" sz="2400" b="1" kern="100" dirty="0" smtClean="0">
                        <a:solidFill>
                          <a:schemeClr val="accent2">
                            <a:lumMod val="50000"/>
                          </a:schemeClr>
                        </a:solidFill>
                        <a:latin typeface="微软雅黑" pitchFamily="34" charset="-122"/>
                        <a:ea typeface="微软雅黑" pitchFamily="34" charset="-122"/>
                        <a:cs typeface="+mn-cs"/>
                      </a:endParaRPr>
                    </a:p>
                  </a:txBody>
                  <a:tcPr marL="288000" marR="50127" marT="0" marB="0" anchor="ctr"/>
                </a:tc>
              </a:tr>
              <a:tr h="746387">
                <a:tc>
                  <a:txBody>
                    <a:bodyPr/>
                    <a:lstStyle/>
                    <a:p>
                      <a:pPr marL="0" marR="0" lvl="0" indent="448945" algn="l" defTabSz="914400" rtl="0" eaLnBrk="1" fontAlgn="auto" latinLnBrk="0" hangingPunct="1">
                        <a:lnSpc>
                          <a:spcPts val="2000"/>
                        </a:lnSpc>
                        <a:spcBef>
                          <a:spcPts val="0"/>
                        </a:spcBef>
                        <a:spcAft>
                          <a:spcPts val="0"/>
                        </a:spcAft>
                        <a:buClrTx/>
                        <a:buSzTx/>
                        <a:buFontTx/>
                        <a:buNone/>
                        <a:tabLst/>
                        <a:defRPr/>
                      </a:pPr>
                      <a:r>
                        <a:rPr lang="zh-CN" altLang="en-US" sz="2400" b="1" kern="100" dirty="0" smtClean="0">
                          <a:solidFill>
                            <a:schemeClr val="accent2">
                              <a:lumMod val="50000"/>
                            </a:schemeClr>
                          </a:solidFill>
                          <a:latin typeface="微软雅黑" pitchFamily="34" charset="-122"/>
                          <a:ea typeface="微软雅黑" pitchFamily="34" charset="-122"/>
                          <a:cs typeface="+mn-cs"/>
                        </a:rPr>
                        <a:t>贵州省科协</a:t>
                      </a:r>
                      <a:endParaRPr lang="zh-CN" altLang="zh-CN" sz="2400" b="1" kern="100" dirty="0" smtClean="0">
                        <a:solidFill>
                          <a:schemeClr val="accent2">
                            <a:lumMod val="50000"/>
                          </a:schemeClr>
                        </a:solidFill>
                        <a:latin typeface="微软雅黑" pitchFamily="34" charset="-122"/>
                        <a:ea typeface="微软雅黑" pitchFamily="34" charset="-122"/>
                        <a:cs typeface="+mn-cs"/>
                      </a:endParaRPr>
                    </a:p>
                  </a:txBody>
                  <a:tcPr marL="288000" marR="50127" marT="0" marB="0" anchor="ctr"/>
                </a:tc>
              </a:tr>
            </a:tbl>
          </a:graphicData>
        </a:graphic>
      </p:graphicFrame>
    </p:spTree>
    <p:extLst>
      <p:ext uri="{BB962C8B-B14F-4D97-AF65-F5344CB8AC3E}">
        <p14:creationId xmlns="" xmlns:p14="http://schemas.microsoft.com/office/powerpoint/2010/main" val="2889737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、考核评比标准</a:t>
            </a:r>
            <a:endParaRPr lang="zh-CN" altLang="en-US" dirty="0"/>
          </a:p>
        </p:txBody>
      </p:sp>
      <p:sp>
        <p:nvSpPr>
          <p:cNvPr id="4" name="内容占位符 2"/>
          <p:cNvSpPr>
            <a:spLocks noGrp="1"/>
          </p:cNvSpPr>
          <p:nvPr>
            <p:ph idx="1"/>
          </p:nvPr>
        </p:nvSpPr>
        <p:spPr>
          <a:xfrm>
            <a:off x="395536" y="908720"/>
            <a:ext cx="8352928" cy="5339680"/>
          </a:xfrm>
        </p:spPr>
        <p:txBody>
          <a:bodyPr/>
          <a:lstStyle/>
          <a:p>
            <a:pPr>
              <a:lnSpc>
                <a:spcPct val="150000"/>
              </a:lnSpc>
            </a:pPr>
            <a:r>
              <a:rPr lang="zh-CN" altLang="en-US" dirty="0" smtClean="0">
                <a:solidFill>
                  <a:srgbClr val="FF0000"/>
                </a:solidFill>
              </a:rPr>
              <a:t>广东省</a:t>
            </a:r>
            <a:r>
              <a:rPr lang="zh-CN" altLang="en-US" dirty="0"/>
              <a:t>编报</a:t>
            </a:r>
            <a:r>
              <a:rPr lang="zh-CN" altLang="en-US" dirty="0" smtClean="0"/>
              <a:t>说明示例（</a:t>
            </a:r>
            <a:r>
              <a:rPr lang="zh-CN" altLang="en-US" dirty="0" smtClean="0">
                <a:solidFill>
                  <a:srgbClr val="FF0000"/>
                </a:solidFill>
              </a:rPr>
              <a:t>共</a:t>
            </a:r>
            <a:r>
              <a:rPr lang="en-US" altLang="zh-CN" dirty="0" smtClean="0">
                <a:solidFill>
                  <a:srgbClr val="FF0000"/>
                </a:solidFill>
              </a:rPr>
              <a:t>33</a:t>
            </a:r>
            <a:r>
              <a:rPr lang="zh-CN" altLang="en-US" dirty="0">
                <a:solidFill>
                  <a:srgbClr val="FF0000"/>
                </a:solidFill>
              </a:rPr>
              <a:t>页</a:t>
            </a:r>
            <a:r>
              <a:rPr lang="zh-CN" altLang="en-US" dirty="0" smtClean="0"/>
              <a:t>）：</a:t>
            </a:r>
            <a:endParaRPr lang="en-US" altLang="zh-CN" dirty="0" smtClean="0"/>
          </a:p>
          <a:p>
            <a:pPr indent="448945" fontAlgn="auto">
              <a:lnSpc>
                <a:spcPts val="2000"/>
              </a:lnSpc>
              <a:spcAft>
                <a:spcPts val="0"/>
              </a:spcAft>
            </a:pPr>
            <a:endParaRPr lang="en-US" altLang="zh-CN" sz="2400" kern="100" dirty="0" smtClean="0">
              <a:solidFill>
                <a:schemeClr val="accent2">
                  <a:lumMod val="50000"/>
                </a:schemeClr>
              </a:solidFill>
            </a:endParaRPr>
          </a:p>
          <a:p>
            <a:pPr indent="448945" fontAlgn="auto">
              <a:lnSpc>
                <a:spcPts val="2000"/>
              </a:lnSpc>
              <a:spcAft>
                <a:spcPts val="0"/>
              </a:spcAft>
            </a:pPr>
            <a:r>
              <a:rPr lang="zh-CN" altLang="en-US" sz="2400" kern="100" dirty="0" smtClean="0">
                <a:solidFill>
                  <a:schemeClr val="accent2">
                    <a:lumMod val="50000"/>
                  </a:schemeClr>
                </a:solidFill>
              </a:rPr>
              <a:t>第</a:t>
            </a:r>
            <a:r>
              <a:rPr lang="zh-CN" altLang="en-US" sz="2400" kern="100" dirty="0">
                <a:solidFill>
                  <a:schemeClr val="accent2">
                    <a:lumMod val="50000"/>
                  </a:schemeClr>
                </a:solidFill>
              </a:rPr>
              <a:t>一部分：决算工作组织实施情况</a:t>
            </a:r>
            <a:endParaRPr lang="en-US" altLang="zh-CN" sz="2400" kern="100" dirty="0">
              <a:solidFill>
                <a:schemeClr val="accent2">
                  <a:lumMod val="50000"/>
                </a:schemeClr>
              </a:solidFill>
            </a:endParaRPr>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2699792" y="2204864"/>
            <a:ext cx="3528392" cy="4228656"/>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2100272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、考核评比标准</a:t>
            </a:r>
            <a:endParaRPr lang="zh-CN" altLang="en-US" dirty="0"/>
          </a:p>
        </p:txBody>
      </p:sp>
      <p:sp>
        <p:nvSpPr>
          <p:cNvPr id="4" name="内容占位符 2"/>
          <p:cNvSpPr>
            <a:spLocks noGrp="1"/>
          </p:cNvSpPr>
          <p:nvPr>
            <p:ph idx="1"/>
          </p:nvPr>
        </p:nvSpPr>
        <p:spPr>
          <a:xfrm>
            <a:off x="395536" y="908720"/>
            <a:ext cx="8352928" cy="5339680"/>
          </a:xfrm>
        </p:spPr>
        <p:txBody>
          <a:bodyPr/>
          <a:lstStyle/>
          <a:p>
            <a:pPr>
              <a:lnSpc>
                <a:spcPct val="150000"/>
              </a:lnSpc>
            </a:pPr>
            <a:r>
              <a:rPr lang="zh-CN" altLang="en-US" dirty="0" smtClean="0">
                <a:solidFill>
                  <a:srgbClr val="FF0000"/>
                </a:solidFill>
              </a:rPr>
              <a:t>广东省</a:t>
            </a:r>
            <a:r>
              <a:rPr lang="zh-CN" altLang="en-US" dirty="0"/>
              <a:t>编报</a:t>
            </a:r>
            <a:r>
              <a:rPr lang="zh-CN" altLang="en-US" dirty="0" smtClean="0"/>
              <a:t>说明示例（</a:t>
            </a:r>
            <a:r>
              <a:rPr lang="zh-CN" altLang="en-US" dirty="0" smtClean="0">
                <a:solidFill>
                  <a:srgbClr val="FF0000"/>
                </a:solidFill>
              </a:rPr>
              <a:t>共</a:t>
            </a:r>
            <a:r>
              <a:rPr lang="en-US" altLang="zh-CN" dirty="0" smtClean="0">
                <a:solidFill>
                  <a:srgbClr val="FF0000"/>
                </a:solidFill>
              </a:rPr>
              <a:t>33</a:t>
            </a:r>
            <a:r>
              <a:rPr lang="zh-CN" altLang="en-US" dirty="0">
                <a:solidFill>
                  <a:srgbClr val="FF0000"/>
                </a:solidFill>
              </a:rPr>
              <a:t>页</a:t>
            </a:r>
            <a:r>
              <a:rPr lang="zh-CN" altLang="en-US" dirty="0" smtClean="0"/>
              <a:t>）：</a:t>
            </a:r>
            <a:endParaRPr lang="en-US" altLang="zh-CN" dirty="0" smtClean="0"/>
          </a:p>
          <a:p>
            <a:pPr indent="448945" fontAlgn="auto">
              <a:lnSpc>
                <a:spcPts val="2000"/>
              </a:lnSpc>
              <a:spcAft>
                <a:spcPts val="0"/>
              </a:spcAft>
            </a:pPr>
            <a:endParaRPr lang="en-US" altLang="zh-CN" sz="2400" kern="100" dirty="0" smtClean="0">
              <a:solidFill>
                <a:schemeClr val="accent2">
                  <a:lumMod val="50000"/>
                </a:schemeClr>
              </a:solidFill>
            </a:endParaRPr>
          </a:p>
          <a:p>
            <a:pPr indent="448945" fontAlgn="auto">
              <a:lnSpc>
                <a:spcPts val="2000"/>
              </a:lnSpc>
              <a:spcAft>
                <a:spcPts val="0"/>
              </a:spcAft>
            </a:pPr>
            <a:r>
              <a:rPr lang="zh-CN" altLang="en-US" sz="2400" kern="100" dirty="0" smtClean="0">
                <a:solidFill>
                  <a:schemeClr val="accent2">
                    <a:lumMod val="50000"/>
                  </a:schemeClr>
                </a:solidFill>
              </a:rPr>
              <a:t>第</a:t>
            </a:r>
            <a:r>
              <a:rPr lang="zh-CN" altLang="en-US" sz="2400" kern="100" dirty="0">
                <a:solidFill>
                  <a:schemeClr val="accent2">
                    <a:lumMod val="50000"/>
                  </a:schemeClr>
                </a:solidFill>
              </a:rPr>
              <a:t>二</a:t>
            </a:r>
            <a:r>
              <a:rPr lang="zh-CN" altLang="en-US" sz="2400" kern="100" dirty="0" smtClean="0">
                <a:solidFill>
                  <a:schemeClr val="accent2">
                    <a:lumMod val="50000"/>
                  </a:schemeClr>
                </a:solidFill>
              </a:rPr>
              <a:t>部分：报表主要指标情况说明（选取部分内容）</a:t>
            </a:r>
            <a:endParaRPr lang="en-US" altLang="zh-CN" sz="2400" kern="100" dirty="0">
              <a:solidFill>
                <a:schemeClr val="accent2">
                  <a:lumMod val="50000"/>
                </a:schemeClr>
              </a:solidFill>
            </a:endParaRPr>
          </a:p>
        </p:txBody>
      </p:sp>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10367" y="2246236"/>
            <a:ext cx="3429236" cy="4228656"/>
          </a:xfrm>
          <a:prstGeom prst="rect">
            <a:avLst/>
          </a:prstGeom>
          <a:ln>
            <a:noFill/>
          </a:ln>
          <a:effectLst>
            <a:outerShdw blurRad="190500" algn="tl" rotWithShape="0">
              <a:srgbClr val="000000">
                <a:alpha val="70000"/>
              </a:srgbClr>
            </a:outerShdw>
          </a:effectLst>
        </p:spPr>
      </p:pic>
      <p:pic>
        <p:nvPicPr>
          <p:cNvPr id="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1221085" y="2242006"/>
            <a:ext cx="3206899" cy="4228656"/>
          </a:xfrm>
          <a:prstGeom prst="rect">
            <a:avLst/>
          </a:prstGeom>
          <a:ln>
            <a:noFill/>
          </a:ln>
          <a:effectLst>
            <a:outerShdw blurRad="190500" algn="tl" rotWithShape="0">
              <a:srgbClr val="000000">
                <a:alpha val="70000"/>
              </a:srgbClr>
            </a:outerShdw>
          </a:effectLst>
        </p:spPr>
      </p:pic>
      <p:pic>
        <p:nvPicPr>
          <p:cNvPr id="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tretch>
            <a:fillRect/>
          </a:stretch>
        </p:blipFill>
        <p:spPr bwMode="auto">
          <a:xfrm>
            <a:off x="2411760" y="2239569"/>
            <a:ext cx="2973507" cy="4228656"/>
          </a:xfrm>
          <a:prstGeom prst="rect">
            <a:avLst/>
          </a:prstGeom>
          <a:ln>
            <a:noFill/>
          </a:ln>
          <a:effectLst>
            <a:outerShdw blurRad="190500" algn="tl" rotWithShape="0">
              <a:srgbClr val="000000">
                <a:alpha val="70000"/>
              </a:srgbClr>
            </a:outerShdw>
          </a:effectLst>
        </p:spPr>
      </p:pic>
      <p:pic>
        <p:nvPicPr>
          <p:cNvPr id="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3419872" y="2246410"/>
            <a:ext cx="3037915" cy="4228656"/>
          </a:xfrm>
          <a:prstGeom prst="rect">
            <a:avLst/>
          </a:prstGeom>
          <a:ln>
            <a:noFill/>
          </a:ln>
          <a:effectLst>
            <a:outerShdw blurRad="190500" algn="tl" rotWithShape="0">
              <a:srgbClr val="000000">
                <a:alpha val="70000"/>
              </a:srgbClr>
            </a:outerShdw>
          </a:effectLst>
        </p:spPr>
      </p:pic>
      <p:pic>
        <p:nvPicPr>
          <p:cNvPr id="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4499992" y="2246236"/>
            <a:ext cx="2929819" cy="4228656"/>
          </a:xfrm>
          <a:prstGeom prst="rect">
            <a:avLst/>
          </a:prstGeom>
          <a:ln>
            <a:noFill/>
          </a:ln>
          <a:effectLst>
            <a:outerShdw blurRad="190500" algn="tl" rotWithShape="0">
              <a:srgbClr val="000000">
                <a:alpha val="70000"/>
              </a:srgbClr>
            </a:outerShdw>
          </a:effectLst>
        </p:spPr>
      </p:pic>
      <p:pic>
        <p:nvPicPr>
          <p:cNvPr id="10"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5508104" y="2232902"/>
            <a:ext cx="2819104" cy="4228656"/>
          </a:xfrm>
          <a:prstGeom prst="rect">
            <a:avLst/>
          </a:prstGeom>
          <a:ln>
            <a:noFill/>
          </a:ln>
          <a:effectLst>
            <a:outerShdw blurRad="190500" algn="tl" rotWithShape="0">
              <a:srgbClr val="000000">
                <a:alpha val="70000"/>
              </a:srgbClr>
            </a:outerShdw>
          </a:effectLst>
        </p:spPr>
      </p:pic>
      <p:pic>
        <p:nvPicPr>
          <p:cNvPr id="11"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tretch>
            <a:fillRect/>
          </a:stretch>
        </p:blipFill>
        <p:spPr bwMode="auto">
          <a:xfrm>
            <a:off x="6482552" y="2196205"/>
            <a:ext cx="2866582" cy="4214180"/>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193969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、考核评比标准</a:t>
            </a:r>
            <a:endParaRPr lang="zh-CN" altLang="en-US" dirty="0"/>
          </a:p>
        </p:txBody>
      </p:sp>
      <p:sp>
        <p:nvSpPr>
          <p:cNvPr id="4" name="内容占位符 2"/>
          <p:cNvSpPr>
            <a:spLocks noGrp="1"/>
          </p:cNvSpPr>
          <p:nvPr>
            <p:ph idx="1"/>
          </p:nvPr>
        </p:nvSpPr>
        <p:spPr>
          <a:xfrm>
            <a:off x="395536" y="908720"/>
            <a:ext cx="8352928" cy="5339680"/>
          </a:xfrm>
        </p:spPr>
        <p:txBody>
          <a:bodyPr/>
          <a:lstStyle/>
          <a:p>
            <a:pPr>
              <a:lnSpc>
                <a:spcPct val="150000"/>
              </a:lnSpc>
            </a:pPr>
            <a:r>
              <a:rPr lang="zh-CN" altLang="en-US" dirty="0" smtClean="0">
                <a:solidFill>
                  <a:srgbClr val="FF0000"/>
                </a:solidFill>
              </a:rPr>
              <a:t>广东省</a:t>
            </a:r>
            <a:r>
              <a:rPr lang="zh-CN" altLang="en-US" dirty="0"/>
              <a:t>编报</a:t>
            </a:r>
            <a:r>
              <a:rPr lang="zh-CN" altLang="en-US" dirty="0" smtClean="0"/>
              <a:t>说明示例（</a:t>
            </a:r>
            <a:r>
              <a:rPr lang="zh-CN" altLang="en-US" dirty="0" smtClean="0">
                <a:solidFill>
                  <a:srgbClr val="FF0000"/>
                </a:solidFill>
              </a:rPr>
              <a:t>共</a:t>
            </a:r>
            <a:r>
              <a:rPr lang="en-US" altLang="zh-CN" dirty="0" smtClean="0">
                <a:solidFill>
                  <a:srgbClr val="FF0000"/>
                </a:solidFill>
              </a:rPr>
              <a:t>33</a:t>
            </a:r>
            <a:r>
              <a:rPr lang="zh-CN" altLang="en-US" dirty="0">
                <a:solidFill>
                  <a:srgbClr val="FF0000"/>
                </a:solidFill>
              </a:rPr>
              <a:t>页</a:t>
            </a:r>
            <a:r>
              <a:rPr lang="zh-CN" altLang="en-US" dirty="0" smtClean="0"/>
              <a:t>）：</a:t>
            </a:r>
            <a:endParaRPr lang="en-US" altLang="zh-CN" dirty="0" smtClean="0"/>
          </a:p>
          <a:p>
            <a:pPr indent="448945" fontAlgn="auto">
              <a:lnSpc>
                <a:spcPts val="2000"/>
              </a:lnSpc>
              <a:spcAft>
                <a:spcPts val="0"/>
              </a:spcAft>
            </a:pPr>
            <a:endParaRPr lang="en-US" altLang="zh-CN" sz="2400" kern="100" dirty="0" smtClean="0">
              <a:solidFill>
                <a:schemeClr val="accent2">
                  <a:lumMod val="50000"/>
                </a:schemeClr>
              </a:solidFill>
            </a:endParaRPr>
          </a:p>
          <a:p>
            <a:pPr indent="448945" fontAlgn="auto">
              <a:lnSpc>
                <a:spcPts val="2000"/>
              </a:lnSpc>
              <a:spcAft>
                <a:spcPts val="0"/>
              </a:spcAft>
            </a:pPr>
            <a:r>
              <a:rPr lang="zh-CN" altLang="en-US" sz="2400" kern="100" dirty="0" smtClean="0">
                <a:solidFill>
                  <a:schemeClr val="accent2">
                    <a:lumMod val="50000"/>
                  </a:schemeClr>
                </a:solidFill>
              </a:rPr>
              <a:t>第三部分：决算数据分析（选取部分内容）</a:t>
            </a:r>
            <a:endParaRPr lang="en-US" altLang="zh-CN" sz="2400" kern="100" dirty="0">
              <a:solidFill>
                <a:schemeClr val="accent2">
                  <a:lumMod val="50000"/>
                </a:schemeClr>
              </a:solidFill>
            </a:endParaRPr>
          </a:p>
        </p:txBody>
      </p:sp>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175274" y="2246236"/>
            <a:ext cx="3057954" cy="4228656"/>
          </a:xfrm>
          <a:prstGeom prst="rect">
            <a:avLst/>
          </a:prstGeom>
          <a:ln>
            <a:noFill/>
          </a:ln>
          <a:effectLst>
            <a:outerShdw blurRad="190500" algn="tl" rotWithShape="0">
              <a:srgbClr val="000000">
                <a:alpha val="70000"/>
              </a:srgbClr>
            </a:outerShdw>
          </a:effectLst>
        </p:spPr>
      </p:pic>
      <p:pic>
        <p:nvPicPr>
          <p:cNvPr id="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884820" y="2235170"/>
            <a:ext cx="3009229" cy="4228656"/>
          </a:xfrm>
          <a:prstGeom prst="rect">
            <a:avLst/>
          </a:prstGeom>
          <a:ln>
            <a:noFill/>
          </a:ln>
          <a:effectLst>
            <a:outerShdw blurRad="190500" algn="tl" rotWithShape="0">
              <a:srgbClr val="000000">
                <a:alpha val="70000"/>
              </a:srgbClr>
            </a:outerShdw>
          </a:effectLst>
        </p:spPr>
      </p:pic>
      <p:pic>
        <p:nvPicPr>
          <p:cNvPr id="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tretch>
            <a:fillRect/>
          </a:stretch>
        </p:blipFill>
        <p:spPr bwMode="auto">
          <a:xfrm>
            <a:off x="1673485" y="2237776"/>
            <a:ext cx="2898515" cy="4228656"/>
          </a:xfrm>
          <a:prstGeom prst="rect">
            <a:avLst/>
          </a:prstGeom>
          <a:ln>
            <a:noFill/>
          </a:ln>
          <a:effectLst>
            <a:outerShdw blurRad="190500" algn="tl" rotWithShape="0">
              <a:srgbClr val="000000">
                <a:alpha val="70000"/>
              </a:srgbClr>
            </a:outerShdw>
          </a:effectLst>
        </p:spPr>
      </p:pic>
      <p:pic>
        <p:nvPicPr>
          <p:cNvPr id="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2581319" y="2237776"/>
            <a:ext cx="2918368" cy="4228656"/>
          </a:xfrm>
          <a:prstGeom prst="rect">
            <a:avLst/>
          </a:prstGeom>
          <a:ln>
            <a:noFill/>
          </a:ln>
          <a:effectLst>
            <a:outerShdw blurRad="190500" algn="tl" rotWithShape="0">
              <a:srgbClr val="000000">
                <a:alpha val="70000"/>
              </a:srgbClr>
            </a:outerShdw>
          </a:effectLst>
        </p:spPr>
      </p:pic>
      <p:pic>
        <p:nvPicPr>
          <p:cNvPr id="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3612970" y="2212668"/>
            <a:ext cx="2929819" cy="4181249"/>
          </a:xfrm>
          <a:prstGeom prst="rect">
            <a:avLst/>
          </a:prstGeom>
          <a:ln>
            <a:noFill/>
          </a:ln>
          <a:effectLst>
            <a:outerShdw blurRad="190500" algn="tl" rotWithShape="0">
              <a:srgbClr val="000000">
                <a:alpha val="70000"/>
              </a:srgbClr>
            </a:outerShdw>
          </a:effectLst>
        </p:spPr>
      </p:pic>
      <p:pic>
        <p:nvPicPr>
          <p:cNvPr id="10"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4594307" y="2234962"/>
            <a:ext cx="2819104" cy="4084824"/>
          </a:xfrm>
          <a:prstGeom prst="rect">
            <a:avLst/>
          </a:prstGeom>
          <a:ln>
            <a:noFill/>
          </a:ln>
          <a:effectLst>
            <a:outerShdw blurRad="190500" algn="tl" rotWithShape="0">
              <a:srgbClr val="000000">
                <a:alpha val="70000"/>
              </a:srgbClr>
            </a:outerShdw>
          </a:effectLst>
        </p:spPr>
      </p:pic>
      <p:pic>
        <p:nvPicPr>
          <p:cNvPr id="11"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tretch>
            <a:fillRect/>
          </a:stretch>
        </p:blipFill>
        <p:spPr bwMode="auto">
          <a:xfrm>
            <a:off x="5546174" y="2273792"/>
            <a:ext cx="2866582" cy="4059003"/>
          </a:xfrm>
          <a:prstGeom prst="rect">
            <a:avLst/>
          </a:prstGeom>
          <a:ln>
            <a:noFill/>
          </a:ln>
          <a:effectLst>
            <a:outerShdw blurRad="190500" algn="tl" rotWithShape="0">
              <a:srgbClr val="000000">
                <a:alpha val="70000"/>
              </a:srgbClr>
            </a:outerShdw>
          </a:effectLst>
        </p:spPr>
      </p:pic>
      <p:pic>
        <p:nvPicPr>
          <p:cNvPr id="12"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tretch>
            <a:fillRect/>
          </a:stretch>
        </p:blipFill>
        <p:spPr bwMode="auto">
          <a:xfrm>
            <a:off x="6373159" y="2273793"/>
            <a:ext cx="2780727" cy="4059003"/>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70399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、考核评比标准</a:t>
            </a:r>
            <a:endParaRPr lang="zh-CN" altLang="en-US" dirty="0"/>
          </a:p>
        </p:txBody>
      </p:sp>
      <p:sp>
        <p:nvSpPr>
          <p:cNvPr id="4" name="内容占位符 2"/>
          <p:cNvSpPr>
            <a:spLocks noGrp="1"/>
          </p:cNvSpPr>
          <p:nvPr>
            <p:ph idx="1"/>
          </p:nvPr>
        </p:nvSpPr>
        <p:spPr>
          <a:xfrm>
            <a:off x="395536" y="908720"/>
            <a:ext cx="8352928" cy="5339680"/>
          </a:xfrm>
        </p:spPr>
        <p:txBody>
          <a:bodyPr/>
          <a:lstStyle/>
          <a:p>
            <a:pPr>
              <a:lnSpc>
                <a:spcPct val="150000"/>
              </a:lnSpc>
            </a:pPr>
            <a:r>
              <a:rPr lang="zh-CN" altLang="en-US" dirty="0" smtClean="0">
                <a:solidFill>
                  <a:srgbClr val="FF0000"/>
                </a:solidFill>
              </a:rPr>
              <a:t>广东省</a:t>
            </a:r>
            <a:r>
              <a:rPr lang="zh-CN" altLang="en-US" dirty="0"/>
              <a:t>编报</a:t>
            </a:r>
            <a:r>
              <a:rPr lang="zh-CN" altLang="en-US" dirty="0" smtClean="0"/>
              <a:t>说明示例（</a:t>
            </a:r>
            <a:r>
              <a:rPr lang="zh-CN" altLang="en-US" dirty="0" smtClean="0">
                <a:solidFill>
                  <a:srgbClr val="FF0000"/>
                </a:solidFill>
              </a:rPr>
              <a:t>共</a:t>
            </a:r>
            <a:r>
              <a:rPr lang="en-US" altLang="zh-CN" dirty="0" smtClean="0">
                <a:solidFill>
                  <a:srgbClr val="FF0000"/>
                </a:solidFill>
              </a:rPr>
              <a:t>33</a:t>
            </a:r>
            <a:r>
              <a:rPr lang="zh-CN" altLang="en-US" dirty="0">
                <a:solidFill>
                  <a:srgbClr val="FF0000"/>
                </a:solidFill>
              </a:rPr>
              <a:t>页</a:t>
            </a:r>
            <a:r>
              <a:rPr lang="zh-CN" altLang="en-US" dirty="0" smtClean="0"/>
              <a:t>）：</a:t>
            </a:r>
            <a:endParaRPr lang="en-US" altLang="zh-CN" dirty="0" smtClean="0"/>
          </a:p>
          <a:p>
            <a:pPr indent="448945" fontAlgn="auto">
              <a:lnSpc>
                <a:spcPts val="2000"/>
              </a:lnSpc>
              <a:spcAft>
                <a:spcPts val="0"/>
              </a:spcAft>
            </a:pPr>
            <a:endParaRPr lang="en-US" altLang="zh-CN" sz="2400" kern="100" dirty="0" smtClean="0">
              <a:solidFill>
                <a:schemeClr val="accent2">
                  <a:lumMod val="50000"/>
                </a:schemeClr>
              </a:solidFill>
            </a:endParaRPr>
          </a:p>
          <a:p>
            <a:pPr indent="448945" fontAlgn="auto">
              <a:lnSpc>
                <a:spcPts val="2000"/>
              </a:lnSpc>
              <a:spcAft>
                <a:spcPts val="0"/>
              </a:spcAft>
            </a:pPr>
            <a:r>
              <a:rPr lang="zh-CN" altLang="en-US" sz="2400" kern="100" dirty="0" smtClean="0">
                <a:solidFill>
                  <a:schemeClr val="accent2">
                    <a:lumMod val="50000"/>
                  </a:schemeClr>
                </a:solidFill>
              </a:rPr>
              <a:t>第四部分：主要事业成效（选取部分内容）</a:t>
            </a:r>
            <a:endParaRPr lang="en-US" altLang="zh-CN" sz="2400" kern="100" dirty="0">
              <a:solidFill>
                <a:schemeClr val="accent2">
                  <a:lumMod val="50000"/>
                </a:schemeClr>
              </a:solidFill>
            </a:endParaRPr>
          </a:p>
        </p:txBody>
      </p:sp>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rot="20436597">
            <a:off x="655290" y="2475159"/>
            <a:ext cx="2733215" cy="4228656"/>
          </a:xfrm>
          <a:prstGeom prst="rect">
            <a:avLst/>
          </a:prstGeom>
          <a:ln>
            <a:noFill/>
          </a:ln>
          <a:effectLst>
            <a:outerShdw blurRad="190500" algn="tl" rotWithShape="0">
              <a:srgbClr val="000000">
                <a:alpha val="70000"/>
              </a:srgbClr>
            </a:outerShdw>
          </a:effectLst>
        </p:spPr>
      </p:pic>
      <p:pic>
        <p:nvPicPr>
          <p:cNvPr id="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rot="20778513">
            <a:off x="1859456" y="2373797"/>
            <a:ext cx="2471587" cy="4228656"/>
          </a:xfrm>
          <a:prstGeom prst="rect">
            <a:avLst/>
          </a:prstGeom>
          <a:ln>
            <a:noFill/>
          </a:ln>
          <a:effectLst>
            <a:outerShdw blurRad="190500" algn="tl" rotWithShape="0">
              <a:srgbClr val="000000">
                <a:alpha val="70000"/>
              </a:srgbClr>
            </a:outerShdw>
          </a:effectLst>
        </p:spPr>
      </p:pic>
      <p:pic>
        <p:nvPicPr>
          <p:cNvPr id="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tretch>
            <a:fillRect/>
          </a:stretch>
        </p:blipFill>
        <p:spPr bwMode="auto">
          <a:xfrm>
            <a:off x="3078876" y="2331773"/>
            <a:ext cx="2532949" cy="4228656"/>
          </a:xfrm>
          <a:prstGeom prst="rect">
            <a:avLst/>
          </a:prstGeom>
          <a:ln>
            <a:noFill/>
          </a:ln>
          <a:effectLst>
            <a:outerShdw blurRad="190500" algn="tl" rotWithShape="0">
              <a:srgbClr val="000000">
                <a:alpha val="70000"/>
              </a:srgbClr>
            </a:outerShdw>
          </a:effectLst>
        </p:spPr>
      </p:pic>
      <p:pic>
        <p:nvPicPr>
          <p:cNvPr id="8"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rot="1028730">
            <a:off x="4345662" y="2447594"/>
            <a:ext cx="2466146" cy="4228656"/>
          </a:xfrm>
          <a:prstGeom prst="rect">
            <a:avLst/>
          </a:prstGeom>
          <a:ln>
            <a:noFill/>
          </a:ln>
          <a:effectLst>
            <a:outerShdw blurRad="190500" algn="tl" rotWithShape="0">
              <a:srgbClr val="000000">
                <a:alpha val="70000"/>
              </a:srgbClr>
            </a:outerShdw>
          </a:effectLst>
        </p:spPr>
      </p:pic>
      <p:pic>
        <p:nvPicPr>
          <p:cNvPr id="9"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rot="1611496">
            <a:off x="5716051" y="2787274"/>
            <a:ext cx="2620309" cy="4181249"/>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42479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、相关文件资料</a:t>
            </a:r>
            <a:endParaRPr lang="zh-CN" altLang="en-US" dirty="0"/>
          </a:p>
        </p:txBody>
      </p:sp>
      <p:sp>
        <p:nvSpPr>
          <p:cNvPr id="3" name="内容占位符 2"/>
          <p:cNvSpPr>
            <a:spLocks noGrp="1"/>
          </p:cNvSpPr>
          <p:nvPr>
            <p:ph idx="1"/>
          </p:nvPr>
        </p:nvSpPr>
        <p:spPr/>
        <p:txBody>
          <a:bodyPr/>
          <a:lstStyle/>
          <a:p>
            <a:pPr>
              <a:lnSpc>
                <a:spcPct val="150000"/>
              </a:lnSpc>
            </a:pPr>
            <a:r>
              <a:rPr lang="en-US" altLang="zh-CN" dirty="0" smtClean="0"/>
              <a:t>1</a:t>
            </a:r>
            <a:r>
              <a:rPr lang="zh-CN" altLang="en-US" dirty="0" smtClean="0"/>
              <a:t>、决算文件资料</a:t>
            </a:r>
            <a:endParaRPr lang="en-US" altLang="zh-CN" dirty="0" smtClean="0"/>
          </a:p>
          <a:p>
            <a:pPr lvl="1">
              <a:lnSpc>
                <a:spcPct val="150000"/>
              </a:lnSpc>
            </a:pPr>
            <a:r>
              <a:rPr lang="zh-CN" altLang="en-US" dirty="0" smtClean="0"/>
              <a:t>（</a:t>
            </a:r>
            <a:r>
              <a:rPr lang="en-US" altLang="zh-CN" dirty="0" smtClean="0"/>
              <a:t>1</a:t>
            </a:r>
            <a:r>
              <a:rPr lang="zh-CN" altLang="en-US" dirty="0" smtClean="0"/>
              <a:t>）</a:t>
            </a:r>
            <a:r>
              <a:rPr lang="en-US" altLang="zh-CN" dirty="0" smtClean="0"/>
              <a:t>2018</a:t>
            </a:r>
            <a:r>
              <a:rPr lang="zh-CN" altLang="en-US" dirty="0" smtClean="0"/>
              <a:t>年度决算编制手册</a:t>
            </a:r>
          </a:p>
          <a:p>
            <a:pPr lvl="1">
              <a:lnSpc>
                <a:spcPct val="150000"/>
              </a:lnSpc>
            </a:pPr>
            <a:r>
              <a:rPr lang="zh-CN" altLang="en-US" dirty="0" smtClean="0"/>
              <a:t>      ①  决算报表表样</a:t>
            </a:r>
          </a:p>
          <a:p>
            <a:pPr lvl="1">
              <a:lnSpc>
                <a:spcPct val="150000"/>
              </a:lnSpc>
            </a:pPr>
            <a:r>
              <a:rPr lang="zh-CN" altLang="en-US" dirty="0" smtClean="0"/>
              <a:t>      ②  决算报表指标解释</a:t>
            </a:r>
          </a:p>
          <a:p>
            <a:pPr lvl="1">
              <a:lnSpc>
                <a:spcPct val="150000"/>
              </a:lnSpc>
            </a:pPr>
            <a:r>
              <a:rPr lang="zh-CN" altLang="en-US" dirty="0" smtClean="0"/>
              <a:t>      ③  决算报表指标数据关系（供数据审核使用）</a:t>
            </a:r>
          </a:p>
          <a:p>
            <a:pPr lvl="1">
              <a:lnSpc>
                <a:spcPct val="150000"/>
              </a:lnSpc>
            </a:pPr>
            <a:r>
              <a:rPr lang="zh-CN" altLang="en-US" dirty="0" smtClean="0"/>
              <a:t>（</a:t>
            </a:r>
            <a:r>
              <a:rPr lang="en-US" altLang="zh-CN" dirty="0" smtClean="0"/>
              <a:t>2</a:t>
            </a:r>
            <a:r>
              <a:rPr lang="zh-CN" altLang="en-US" dirty="0" smtClean="0"/>
              <a:t>）决算报表和软件操作培训视频</a:t>
            </a:r>
          </a:p>
          <a:p>
            <a:pPr>
              <a:lnSpc>
                <a:spcPct val="150000"/>
              </a:lnSpc>
            </a:pPr>
            <a:r>
              <a:rPr lang="en-US" altLang="zh-CN" dirty="0" smtClean="0"/>
              <a:t>2</a:t>
            </a:r>
            <a:r>
              <a:rPr lang="zh-CN" altLang="en-US" dirty="0" smtClean="0"/>
              <a:t>、资料下载地址</a:t>
            </a:r>
          </a:p>
          <a:p>
            <a:pPr lvl="1">
              <a:lnSpc>
                <a:spcPct val="150000"/>
              </a:lnSpc>
            </a:pPr>
            <a:r>
              <a:rPr lang="zh-CN" altLang="en-US" dirty="0" smtClean="0"/>
              <a:t>科技经费与资源信息网</a:t>
            </a:r>
            <a:r>
              <a:rPr lang="en-US" altLang="zh-CN" u="sng" dirty="0" smtClean="0"/>
              <a:t>http://www.nstf.org.cn</a:t>
            </a:r>
            <a:r>
              <a:rPr lang="zh-CN" altLang="en-US" dirty="0" smtClean="0"/>
              <a:t>→</a:t>
            </a:r>
            <a:endParaRPr lang="en-US" altLang="zh-CN" dirty="0" smtClean="0"/>
          </a:p>
          <a:p>
            <a:pPr lvl="1">
              <a:lnSpc>
                <a:spcPct val="150000"/>
              </a:lnSpc>
            </a:pPr>
            <a:r>
              <a:rPr lang="zh-CN" altLang="en-US" dirty="0" smtClean="0"/>
              <a:t>地方科协财务决算系统→首页→下载中心</a:t>
            </a:r>
            <a:endParaRPr lang="en-US" altLang="zh-CN" dirty="0" smtClean="0"/>
          </a:p>
          <a:p>
            <a:pPr lvl="1"/>
            <a:endParaRPr lang="zh-CN" alt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、主要联系方式</a:t>
            </a: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t>（</a:t>
            </a:r>
            <a:r>
              <a:rPr lang="en-US" altLang="zh-CN" dirty="0" smtClean="0"/>
              <a:t>1</a:t>
            </a:r>
            <a:r>
              <a:rPr lang="zh-CN" altLang="en-US" dirty="0" smtClean="0"/>
              <a:t>）决算业务联系方式</a:t>
            </a:r>
          </a:p>
          <a:p>
            <a:pPr lvl="1">
              <a:lnSpc>
                <a:spcPct val="150000"/>
              </a:lnSpc>
            </a:pPr>
            <a:r>
              <a:rPr lang="zh-CN" altLang="en-US" dirty="0" smtClean="0"/>
              <a:t>软件支持业务    （</a:t>
            </a:r>
            <a:r>
              <a:rPr lang="en-US" altLang="zh-CN" dirty="0" smtClean="0"/>
              <a:t>010</a:t>
            </a:r>
            <a:r>
              <a:rPr lang="zh-CN" altLang="en-US" dirty="0" smtClean="0"/>
              <a:t>） </a:t>
            </a:r>
            <a:r>
              <a:rPr lang="en-US" altLang="zh-CN" dirty="0" smtClean="0"/>
              <a:t>84263636</a:t>
            </a:r>
            <a:r>
              <a:rPr lang="zh-CN" altLang="en-US" dirty="0" smtClean="0"/>
              <a:t>转</a:t>
            </a:r>
            <a:r>
              <a:rPr lang="en-US" altLang="zh-CN" dirty="0" smtClean="0"/>
              <a:t>1</a:t>
            </a:r>
          </a:p>
          <a:p>
            <a:pPr lvl="1">
              <a:lnSpc>
                <a:spcPct val="150000"/>
              </a:lnSpc>
            </a:pPr>
            <a:r>
              <a:rPr lang="zh-CN" altLang="en-US" dirty="0" smtClean="0"/>
              <a:t>报表咨询业务    （</a:t>
            </a:r>
            <a:r>
              <a:rPr lang="en-US" altLang="zh-CN" dirty="0" smtClean="0"/>
              <a:t>010</a:t>
            </a:r>
            <a:r>
              <a:rPr lang="zh-CN" altLang="en-US" dirty="0" smtClean="0"/>
              <a:t>） </a:t>
            </a:r>
            <a:r>
              <a:rPr lang="en-US" altLang="zh-CN" dirty="0" smtClean="0"/>
              <a:t>84263636</a:t>
            </a:r>
            <a:r>
              <a:rPr lang="zh-CN" altLang="en-US" dirty="0" smtClean="0"/>
              <a:t>转</a:t>
            </a:r>
            <a:r>
              <a:rPr lang="en-US" altLang="zh-CN" dirty="0" smtClean="0"/>
              <a:t>2</a:t>
            </a:r>
          </a:p>
          <a:p>
            <a:pPr>
              <a:lnSpc>
                <a:spcPct val="150000"/>
              </a:lnSpc>
            </a:pPr>
            <a:r>
              <a:rPr lang="zh-CN" altLang="en-US" dirty="0" smtClean="0"/>
              <a:t>（</a:t>
            </a:r>
            <a:r>
              <a:rPr lang="en-US" altLang="zh-CN" dirty="0" smtClean="0"/>
              <a:t>2</a:t>
            </a:r>
            <a:r>
              <a:rPr lang="zh-CN" altLang="en-US" dirty="0" smtClean="0"/>
              <a:t>）纸质报表邮寄地址</a:t>
            </a:r>
          </a:p>
          <a:p>
            <a:pPr lvl="1">
              <a:lnSpc>
                <a:spcPct val="150000"/>
              </a:lnSpc>
            </a:pPr>
            <a:r>
              <a:rPr lang="zh-CN" altLang="en-US" dirty="0" smtClean="0"/>
              <a:t>北京市朝阳区青年沟东路</a:t>
            </a:r>
            <a:r>
              <a:rPr lang="en-US" altLang="zh-CN" dirty="0" smtClean="0"/>
              <a:t>5</a:t>
            </a:r>
            <a:r>
              <a:rPr lang="zh-CN" altLang="en-US" dirty="0" smtClean="0"/>
              <a:t>号天地大厦</a:t>
            </a:r>
            <a:r>
              <a:rPr lang="en-US" altLang="zh-CN" dirty="0" smtClean="0"/>
              <a:t>209</a:t>
            </a:r>
            <a:r>
              <a:rPr lang="zh-CN" altLang="en-US" dirty="0" smtClean="0"/>
              <a:t>室</a:t>
            </a:r>
            <a:endParaRPr lang="en-US" altLang="zh-CN" dirty="0" smtClean="0"/>
          </a:p>
          <a:p>
            <a:pPr lvl="1">
              <a:lnSpc>
                <a:spcPct val="150000"/>
              </a:lnSpc>
            </a:pPr>
            <a:r>
              <a:rPr lang="zh-CN" altLang="en-US" dirty="0" smtClean="0"/>
              <a:t>邮编</a:t>
            </a:r>
            <a:r>
              <a:rPr lang="en-US" altLang="zh-CN" dirty="0" smtClean="0"/>
              <a:t>100013</a:t>
            </a:r>
          </a:p>
          <a:p>
            <a:pPr>
              <a:lnSpc>
                <a:spcPct val="150000"/>
              </a:lnSpc>
            </a:pPr>
            <a:r>
              <a:rPr lang="zh-CN" altLang="en-US" dirty="0" smtClean="0"/>
              <a:t>（</a:t>
            </a:r>
            <a:r>
              <a:rPr lang="en-US" altLang="zh-CN" dirty="0" smtClean="0"/>
              <a:t>3</a:t>
            </a:r>
            <a:r>
              <a:rPr lang="zh-CN" altLang="en-US" dirty="0" smtClean="0"/>
              <a:t>）系统填报咨询</a:t>
            </a:r>
            <a:r>
              <a:rPr lang="en-US" altLang="zh-CN" dirty="0" smtClean="0"/>
              <a:t>QQ</a:t>
            </a:r>
            <a:r>
              <a:rPr lang="zh-CN" altLang="en-US" dirty="0" smtClean="0"/>
              <a:t>群</a:t>
            </a:r>
          </a:p>
          <a:p>
            <a:pPr lvl="1">
              <a:lnSpc>
                <a:spcPct val="150000"/>
              </a:lnSpc>
            </a:pPr>
            <a:r>
              <a:rPr lang="en-US" altLang="zh-CN" dirty="0" smtClean="0"/>
              <a:t>561406431</a:t>
            </a:r>
          </a:p>
          <a:p>
            <a:pPr lvl="1">
              <a:lnSpc>
                <a:spcPct val="150000"/>
              </a:lnSpc>
            </a:pPr>
            <a:r>
              <a:rPr lang="zh-CN" altLang="en-US" dirty="0" smtClean="0">
                <a:solidFill>
                  <a:srgbClr val="FF0000"/>
                </a:solidFill>
              </a:rPr>
              <a:t>申请加入时请提供单位名称和姓名</a:t>
            </a:r>
            <a:endParaRPr lang="en-US" altLang="zh-CN" dirty="0" smtClean="0">
              <a:solidFill>
                <a:srgbClr val="FF0000"/>
              </a:solidFill>
            </a:endParaRPr>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、决算工作完成情况</a:t>
            </a:r>
            <a:endParaRPr lang="zh-CN" altLang="en-US" dirty="0"/>
          </a:p>
        </p:txBody>
      </p:sp>
      <p:sp>
        <p:nvSpPr>
          <p:cNvPr id="3" name="内容占位符 2"/>
          <p:cNvSpPr>
            <a:spLocks noGrp="1"/>
          </p:cNvSpPr>
          <p:nvPr>
            <p:ph idx="1"/>
          </p:nvPr>
        </p:nvSpPr>
        <p:spPr/>
        <p:txBody>
          <a:bodyPr/>
          <a:lstStyle/>
          <a:p>
            <a:r>
              <a:rPr lang="zh-CN" altLang="en-US" dirty="0" smtClean="0"/>
              <a:t>（</a:t>
            </a:r>
            <a:r>
              <a:rPr lang="en-US" altLang="zh-CN" dirty="0" smtClean="0"/>
              <a:t>1</a:t>
            </a:r>
            <a:r>
              <a:rPr lang="zh-CN" altLang="en-US" dirty="0" smtClean="0"/>
              <a:t>）上报率</a:t>
            </a:r>
            <a:endParaRPr lang="en-US" altLang="zh-CN" dirty="0" smtClean="0"/>
          </a:p>
          <a:p>
            <a:pPr lvl="1"/>
            <a:r>
              <a:rPr lang="en-US" altLang="zh-CN" dirty="0" smtClean="0"/>
              <a:t>2017</a:t>
            </a:r>
            <a:r>
              <a:rPr lang="zh-CN" altLang="zh-CN" dirty="0" smtClean="0"/>
              <a:t>年度实有</a:t>
            </a:r>
            <a:r>
              <a:rPr lang="en-US" altLang="zh-CN" dirty="0" smtClean="0"/>
              <a:t>31</a:t>
            </a:r>
            <a:r>
              <a:rPr lang="zh-CN" altLang="zh-CN" dirty="0" smtClean="0"/>
              <a:t>个省级科协，</a:t>
            </a:r>
            <a:r>
              <a:rPr lang="en-US" altLang="zh-CN" dirty="0" smtClean="0"/>
              <a:t>333</a:t>
            </a:r>
            <a:r>
              <a:rPr lang="zh-CN" altLang="zh-CN" dirty="0" smtClean="0"/>
              <a:t>个地市级科协（含</a:t>
            </a:r>
            <a:r>
              <a:rPr lang="en-US" altLang="zh-CN" dirty="0" smtClean="0"/>
              <a:t>5</a:t>
            </a:r>
            <a:r>
              <a:rPr lang="zh-CN" altLang="zh-CN" dirty="0" smtClean="0"/>
              <a:t>个计划单列市和</a:t>
            </a:r>
            <a:r>
              <a:rPr lang="en-US" altLang="zh-CN" dirty="0" smtClean="0"/>
              <a:t>10</a:t>
            </a:r>
            <a:r>
              <a:rPr lang="zh-CN" altLang="zh-CN" dirty="0" smtClean="0"/>
              <a:t>个副省级城市科协）、</a:t>
            </a:r>
            <a:r>
              <a:rPr lang="en-US" altLang="zh-CN" dirty="0" smtClean="0"/>
              <a:t>2712</a:t>
            </a:r>
            <a:r>
              <a:rPr lang="zh-CN" altLang="zh-CN" dirty="0" smtClean="0"/>
              <a:t>个县级科协上报了地方科协财务决算。</a:t>
            </a:r>
          </a:p>
          <a:p>
            <a:pPr lvl="1"/>
            <a:r>
              <a:rPr lang="en-US" altLang="zh-CN" dirty="0" smtClean="0"/>
              <a:t>	</a:t>
            </a:r>
            <a:r>
              <a:rPr lang="zh-CN" altLang="zh-CN" dirty="0" smtClean="0"/>
              <a:t>省级科协上报率为</a:t>
            </a:r>
            <a:r>
              <a:rPr lang="en-US" altLang="zh-CN" dirty="0" smtClean="0"/>
              <a:t>97%</a:t>
            </a:r>
            <a:r>
              <a:rPr lang="zh-CN" altLang="en-US" dirty="0" smtClean="0"/>
              <a:t>，</a:t>
            </a:r>
            <a:r>
              <a:rPr lang="en-US" altLang="zh-CN" dirty="0" smtClean="0"/>
              <a:t>2016</a:t>
            </a:r>
            <a:r>
              <a:rPr lang="zh-CN" altLang="zh-CN" dirty="0" smtClean="0"/>
              <a:t>年为</a:t>
            </a:r>
            <a:r>
              <a:rPr lang="en-US" altLang="zh-CN" dirty="0" smtClean="0"/>
              <a:t>100%</a:t>
            </a:r>
          </a:p>
          <a:p>
            <a:pPr lvl="1"/>
            <a:r>
              <a:rPr lang="en-US" altLang="zh-CN" dirty="0" smtClean="0"/>
              <a:t>	</a:t>
            </a:r>
            <a:r>
              <a:rPr lang="zh-CN" altLang="zh-CN" dirty="0" smtClean="0"/>
              <a:t>地市级科协上报率为</a:t>
            </a:r>
            <a:r>
              <a:rPr lang="en-US" altLang="zh-CN" dirty="0" smtClean="0"/>
              <a:t>100%</a:t>
            </a:r>
            <a:r>
              <a:rPr lang="zh-CN" altLang="en-US" dirty="0" smtClean="0"/>
              <a:t>，</a:t>
            </a:r>
            <a:r>
              <a:rPr lang="en-US" altLang="zh-CN" dirty="0" smtClean="0"/>
              <a:t>2016</a:t>
            </a:r>
            <a:r>
              <a:rPr lang="zh-CN" altLang="zh-CN" dirty="0" smtClean="0"/>
              <a:t>年为</a:t>
            </a:r>
            <a:r>
              <a:rPr lang="en-US" altLang="zh-CN" dirty="0" smtClean="0"/>
              <a:t>100%</a:t>
            </a:r>
          </a:p>
          <a:p>
            <a:pPr lvl="1"/>
            <a:r>
              <a:rPr lang="en-US" altLang="zh-CN" dirty="0" smtClean="0"/>
              <a:t>	</a:t>
            </a:r>
            <a:r>
              <a:rPr lang="zh-CN" altLang="zh-CN" dirty="0" smtClean="0"/>
              <a:t>县级科协上报率为</a:t>
            </a:r>
            <a:r>
              <a:rPr lang="en-US" altLang="zh-CN" dirty="0" smtClean="0"/>
              <a:t>99%</a:t>
            </a:r>
            <a:r>
              <a:rPr lang="zh-CN" altLang="en-US" dirty="0" smtClean="0"/>
              <a:t>，</a:t>
            </a:r>
            <a:r>
              <a:rPr lang="en-US" altLang="zh-CN" dirty="0" smtClean="0"/>
              <a:t>2016</a:t>
            </a:r>
            <a:r>
              <a:rPr lang="zh-CN" altLang="zh-CN" dirty="0" smtClean="0"/>
              <a:t>年为</a:t>
            </a:r>
            <a:r>
              <a:rPr lang="en-US" altLang="zh-CN" dirty="0" smtClean="0"/>
              <a:t>97%</a:t>
            </a:r>
            <a:endParaRPr lang="zh-CN" altLang="en-US" dirty="0"/>
          </a:p>
        </p:txBody>
      </p:sp>
      <p:graphicFrame>
        <p:nvGraphicFramePr>
          <p:cNvPr id="4" name="表格 3"/>
          <p:cNvGraphicFramePr>
            <a:graphicFrameLocks noGrp="1"/>
          </p:cNvGraphicFramePr>
          <p:nvPr/>
        </p:nvGraphicFramePr>
        <p:xfrm>
          <a:off x="1331640" y="3789040"/>
          <a:ext cx="6552729" cy="2160240"/>
        </p:xfrm>
        <a:graphic>
          <a:graphicData uri="http://schemas.openxmlformats.org/drawingml/2006/table">
            <a:tbl>
              <a:tblPr firstRow="1" bandRow="1">
                <a:tableStyleId>{93296810-A885-4BE3-A3E7-6D5BEEA58F35}</a:tableStyleId>
              </a:tblPr>
              <a:tblGrid>
                <a:gridCol w="2448272">
                  <a:extLst>
                    <a:ext uri="{9D8B030D-6E8A-4147-A177-3AD203B41FA5}">
                      <a16:colId xmlns="" xmlns:a16="http://schemas.microsoft.com/office/drawing/2014/main" val="20000"/>
                    </a:ext>
                  </a:extLst>
                </a:gridCol>
                <a:gridCol w="2088232">
                  <a:extLst>
                    <a:ext uri="{9D8B030D-6E8A-4147-A177-3AD203B41FA5}">
                      <a16:colId xmlns="" xmlns:a16="http://schemas.microsoft.com/office/drawing/2014/main" val="20001"/>
                    </a:ext>
                  </a:extLst>
                </a:gridCol>
                <a:gridCol w="2016225">
                  <a:extLst>
                    <a:ext uri="{9D8B030D-6E8A-4147-A177-3AD203B41FA5}">
                      <a16:colId xmlns="" xmlns:a16="http://schemas.microsoft.com/office/drawing/2014/main" val="20002"/>
                    </a:ext>
                  </a:extLst>
                </a:gridCol>
              </a:tblGrid>
              <a:tr h="540060">
                <a:tc>
                  <a:txBody>
                    <a:bodyPr/>
                    <a:lstStyle/>
                    <a:p>
                      <a:pPr algn="ctr"/>
                      <a:r>
                        <a:rPr lang="zh-CN" altLang="en-US" sz="2000" b="1" dirty="0" smtClean="0">
                          <a:solidFill>
                            <a:schemeClr val="bg2">
                              <a:lumMod val="75000"/>
                            </a:schemeClr>
                          </a:solidFill>
                          <a:latin typeface="微软雅黑" pitchFamily="34" charset="-122"/>
                          <a:ea typeface="微软雅黑" pitchFamily="34" charset="-122"/>
                        </a:rPr>
                        <a:t>上报率</a:t>
                      </a:r>
                      <a:endParaRPr lang="zh-CN" altLang="en-US" sz="2000" b="1" dirty="0">
                        <a:solidFill>
                          <a:schemeClr val="bg2">
                            <a:lumMod val="75000"/>
                          </a:schemeClr>
                        </a:solidFill>
                        <a:latin typeface="微软雅黑" pitchFamily="34" charset="-122"/>
                        <a:ea typeface="微软雅黑" pitchFamily="34" charset="-122"/>
                      </a:endParaRPr>
                    </a:p>
                  </a:txBody>
                  <a:tcPr anchor="ctr"/>
                </a:tc>
                <a:tc>
                  <a:txBody>
                    <a:bodyPr/>
                    <a:lstStyle/>
                    <a:p>
                      <a:pPr algn="ctr"/>
                      <a:r>
                        <a:rPr lang="en-US" altLang="zh-CN" sz="2000" b="1" dirty="0" smtClean="0">
                          <a:solidFill>
                            <a:schemeClr val="bg2">
                              <a:lumMod val="75000"/>
                            </a:schemeClr>
                          </a:solidFill>
                          <a:latin typeface="微软雅黑" pitchFamily="34" charset="-122"/>
                          <a:ea typeface="微软雅黑" pitchFamily="34" charset="-122"/>
                        </a:rPr>
                        <a:t>2017</a:t>
                      </a:r>
                      <a:r>
                        <a:rPr lang="zh-CN" altLang="en-US" sz="2000" b="1" dirty="0" smtClean="0">
                          <a:solidFill>
                            <a:schemeClr val="bg2">
                              <a:lumMod val="75000"/>
                            </a:schemeClr>
                          </a:solidFill>
                          <a:latin typeface="微软雅黑" pitchFamily="34" charset="-122"/>
                          <a:ea typeface="微软雅黑" pitchFamily="34" charset="-122"/>
                        </a:rPr>
                        <a:t>年</a:t>
                      </a:r>
                      <a:endParaRPr lang="zh-CN" altLang="en-US" sz="2000" b="1" dirty="0">
                        <a:solidFill>
                          <a:schemeClr val="bg2">
                            <a:lumMod val="75000"/>
                          </a:schemeClr>
                        </a:solidFill>
                        <a:latin typeface="微软雅黑" pitchFamily="34" charset="-122"/>
                        <a:ea typeface="微软雅黑" pitchFamily="34" charset="-122"/>
                      </a:endParaRPr>
                    </a:p>
                  </a:txBody>
                  <a:tcPr anchor="ctr"/>
                </a:tc>
                <a:tc>
                  <a:txBody>
                    <a:bodyPr/>
                    <a:lstStyle/>
                    <a:p>
                      <a:pPr algn="ctr"/>
                      <a:r>
                        <a:rPr lang="en-US" altLang="zh-CN" sz="2000" b="1" dirty="0" smtClean="0">
                          <a:solidFill>
                            <a:schemeClr val="bg2">
                              <a:lumMod val="75000"/>
                            </a:schemeClr>
                          </a:solidFill>
                          <a:latin typeface="微软雅黑" pitchFamily="34" charset="-122"/>
                          <a:ea typeface="微软雅黑" pitchFamily="34" charset="-122"/>
                        </a:rPr>
                        <a:t>2016</a:t>
                      </a:r>
                      <a:r>
                        <a:rPr lang="zh-CN" altLang="en-US" sz="2000" b="1" dirty="0" smtClean="0">
                          <a:solidFill>
                            <a:schemeClr val="bg2">
                              <a:lumMod val="75000"/>
                            </a:schemeClr>
                          </a:solidFill>
                          <a:latin typeface="微软雅黑" pitchFamily="34" charset="-122"/>
                          <a:ea typeface="微软雅黑" pitchFamily="34" charset="-122"/>
                        </a:rPr>
                        <a:t>年</a:t>
                      </a:r>
                      <a:endParaRPr lang="zh-CN" altLang="en-US" sz="2000" b="1" dirty="0">
                        <a:solidFill>
                          <a:schemeClr val="bg2">
                            <a:lumMod val="75000"/>
                          </a:schemeClr>
                        </a:solidFill>
                        <a:latin typeface="微软雅黑" pitchFamily="34" charset="-122"/>
                        <a:ea typeface="微软雅黑" pitchFamily="34" charset="-122"/>
                      </a:endParaRPr>
                    </a:p>
                  </a:txBody>
                  <a:tcPr anchor="ctr"/>
                </a:tc>
                <a:extLst>
                  <a:ext uri="{0D108BD9-81ED-4DB2-BD59-A6C34878D82A}">
                    <a16:rowId xmlns="" xmlns:a16="http://schemas.microsoft.com/office/drawing/2014/main" val="10000"/>
                  </a:ext>
                </a:extLst>
              </a:tr>
              <a:tr h="540060">
                <a:tc>
                  <a:txBody>
                    <a:bodyPr/>
                    <a:lstStyle/>
                    <a:p>
                      <a:pPr algn="l"/>
                      <a:r>
                        <a:rPr lang="zh-CN" altLang="en-US" sz="2000" b="1" dirty="0" smtClean="0">
                          <a:solidFill>
                            <a:schemeClr val="bg2">
                              <a:lumMod val="75000"/>
                            </a:schemeClr>
                          </a:solidFill>
                          <a:latin typeface="微软雅黑" pitchFamily="34" charset="-122"/>
                          <a:ea typeface="微软雅黑" pitchFamily="34" charset="-122"/>
                        </a:rPr>
                        <a:t>        省级科协</a:t>
                      </a:r>
                      <a:endParaRPr lang="zh-CN" altLang="en-US" sz="2000" b="1" dirty="0">
                        <a:solidFill>
                          <a:schemeClr val="bg2">
                            <a:lumMod val="75000"/>
                          </a:schemeClr>
                        </a:solidFill>
                        <a:latin typeface="微软雅黑" pitchFamily="34" charset="-122"/>
                        <a:ea typeface="微软雅黑" pitchFamily="34" charset="-122"/>
                      </a:endParaRPr>
                    </a:p>
                  </a:txBody>
                  <a:tcPr anchor="ctr"/>
                </a:tc>
                <a:tc>
                  <a:txBody>
                    <a:bodyPr/>
                    <a:lstStyle/>
                    <a:p>
                      <a:pPr algn="ctr"/>
                      <a:r>
                        <a:rPr lang="en-US" altLang="zh-CN" sz="2000" b="1" dirty="0" smtClean="0">
                          <a:solidFill>
                            <a:schemeClr val="bg2">
                              <a:lumMod val="75000"/>
                            </a:schemeClr>
                          </a:solidFill>
                          <a:latin typeface="微软雅黑" pitchFamily="34" charset="-122"/>
                          <a:ea typeface="微软雅黑" pitchFamily="34" charset="-122"/>
                        </a:rPr>
                        <a:t>97%</a:t>
                      </a:r>
                      <a:endParaRPr lang="zh-CN" altLang="en-US" sz="2000" b="1" dirty="0">
                        <a:solidFill>
                          <a:schemeClr val="bg2">
                            <a:lumMod val="75000"/>
                          </a:schemeClr>
                        </a:solidFill>
                        <a:latin typeface="微软雅黑" pitchFamily="34" charset="-122"/>
                        <a:ea typeface="微软雅黑" pitchFamily="34" charset="-122"/>
                      </a:endParaRPr>
                    </a:p>
                  </a:txBody>
                  <a:tcPr anchor="ctr"/>
                </a:tc>
                <a:tc>
                  <a:txBody>
                    <a:bodyPr/>
                    <a:lstStyle/>
                    <a:p>
                      <a:pPr algn="ctr"/>
                      <a:r>
                        <a:rPr lang="en-US" altLang="zh-CN" sz="2000" b="1" dirty="0" smtClean="0">
                          <a:solidFill>
                            <a:schemeClr val="bg2">
                              <a:lumMod val="75000"/>
                            </a:schemeClr>
                          </a:solidFill>
                          <a:latin typeface="微软雅黑" pitchFamily="34" charset="-122"/>
                          <a:ea typeface="微软雅黑" pitchFamily="34" charset="-122"/>
                        </a:rPr>
                        <a:t>100%</a:t>
                      </a:r>
                      <a:endParaRPr lang="zh-CN" altLang="en-US" sz="2000" b="1" dirty="0">
                        <a:solidFill>
                          <a:schemeClr val="bg2">
                            <a:lumMod val="75000"/>
                          </a:schemeClr>
                        </a:solidFill>
                        <a:latin typeface="微软雅黑" pitchFamily="34" charset="-122"/>
                        <a:ea typeface="微软雅黑" pitchFamily="34" charset="-122"/>
                      </a:endParaRPr>
                    </a:p>
                  </a:txBody>
                  <a:tcPr anchor="ctr"/>
                </a:tc>
                <a:extLst>
                  <a:ext uri="{0D108BD9-81ED-4DB2-BD59-A6C34878D82A}">
                    <a16:rowId xmlns="" xmlns:a16="http://schemas.microsoft.com/office/drawing/2014/main" val="10001"/>
                  </a:ext>
                </a:extLst>
              </a:tr>
              <a:tr h="540060">
                <a:tc>
                  <a:txBody>
                    <a:bodyPr/>
                    <a:lstStyle/>
                    <a:p>
                      <a:pPr algn="l"/>
                      <a:r>
                        <a:rPr lang="zh-CN" altLang="en-US" sz="2000" b="1" dirty="0" smtClean="0">
                          <a:solidFill>
                            <a:schemeClr val="bg2">
                              <a:lumMod val="75000"/>
                            </a:schemeClr>
                          </a:solidFill>
                          <a:latin typeface="微软雅黑" pitchFamily="34" charset="-122"/>
                          <a:ea typeface="微软雅黑" pitchFamily="34" charset="-122"/>
                        </a:rPr>
                        <a:t>        地级市科协</a:t>
                      </a:r>
                      <a:endParaRPr lang="zh-CN" altLang="en-US" sz="2000" b="1" dirty="0">
                        <a:solidFill>
                          <a:schemeClr val="bg2">
                            <a:lumMod val="75000"/>
                          </a:schemeClr>
                        </a:solidFill>
                        <a:latin typeface="微软雅黑" pitchFamily="34" charset="-122"/>
                        <a:ea typeface="微软雅黑" pitchFamily="34" charset="-122"/>
                      </a:endParaRPr>
                    </a:p>
                  </a:txBody>
                  <a:tcPr anchor="ctr"/>
                </a:tc>
                <a:tc>
                  <a:txBody>
                    <a:bodyPr/>
                    <a:lstStyle/>
                    <a:p>
                      <a:pPr algn="ctr"/>
                      <a:r>
                        <a:rPr lang="en-US" altLang="zh-CN" sz="2000" b="1" dirty="0" smtClean="0">
                          <a:solidFill>
                            <a:schemeClr val="bg2">
                              <a:lumMod val="75000"/>
                            </a:schemeClr>
                          </a:solidFill>
                          <a:latin typeface="微软雅黑" pitchFamily="34" charset="-122"/>
                          <a:ea typeface="微软雅黑" pitchFamily="34" charset="-122"/>
                        </a:rPr>
                        <a:t>100%</a:t>
                      </a:r>
                      <a:endParaRPr lang="zh-CN" altLang="en-US" sz="2000" b="1" dirty="0">
                        <a:solidFill>
                          <a:schemeClr val="bg2">
                            <a:lumMod val="75000"/>
                          </a:schemeClr>
                        </a:solidFill>
                        <a:latin typeface="微软雅黑" pitchFamily="34" charset="-122"/>
                        <a:ea typeface="微软雅黑" pitchFamily="34" charset="-122"/>
                      </a:endParaRPr>
                    </a:p>
                  </a:txBody>
                  <a:tcPr anchor="ctr"/>
                </a:tc>
                <a:tc>
                  <a:txBody>
                    <a:bodyPr/>
                    <a:lstStyle/>
                    <a:p>
                      <a:pPr algn="ctr"/>
                      <a:r>
                        <a:rPr lang="en-US" altLang="zh-CN" sz="2000" b="1" dirty="0" smtClean="0">
                          <a:solidFill>
                            <a:schemeClr val="bg2">
                              <a:lumMod val="75000"/>
                            </a:schemeClr>
                          </a:solidFill>
                          <a:latin typeface="微软雅黑" pitchFamily="34" charset="-122"/>
                          <a:ea typeface="微软雅黑" pitchFamily="34" charset="-122"/>
                        </a:rPr>
                        <a:t>100%</a:t>
                      </a:r>
                      <a:endParaRPr lang="zh-CN" altLang="en-US" sz="2000" b="1" dirty="0">
                        <a:solidFill>
                          <a:schemeClr val="bg2">
                            <a:lumMod val="75000"/>
                          </a:schemeClr>
                        </a:solidFill>
                        <a:latin typeface="微软雅黑" pitchFamily="34" charset="-122"/>
                        <a:ea typeface="微软雅黑" pitchFamily="34" charset="-122"/>
                      </a:endParaRPr>
                    </a:p>
                  </a:txBody>
                  <a:tcPr anchor="ctr"/>
                </a:tc>
                <a:extLst>
                  <a:ext uri="{0D108BD9-81ED-4DB2-BD59-A6C34878D82A}">
                    <a16:rowId xmlns="" xmlns:a16="http://schemas.microsoft.com/office/drawing/2014/main" val="10002"/>
                  </a:ext>
                </a:extLst>
              </a:tr>
              <a:tr h="540060">
                <a:tc>
                  <a:txBody>
                    <a:bodyPr/>
                    <a:lstStyle/>
                    <a:p>
                      <a:pPr algn="l"/>
                      <a:r>
                        <a:rPr lang="zh-CN" altLang="en-US" sz="2000" b="1" dirty="0" smtClean="0">
                          <a:solidFill>
                            <a:schemeClr val="bg2">
                              <a:lumMod val="75000"/>
                            </a:schemeClr>
                          </a:solidFill>
                          <a:latin typeface="微软雅黑" pitchFamily="34" charset="-122"/>
                          <a:ea typeface="微软雅黑" pitchFamily="34" charset="-122"/>
                        </a:rPr>
                        <a:t>        县级科协</a:t>
                      </a:r>
                      <a:endParaRPr lang="zh-CN" altLang="en-US" sz="2000" b="1" dirty="0">
                        <a:solidFill>
                          <a:schemeClr val="bg2">
                            <a:lumMod val="75000"/>
                          </a:schemeClr>
                        </a:solidFill>
                        <a:latin typeface="微软雅黑" pitchFamily="34" charset="-122"/>
                        <a:ea typeface="微软雅黑" pitchFamily="34" charset="-122"/>
                      </a:endParaRPr>
                    </a:p>
                  </a:txBody>
                  <a:tcPr anchor="ctr"/>
                </a:tc>
                <a:tc>
                  <a:txBody>
                    <a:bodyPr/>
                    <a:lstStyle/>
                    <a:p>
                      <a:pPr algn="ctr"/>
                      <a:r>
                        <a:rPr lang="en-US" altLang="zh-CN" sz="2000" b="1" dirty="0" smtClean="0">
                          <a:solidFill>
                            <a:schemeClr val="bg2">
                              <a:lumMod val="75000"/>
                            </a:schemeClr>
                          </a:solidFill>
                          <a:latin typeface="微软雅黑" pitchFamily="34" charset="-122"/>
                          <a:ea typeface="微软雅黑" pitchFamily="34" charset="-122"/>
                        </a:rPr>
                        <a:t>99%</a:t>
                      </a:r>
                      <a:endParaRPr lang="zh-CN" altLang="en-US" sz="2000" b="1" dirty="0">
                        <a:solidFill>
                          <a:schemeClr val="bg2">
                            <a:lumMod val="75000"/>
                          </a:schemeClr>
                        </a:solidFill>
                        <a:latin typeface="微软雅黑" pitchFamily="34" charset="-122"/>
                        <a:ea typeface="微软雅黑" pitchFamily="34" charset="-122"/>
                      </a:endParaRPr>
                    </a:p>
                  </a:txBody>
                  <a:tcPr anchor="ctr"/>
                </a:tc>
                <a:tc>
                  <a:txBody>
                    <a:bodyPr/>
                    <a:lstStyle/>
                    <a:p>
                      <a:pPr algn="ctr"/>
                      <a:r>
                        <a:rPr lang="en-US" altLang="zh-CN" sz="2000" b="1" dirty="0" smtClean="0">
                          <a:solidFill>
                            <a:schemeClr val="bg2">
                              <a:lumMod val="75000"/>
                            </a:schemeClr>
                          </a:solidFill>
                          <a:latin typeface="微软雅黑" pitchFamily="34" charset="-122"/>
                          <a:ea typeface="微软雅黑" pitchFamily="34" charset="-122"/>
                        </a:rPr>
                        <a:t>97%</a:t>
                      </a:r>
                      <a:endParaRPr lang="zh-CN" altLang="en-US" sz="2000" b="1" dirty="0">
                        <a:solidFill>
                          <a:schemeClr val="bg2">
                            <a:lumMod val="75000"/>
                          </a:schemeClr>
                        </a:solidFill>
                        <a:latin typeface="微软雅黑" pitchFamily="34" charset="-122"/>
                        <a:ea typeface="微软雅黑" pitchFamily="34" charset="-122"/>
                      </a:endParaRPr>
                    </a:p>
                  </a:txBody>
                  <a:tcPr anchor="ctr"/>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a:t>
            </a:r>
            <a:r>
              <a:rPr lang="zh-CN" altLang="en-US" dirty="0" smtClean="0"/>
              <a:t>、</a:t>
            </a:r>
            <a:r>
              <a:rPr lang="en-US" altLang="zh-CN" dirty="0" smtClean="0"/>
              <a:t>2018</a:t>
            </a:r>
            <a:r>
              <a:rPr lang="zh-CN" altLang="en-US" dirty="0" smtClean="0"/>
              <a:t>年度财务决算工作要求</a:t>
            </a:r>
            <a:endParaRPr lang="zh-CN" altLang="en-US" dirty="0"/>
          </a:p>
        </p:txBody>
      </p:sp>
      <p:graphicFrame>
        <p:nvGraphicFramePr>
          <p:cNvPr id="3" name="图示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、要高度重视财务决算工作</a:t>
            </a:r>
            <a:endParaRPr lang="zh-CN" altLang="en-US" dirty="0"/>
          </a:p>
        </p:txBody>
      </p:sp>
      <p:sp>
        <p:nvSpPr>
          <p:cNvPr id="3" name="内容占位符 2"/>
          <p:cNvSpPr>
            <a:spLocks noGrp="1"/>
          </p:cNvSpPr>
          <p:nvPr>
            <p:ph idx="1"/>
          </p:nvPr>
        </p:nvSpPr>
        <p:spPr/>
        <p:txBody>
          <a:bodyPr/>
          <a:lstStyle/>
          <a:p>
            <a:pPr lvl="1" algn="just"/>
            <a:r>
              <a:rPr lang="zh-CN" altLang="en-US" dirty="0" smtClean="0"/>
              <a:t>财务决算是一个单位年度预算执行情况、财务收支情况和资产负债情况的综合反映，是实施科学收支管理的基本手段，是单位财务管理的基础性工作和重要环节。财务决算的结果，对单位领导决策和业务工作都具有重要的参考价值。</a:t>
            </a:r>
            <a:endParaRPr lang="en-US" altLang="zh-CN" dirty="0" smtClean="0"/>
          </a:p>
          <a:p>
            <a:pPr lvl="1" algn="just"/>
            <a:r>
              <a:rPr lang="zh-CN" altLang="en-US" dirty="0" smtClean="0"/>
              <a:t>地方科协财务决算，是一项横向到边、纵向到底的立体财务决算工作，是收集全国科协系统财务数据信息的唯一平台。我们要充分重视这项工作，充分利用这个平台，充分展现工作成果，为科协事业发展积累决策数据、汇聚正能量。</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、要加强决算工作部署培训</a:t>
            </a:r>
            <a:endParaRPr lang="zh-CN" altLang="en-US" dirty="0"/>
          </a:p>
        </p:txBody>
      </p:sp>
      <p:sp>
        <p:nvSpPr>
          <p:cNvPr id="3" name="内容占位符 2"/>
          <p:cNvSpPr>
            <a:spLocks noGrp="1"/>
          </p:cNvSpPr>
          <p:nvPr>
            <p:ph idx="1"/>
          </p:nvPr>
        </p:nvSpPr>
        <p:spPr/>
        <p:txBody>
          <a:bodyPr/>
          <a:lstStyle/>
          <a:p>
            <a:pPr lvl="1" algn="just"/>
            <a:r>
              <a:rPr lang="zh-CN" altLang="en-US" dirty="0" smtClean="0"/>
              <a:t>地方科协财务决算工作延续时间长、层级多，涉及到省、市、县三级科协单位。因此，要高度重视决算组织实施工作，科学设计工作流程，合理安排工作进度，做到层层布置，层层上报，有条不紊，井然有序。</a:t>
            </a:r>
          </a:p>
          <a:p>
            <a:pPr lvl="1" algn="just"/>
            <a:r>
              <a:rPr lang="zh-CN" altLang="en-US" dirty="0" smtClean="0"/>
              <a:t>各省级科协要及时组织决算布置和培训工作，传达中国科协关于决算工作的要求，讲解决算报表和操作软件，确保工作实效。地市级科协至少在所属县级科协年度工作会议等上安排部署培训工作内容。</a:t>
            </a:r>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、要确保财务决算数据质量</a:t>
            </a:r>
            <a:endParaRPr lang="zh-CN" altLang="en-US" dirty="0"/>
          </a:p>
        </p:txBody>
      </p:sp>
      <p:sp>
        <p:nvSpPr>
          <p:cNvPr id="3" name="内容占位符 2"/>
          <p:cNvSpPr>
            <a:spLocks noGrp="1"/>
          </p:cNvSpPr>
          <p:nvPr>
            <p:ph idx="1"/>
          </p:nvPr>
        </p:nvSpPr>
        <p:spPr/>
        <p:txBody>
          <a:bodyPr/>
          <a:lstStyle/>
          <a:p>
            <a:pPr lvl="1">
              <a:lnSpc>
                <a:spcPct val="150000"/>
              </a:lnSpc>
            </a:pPr>
            <a:r>
              <a:rPr lang="zh-CN" altLang="en-US" dirty="0" smtClean="0"/>
              <a:t>数据真实性是财务决算的生命。</a:t>
            </a:r>
          </a:p>
          <a:p>
            <a:pPr lvl="1">
              <a:lnSpc>
                <a:spcPct val="150000"/>
              </a:lnSpc>
            </a:pPr>
            <a:r>
              <a:rPr lang="zh-CN" altLang="en-US" dirty="0" smtClean="0"/>
              <a:t>各单位一定要认真填写决算数据，加强对决算数据的自我审核，确保与会计核算数据一致，确保数据真实、准确。</a:t>
            </a:r>
          </a:p>
          <a:p>
            <a:pPr lvl="1">
              <a:lnSpc>
                <a:spcPct val="150000"/>
              </a:lnSpc>
            </a:pPr>
            <a:r>
              <a:rPr lang="zh-CN" altLang="en-US" dirty="0" smtClean="0"/>
              <a:t>各级科协要加强对下级单位报送的决算数据的审核。实现审核内容全覆盖，不留死角。</a:t>
            </a:r>
            <a:endParaRPr lang="en-US" altLang="zh-CN" dirty="0" smtClean="0"/>
          </a:p>
          <a:p>
            <a:pPr lvl="2">
              <a:lnSpc>
                <a:spcPct val="150000"/>
              </a:lnSpc>
              <a:buFont typeface="Wingdings" pitchFamily="2" charset="2"/>
              <a:buChar char="u"/>
            </a:pPr>
            <a:r>
              <a:rPr lang="zh-CN" altLang="en-US" dirty="0" smtClean="0"/>
              <a:t>  要利用审核公式、审核模板等计算机审核工具</a:t>
            </a:r>
            <a:endParaRPr lang="en-US" altLang="zh-CN" dirty="0" smtClean="0"/>
          </a:p>
          <a:p>
            <a:pPr lvl="2">
              <a:lnSpc>
                <a:spcPct val="150000"/>
              </a:lnSpc>
              <a:buFont typeface="Wingdings" pitchFamily="2" charset="2"/>
              <a:buChar char="u"/>
            </a:pPr>
            <a:r>
              <a:rPr lang="en-US" altLang="zh-CN" dirty="0" smtClean="0"/>
              <a:t>  </a:t>
            </a:r>
            <a:r>
              <a:rPr lang="zh-CN" altLang="en-US" dirty="0" smtClean="0"/>
              <a:t>要对关键指标进行人工重点审核</a:t>
            </a:r>
            <a:endParaRPr lang="en-US" altLang="zh-CN" dirty="0" smtClean="0"/>
          </a:p>
          <a:p>
            <a:pPr lvl="2">
              <a:lnSpc>
                <a:spcPct val="150000"/>
              </a:lnSpc>
              <a:buFont typeface="Wingdings" pitchFamily="2" charset="2"/>
              <a:buChar char="u"/>
            </a:pPr>
            <a:r>
              <a:rPr lang="zh-CN" altLang="en-US" dirty="0" smtClean="0"/>
              <a:t>  要做好表内表间勾稽关系的技术性审核</a:t>
            </a:r>
            <a:endParaRPr lang="en-US" altLang="zh-CN" dirty="0" smtClean="0"/>
          </a:p>
          <a:p>
            <a:pPr lvl="2">
              <a:lnSpc>
                <a:spcPct val="150000"/>
              </a:lnSpc>
              <a:buFont typeface="Wingdings" pitchFamily="2" charset="2"/>
              <a:buChar char="u"/>
            </a:pPr>
            <a:r>
              <a:rPr lang="en-US" altLang="zh-CN" dirty="0" smtClean="0"/>
              <a:t>  </a:t>
            </a:r>
            <a:r>
              <a:rPr lang="zh-CN" altLang="en-US" dirty="0" smtClean="0"/>
              <a:t>要对超支、负结余、人员增加、收支科目使用、</a:t>
            </a:r>
            <a:endParaRPr lang="en-US" altLang="zh-CN" dirty="0" smtClean="0"/>
          </a:p>
          <a:p>
            <a:pPr lvl="2">
              <a:lnSpc>
                <a:spcPct val="150000"/>
              </a:lnSpc>
            </a:pPr>
            <a:r>
              <a:rPr lang="en-US" altLang="zh-CN" dirty="0" smtClean="0"/>
              <a:t>     </a:t>
            </a:r>
            <a:r>
              <a:rPr lang="zh-CN" altLang="en-US" dirty="0" smtClean="0"/>
              <a:t>填报单位金额等问题进行合理合规性审核</a:t>
            </a:r>
          </a:p>
          <a:p>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、要认真开展数据分析工作</a:t>
            </a:r>
            <a:endParaRPr lang="zh-CN" altLang="en-US" dirty="0"/>
          </a:p>
        </p:txBody>
      </p:sp>
      <p:sp>
        <p:nvSpPr>
          <p:cNvPr id="3" name="内容占位符 2"/>
          <p:cNvSpPr>
            <a:spLocks noGrp="1"/>
          </p:cNvSpPr>
          <p:nvPr>
            <p:ph idx="1"/>
          </p:nvPr>
        </p:nvSpPr>
        <p:spPr>
          <a:xfrm>
            <a:off x="395536" y="1052736"/>
            <a:ext cx="8352928" cy="5195664"/>
          </a:xfrm>
        </p:spPr>
        <p:txBody>
          <a:bodyPr/>
          <a:lstStyle/>
          <a:p>
            <a:pPr lvl="1"/>
            <a:r>
              <a:rPr lang="zh-CN" altLang="en-US" dirty="0" smtClean="0"/>
              <a:t>分析利用是决算工作的目标，是展示决算工作成果的和挖掘决算数据宝库的手段。数据不分析，只是一堆死数据。</a:t>
            </a:r>
            <a:endParaRPr lang="en-US" altLang="zh-CN" dirty="0" smtClean="0"/>
          </a:p>
          <a:p>
            <a:pPr lvl="1"/>
            <a:r>
              <a:rPr lang="zh-CN" altLang="en-US" dirty="0" smtClean="0"/>
              <a:t>我们一定要加强决算数据的分析，使枯燥的数据变成有用的信息，使海量的数据变成简洁的情报。</a:t>
            </a:r>
            <a:endParaRPr lang="en-US" altLang="zh-CN" dirty="0" smtClean="0"/>
          </a:p>
          <a:p>
            <a:pPr lvl="1"/>
            <a:r>
              <a:rPr lang="zh-CN" altLang="en-US" dirty="0" smtClean="0"/>
              <a:t>中国科协要对决算数据进行分析，各级科协也要对自己的数据进行分析，为自己所用。</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、要认真开展数据分析工作</a:t>
            </a:r>
            <a:endParaRPr lang="zh-CN" altLang="en-US" dirty="0"/>
          </a:p>
        </p:txBody>
      </p:sp>
      <p:sp>
        <p:nvSpPr>
          <p:cNvPr id="3" name="内容占位符 2"/>
          <p:cNvSpPr>
            <a:spLocks noGrp="1"/>
          </p:cNvSpPr>
          <p:nvPr>
            <p:ph idx="1"/>
          </p:nvPr>
        </p:nvSpPr>
        <p:spPr>
          <a:xfrm>
            <a:off x="395536" y="1052736"/>
            <a:ext cx="8352928" cy="5195664"/>
          </a:xfrm>
        </p:spPr>
        <p:txBody>
          <a:bodyPr/>
          <a:lstStyle/>
          <a:p>
            <a:pPr lvl="1"/>
            <a:r>
              <a:rPr lang="zh-CN" altLang="en-US" dirty="0" smtClean="0"/>
              <a:t>决算分析关键是要找准切入点，要将决算分析与领导关心的热点难点问题结合起来，为领导决策提供参考；要将决算分析与科协的核心业务结合起来，以促进事业发展。</a:t>
            </a:r>
            <a:endParaRPr lang="en-US" altLang="zh-CN" dirty="0" smtClean="0"/>
          </a:p>
          <a:p>
            <a:pPr lvl="1"/>
            <a:r>
              <a:rPr lang="zh-CN" altLang="en-US" dirty="0" smtClean="0"/>
              <a:t>希望大家在决算分析上多下功夫，充分利用决算平台锻炼自己的业务水准，体现我们财务工作的价值所在。</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8000" dirty="0" smtClean="0"/>
              <a:t>谢谢</a:t>
            </a:r>
            <a:endParaRPr lang="zh-CN" altLang="en-US" sz="8000" dirty="0"/>
          </a:p>
        </p:txBody>
      </p:sp>
      <p:sp>
        <p:nvSpPr>
          <p:cNvPr id="3" name="副标题 2"/>
          <p:cNvSpPr>
            <a:spLocks noGrp="1"/>
          </p:cNvSpPr>
          <p:nvPr>
            <p:ph type="subTitle" idx="1"/>
          </p:nvPr>
        </p:nvSpPr>
        <p:spPr>
          <a:xfrm>
            <a:off x="1371600" y="4114800"/>
            <a:ext cx="6400800" cy="1402432"/>
          </a:xfrm>
        </p:spPr>
        <p:txBody>
          <a:bodyPr/>
          <a:lstStyle/>
          <a:p>
            <a:r>
              <a:rPr lang="en-US" altLang="zh-CN" dirty="0" smtClean="0"/>
              <a:t>2018</a:t>
            </a:r>
            <a:r>
              <a:rPr lang="zh-CN" altLang="en-US" dirty="0" smtClean="0"/>
              <a:t>年度地方科协财务决算培训</a:t>
            </a:r>
            <a:endParaRPr lang="en-US" altLang="zh-CN" dirty="0" smtClean="0"/>
          </a:p>
          <a:p>
            <a:r>
              <a:rPr lang="zh-CN" altLang="en-US" dirty="0" smtClean="0"/>
              <a:t>圆满完成</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、决算工作完成情况</a:t>
            </a:r>
            <a:endParaRPr lang="zh-CN" altLang="en-US" dirty="0"/>
          </a:p>
        </p:txBody>
      </p:sp>
      <p:sp>
        <p:nvSpPr>
          <p:cNvPr id="3" name="内容占位符 2"/>
          <p:cNvSpPr>
            <a:spLocks noGrp="1"/>
          </p:cNvSpPr>
          <p:nvPr>
            <p:ph idx="1"/>
          </p:nvPr>
        </p:nvSpPr>
        <p:spPr/>
        <p:txBody>
          <a:bodyPr/>
          <a:lstStyle/>
          <a:p>
            <a:r>
              <a:rPr lang="zh-CN" altLang="en-US" dirty="0" smtClean="0"/>
              <a:t>（</a:t>
            </a:r>
            <a:r>
              <a:rPr lang="en-US" altLang="zh-CN" dirty="0" smtClean="0"/>
              <a:t>2</a:t>
            </a:r>
            <a:r>
              <a:rPr lang="zh-CN" altLang="en-US" dirty="0" smtClean="0"/>
              <a:t>）</a:t>
            </a:r>
            <a:r>
              <a:rPr lang="zh-CN" altLang="zh-CN" dirty="0" smtClean="0"/>
              <a:t>上报及时性</a:t>
            </a:r>
            <a:endParaRPr lang="en-US" altLang="zh-CN" dirty="0" smtClean="0"/>
          </a:p>
          <a:p>
            <a:pPr lvl="1"/>
            <a:r>
              <a:rPr lang="zh-CN" altLang="zh-CN" dirty="0" smtClean="0"/>
              <a:t>按照财务决算编报工作安排，</a:t>
            </a:r>
            <a:r>
              <a:rPr lang="en-US" altLang="zh-CN" dirty="0" smtClean="0"/>
              <a:t>32</a:t>
            </a:r>
            <a:r>
              <a:rPr lang="zh-CN" altLang="zh-CN" dirty="0" smtClean="0"/>
              <a:t>个省级科协和</a:t>
            </a:r>
            <a:r>
              <a:rPr lang="en-US" altLang="zh-CN" dirty="0" smtClean="0"/>
              <a:t>5</a:t>
            </a:r>
            <a:r>
              <a:rPr lang="zh-CN" altLang="zh-CN" dirty="0" smtClean="0"/>
              <a:t>个计划单列市科协负责汇总审核所属单位决算并向中国科协上报。</a:t>
            </a:r>
            <a:endParaRPr lang="en-US" altLang="zh-CN" dirty="0" smtClean="0"/>
          </a:p>
          <a:p>
            <a:pPr lvl="1"/>
            <a:r>
              <a:rPr lang="en-US" altLang="zh-CN" dirty="0" smtClean="0"/>
              <a:t>2017</a:t>
            </a:r>
            <a:r>
              <a:rPr lang="zh-CN" altLang="zh-CN" dirty="0" smtClean="0"/>
              <a:t>年度</a:t>
            </a:r>
            <a:r>
              <a:rPr lang="zh-CN" altLang="en-US" dirty="0" smtClean="0"/>
              <a:t>仅有</a:t>
            </a:r>
            <a:r>
              <a:rPr lang="en-US" altLang="zh-CN" smtClean="0"/>
              <a:t>2</a:t>
            </a:r>
            <a:r>
              <a:rPr lang="zh-CN" altLang="en-US" smtClean="0"/>
              <a:t>个</a:t>
            </a:r>
            <a:r>
              <a:rPr lang="zh-CN" altLang="zh-CN" dirty="0" smtClean="0"/>
              <a:t>省科协延迟上报，上报及时率为</a:t>
            </a:r>
            <a:r>
              <a:rPr lang="en-US" altLang="zh-CN" dirty="0" smtClean="0"/>
              <a:t>95%</a:t>
            </a:r>
            <a:r>
              <a:rPr lang="zh-CN" altLang="en-US" dirty="0" smtClean="0"/>
              <a:t>。</a:t>
            </a:r>
            <a:endParaRPr lang="en-US" altLang="zh-CN" dirty="0" smtClean="0"/>
          </a:p>
          <a:p>
            <a:pPr lvl="1"/>
            <a:r>
              <a:rPr lang="en-US" altLang="zh-CN" dirty="0" smtClean="0"/>
              <a:t>2016</a:t>
            </a:r>
            <a:r>
              <a:rPr lang="zh-CN" altLang="zh-CN" dirty="0" smtClean="0"/>
              <a:t>年度同口径上报及时率为</a:t>
            </a:r>
            <a:r>
              <a:rPr lang="en-US" altLang="zh-CN" dirty="0" smtClean="0"/>
              <a:t>95%</a:t>
            </a:r>
            <a:r>
              <a:rPr lang="zh-CN" altLang="zh-CN" dirty="0" smtClean="0"/>
              <a:t>。</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、决算工作完成情况</a:t>
            </a:r>
            <a:endParaRPr lang="zh-CN" altLang="en-US" dirty="0"/>
          </a:p>
        </p:txBody>
      </p:sp>
      <p:sp>
        <p:nvSpPr>
          <p:cNvPr id="3" name="内容占位符 2"/>
          <p:cNvSpPr>
            <a:spLocks noGrp="1"/>
          </p:cNvSpPr>
          <p:nvPr>
            <p:ph idx="1"/>
          </p:nvPr>
        </p:nvSpPr>
        <p:spPr/>
        <p:txBody>
          <a:bodyPr/>
          <a:lstStyle/>
          <a:p>
            <a:r>
              <a:rPr lang="zh-CN" altLang="en-US" dirty="0" smtClean="0"/>
              <a:t>（</a:t>
            </a:r>
            <a:r>
              <a:rPr lang="en-US" altLang="zh-CN" dirty="0" smtClean="0"/>
              <a:t>3</a:t>
            </a:r>
            <a:r>
              <a:rPr lang="zh-CN" altLang="en-US" dirty="0" smtClean="0"/>
              <a:t>）</a:t>
            </a:r>
            <a:r>
              <a:rPr lang="zh-CN" altLang="zh-CN" dirty="0" smtClean="0"/>
              <a:t>数据准确性</a:t>
            </a:r>
            <a:endParaRPr lang="en-US" altLang="zh-CN" dirty="0" smtClean="0"/>
          </a:p>
          <a:p>
            <a:pPr lvl="1"/>
            <a:r>
              <a:rPr lang="zh-CN" altLang="en-US" dirty="0" smtClean="0"/>
              <a:t>地方科协上报财务决算的</a:t>
            </a:r>
            <a:r>
              <a:rPr lang="en-US" altLang="zh-CN" dirty="0" smtClean="0"/>
              <a:t>36</a:t>
            </a:r>
            <a:r>
              <a:rPr lang="zh-CN" altLang="en-US" dirty="0" smtClean="0"/>
              <a:t>个单位中：</a:t>
            </a:r>
            <a:endParaRPr lang="en-US" altLang="zh-CN" dirty="0" smtClean="0"/>
          </a:p>
          <a:p>
            <a:pPr lvl="2">
              <a:buFont typeface="Wingdings" pitchFamily="2" charset="2"/>
              <a:buChar char="u"/>
            </a:pPr>
            <a:r>
              <a:rPr lang="en-US" altLang="zh-CN" dirty="0" smtClean="0"/>
              <a:t>  </a:t>
            </a:r>
            <a:r>
              <a:rPr lang="zh-CN" altLang="zh-CN" dirty="0" smtClean="0"/>
              <a:t>一次通过审核</a:t>
            </a:r>
            <a:r>
              <a:rPr lang="zh-CN" altLang="en-US" dirty="0" smtClean="0"/>
              <a:t>：</a:t>
            </a:r>
            <a:r>
              <a:rPr lang="en-US" altLang="zh-CN" dirty="0" smtClean="0"/>
              <a:t>10</a:t>
            </a:r>
            <a:r>
              <a:rPr lang="zh-CN" altLang="zh-CN" dirty="0" smtClean="0"/>
              <a:t>家</a:t>
            </a:r>
            <a:endParaRPr lang="en-US" altLang="zh-CN" dirty="0" smtClean="0"/>
          </a:p>
          <a:p>
            <a:pPr lvl="2">
              <a:buFont typeface="Wingdings" pitchFamily="2" charset="2"/>
              <a:buChar char="u"/>
            </a:pPr>
            <a:r>
              <a:rPr lang="en-US" altLang="zh-CN" dirty="0" smtClean="0"/>
              <a:t>  </a:t>
            </a:r>
            <a:r>
              <a:rPr lang="zh-CN" altLang="zh-CN" dirty="0" smtClean="0"/>
              <a:t>两次通过审核</a:t>
            </a:r>
            <a:r>
              <a:rPr lang="zh-CN" altLang="en-US" dirty="0" smtClean="0"/>
              <a:t>：</a:t>
            </a:r>
            <a:r>
              <a:rPr lang="en-US" altLang="zh-CN" dirty="0" smtClean="0"/>
              <a:t>15</a:t>
            </a:r>
            <a:r>
              <a:rPr lang="zh-CN" altLang="zh-CN" dirty="0" smtClean="0"/>
              <a:t>家</a:t>
            </a:r>
            <a:endParaRPr lang="en-US" altLang="zh-CN" dirty="0" smtClean="0"/>
          </a:p>
          <a:p>
            <a:pPr lvl="2">
              <a:buFont typeface="Wingdings" pitchFamily="2" charset="2"/>
              <a:buChar char="u"/>
            </a:pPr>
            <a:r>
              <a:rPr lang="en-US" altLang="zh-CN" dirty="0" smtClean="0"/>
              <a:t>  </a:t>
            </a:r>
            <a:r>
              <a:rPr lang="zh-CN" altLang="zh-CN" dirty="0" smtClean="0"/>
              <a:t>三次通过审核</a:t>
            </a:r>
            <a:r>
              <a:rPr lang="zh-CN" altLang="en-US" dirty="0" smtClean="0"/>
              <a:t>：</a:t>
            </a:r>
            <a:r>
              <a:rPr lang="en-US" altLang="zh-CN" dirty="0" smtClean="0"/>
              <a:t>11</a:t>
            </a:r>
            <a:r>
              <a:rPr lang="zh-CN" altLang="zh-CN" dirty="0" smtClean="0"/>
              <a:t>家</a:t>
            </a:r>
            <a:endParaRPr lang="en-US" altLang="zh-CN" dirty="0" smtClean="0"/>
          </a:p>
          <a:p>
            <a:pPr lvl="1"/>
            <a:r>
              <a:rPr lang="zh-CN" altLang="zh-CN" dirty="0" smtClean="0"/>
              <a:t>审核坚持从严原则，以保证数据准确可用，审核中发现的问题均与各单位落实了具体情况。总体来看</a:t>
            </a:r>
            <a:r>
              <a:rPr lang="en-US" altLang="zh-CN" dirty="0" smtClean="0"/>
              <a:t>2017</a:t>
            </a:r>
            <a:r>
              <a:rPr lang="zh-CN" altLang="zh-CN" dirty="0" smtClean="0"/>
              <a:t>年度决算数据质量较</a:t>
            </a:r>
            <a:r>
              <a:rPr lang="en-US" altLang="zh-CN" dirty="0" smtClean="0"/>
              <a:t>2016</a:t>
            </a:r>
            <a:r>
              <a:rPr lang="zh-CN" altLang="zh-CN" dirty="0" smtClean="0"/>
              <a:t>年度又有所提高。</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、决算工作完成情况</a:t>
            </a:r>
            <a:endParaRPr lang="zh-CN" altLang="en-US" dirty="0"/>
          </a:p>
        </p:txBody>
      </p:sp>
      <p:sp>
        <p:nvSpPr>
          <p:cNvPr id="3" name="内容占位符 2"/>
          <p:cNvSpPr>
            <a:spLocks noGrp="1"/>
          </p:cNvSpPr>
          <p:nvPr>
            <p:ph idx="1"/>
          </p:nvPr>
        </p:nvSpPr>
        <p:spPr/>
        <p:txBody>
          <a:bodyPr/>
          <a:lstStyle/>
          <a:p>
            <a:r>
              <a:rPr lang="zh-CN" altLang="en-US" dirty="0" smtClean="0"/>
              <a:t>（</a:t>
            </a:r>
            <a:r>
              <a:rPr lang="en-US" altLang="zh-CN" dirty="0" smtClean="0"/>
              <a:t>4</a:t>
            </a:r>
            <a:r>
              <a:rPr lang="zh-CN" altLang="en-US" dirty="0" smtClean="0"/>
              <a:t>）</a:t>
            </a:r>
            <a:r>
              <a:rPr lang="zh-CN" altLang="zh-CN" dirty="0" smtClean="0"/>
              <a:t>编报说明质量</a:t>
            </a:r>
            <a:endParaRPr lang="en-US" altLang="zh-CN" dirty="0" smtClean="0"/>
          </a:p>
          <a:p>
            <a:pPr lvl="1"/>
            <a:r>
              <a:rPr lang="zh-CN" altLang="zh-CN" dirty="0" smtClean="0"/>
              <a:t>编报说明是数据审核的重要资料，其质量对决算工作整体质量有很大的影响，</a:t>
            </a:r>
            <a:r>
              <a:rPr lang="en-US" altLang="zh-CN" dirty="0" smtClean="0"/>
              <a:t>2017</a:t>
            </a:r>
            <a:r>
              <a:rPr lang="zh-CN" altLang="zh-CN" dirty="0" smtClean="0"/>
              <a:t>年度编报说明质量</a:t>
            </a:r>
            <a:r>
              <a:rPr lang="zh-CN" altLang="en-US" dirty="0"/>
              <a:t>又</a:t>
            </a:r>
            <a:r>
              <a:rPr lang="zh-CN" altLang="en-US" dirty="0" smtClean="0"/>
              <a:t>有所</a:t>
            </a:r>
            <a:r>
              <a:rPr lang="zh-CN" altLang="zh-CN" dirty="0" smtClean="0"/>
              <a:t>提高，主要体现在以下三个方面</a:t>
            </a:r>
            <a:r>
              <a:rPr lang="zh-CN" altLang="en-US" dirty="0" smtClean="0"/>
              <a:t>：</a:t>
            </a:r>
            <a:endParaRPr lang="en-US" altLang="zh-CN" dirty="0" smtClean="0"/>
          </a:p>
          <a:p>
            <a:pPr lvl="2">
              <a:buFont typeface="Wingdings" pitchFamily="2" charset="2"/>
              <a:buChar char="u"/>
            </a:pPr>
            <a:r>
              <a:rPr lang="en-US" altLang="zh-CN" dirty="0" smtClean="0"/>
              <a:t>  </a:t>
            </a:r>
            <a:r>
              <a:rPr lang="zh-CN" altLang="zh-CN" dirty="0" smtClean="0"/>
              <a:t>一是编报说明撰写率为</a:t>
            </a:r>
            <a:r>
              <a:rPr lang="en-US" altLang="zh-CN" dirty="0" smtClean="0"/>
              <a:t>97%</a:t>
            </a:r>
          </a:p>
          <a:p>
            <a:pPr lvl="2">
              <a:buFont typeface="Wingdings" pitchFamily="2" charset="2"/>
              <a:buChar char="u"/>
            </a:pPr>
            <a:r>
              <a:rPr lang="en-US" altLang="zh-CN" dirty="0" smtClean="0"/>
              <a:t>  </a:t>
            </a:r>
            <a:r>
              <a:rPr lang="zh-CN" altLang="zh-CN" dirty="0" smtClean="0"/>
              <a:t>二是编报说明完整率为</a:t>
            </a:r>
            <a:r>
              <a:rPr lang="en-US" altLang="zh-CN" dirty="0" smtClean="0"/>
              <a:t>65%</a:t>
            </a:r>
          </a:p>
          <a:p>
            <a:pPr lvl="2">
              <a:buFont typeface="Wingdings" pitchFamily="2" charset="2"/>
              <a:buChar char="u"/>
            </a:pPr>
            <a:r>
              <a:rPr lang="en-US" altLang="zh-CN" dirty="0" smtClean="0"/>
              <a:t>  </a:t>
            </a:r>
            <a:r>
              <a:rPr lang="zh-CN" altLang="zh-CN" dirty="0" smtClean="0"/>
              <a:t>三是编报说明中提出合理化建议的占</a:t>
            </a:r>
            <a:r>
              <a:rPr lang="en-US" altLang="zh-CN" dirty="0" smtClean="0"/>
              <a:t>22%</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、决算工作考核情况</a:t>
            </a:r>
            <a:endParaRPr lang="zh-CN" altLang="en-US" dirty="0"/>
          </a:p>
        </p:txBody>
      </p:sp>
      <p:sp>
        <p:nvSpPr>
          <p:cNvPr id="3" name="内容占位符 2"/>
          <p:cNvSpPr>
            <a:spLocks noGrp="1"/>
          </p:cNvSpPr>
          <p:nvPr>
            <p:ph idx="1"/>
          </p:nvPr>
        </p:nvSpPr>
        <p:spPr/>
        <p:txBody>
          <a:bodyPr/>
          <a:lstStyle/>
          <a:p>
            <a:r>
              <a:rPr lang="zh-CN" altLang="en-US" dirty="0" smtClean="0"/>
              <a:t>（</a:t>
            </a:r>
            <a:r>
              <a:rPr lang="en-US" altLang="zh-CN" dirty="0" smtClean="0"/>
              <a:t>1</a:t>
            </a:r>
            <a:r>
              <a:rPr lang="zh-CN" altLang="en-US" dirty="0" smtClean="0"/>
              <a:t>）考核依据</a:t>
            </a:r>
            <a:endParaRPr lang="en-US" altLang="zh-CN" dirty="0" smtClean="0"/>
          </a:p>
          <a:p>
            <a:pPr lvl="1"/>
            <a:r>
              <a:rPr lang="en-US" altLang="zh-CN" dirty="0" smtClean="0"/>
              <a:t>《2016</a:t>
            </a:r>
            <a:r>
              <a:rPr lang="zh-CN" altLang="en-US" dirty="0" smtClean="0"/>
              <a:t>年度地方科协财务决算工作评比方案</a:t>
            </a:r>
            <a:r>
              <a:rPr lang="en-US" altLang="zh-CN" dirty="0" smtClean="0"/>
              <a:t>》</a:t>
            </a:r>
          </a:p>
          <a:p>
            <a:pPr lvl="1"/>
            <a:r>
              <a:rPr lang="zh-CN" altLang="en-US" dirty="0" smtClean="0"/>
              <a:t>        （</a:t>
            </a:r>
            <a:r>
              <a:rPr lang="en-US" altLang="zh-CN" dirty="0" smtClean="0"/>
              <a:t>2017</a:t>
            </a:r>
            <a:r>
              <a:rPr lang="zh-CN" altLang="en-US" dirty="0" smtClean="0"/>
              <a:t>年</a:t>
            </a:r>
            <a:r>
              <a:rPr lang="en-US" altLang="zh-CN" dirty="0" smtClean="0"/>
              <a:t>3</a:t>
            </a:r>
            <a:r>
              <a:rPr lang="zh-CN" altLang="en-US" dirty="0" smtClean="0"/>
              <a:t>月发布于填报网站首页）</a:t>
            </a:r>
            <a:endParaRPr lang="en-US" altLang="zh-CN" dirty="0" smtClean="0"/>
          </a:p>
          <a:p>
            <a:r>
              <a:rPr lang="zh-CN" altLang="en-US" dirty="0" smtClean="0"/>
              <a:t>（</a:t>
            </a:r>
            <a:r>
              <a:rPr lang="en-US" altLang="zh-CN" dirty="0" smtClean="0"/>
              <a:t>2</a:t>
            </a:r>
            <a:r>
              <a:rPr lang="zh-CN" altLang="en-US" dirty="0" smtClean="0"/>
              <a:t>）考核对象</a:t>
            </a:r>
            <a:endParaRPr lang="en-US" altLang="zh-CN" dirty="0" smtClean="0"/>
          </a:p>
          <a:p>
            <a:pPr lvl="1"/>
            <a:r>
              <a:rPr lang="en-US" altLang="zh-CN" dirty="0" smtClean="0"/>
              <a:t>32</a:t>
            </a:r>
            <a:r>
              <a:rPr lang="zh-CN" altLang="en-US" dirty="0" smtClean="0"/>
              <a:t>个省级科协和单独申报决算的</a:t>
            </a:r>
            <a:r>
              <a:rPr lang="en-US" altLang="zh-CN" dirty="0" smtClean="0"/>
              <a:t>5</a:t>
            </a:r>
            <a:r>
              <a:rPr lang="zh-CN" altLang="en-US" dirty="0" smtClean="0"/>
              <a:t>个计划单列市科协</a:t>
            </a:r>
          </a:p>
          <a:p>
            <a:r>
              <a:rPr lang="zh-CN" altLang="en-US" dirty="0" smtClean="0"/>
              <a:t>（</a:t>
            </a:r>
            <a:r>
              <a:rPr lang="en-US" altLang="zh-CN" dirty="0" smtClean="0"/>
              <a:t>3</a:t>
            </a:r>
            <a:r>
              <a:rPr lang="zh-CN" altLang="en-US" dirty="0" smtClean="0"/>
              <a:t>）考核内容</a:t>
            </a:r>
            <a:endParaRPr lang="en-US" altLang="zh-CN" dirty="0" smtClean="0"/>
          </a:p>
          <a:p>
            <a:pPr lvl="1"/>
            <a:r>
              <a:rPr lang="zh-CN" altLang="en-US" dirty="0" smtClean="0"/>
              <a:t>填报及时性、填报完整性、填报准确性、填报说明等</a:t>
            </a:r>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、决算工作考核情况</a:t>
            </a:r>
            <a:endParaRPr lang="zh-CN" altLang="en-US" dirty="0"/>
          </a:p>
        </p:txBody>
      </p:sp>
      <p:sp>
        <p:nvSpPr>
          <p:cNvPr id="3" name="内容占位符 2"/>
          <p:cNvSpPr>
            <a:spLocks noGrp="1"/>
          </p:cNvSpPr>
          <p:nvPr>
            <p:ph idx="1"/>
          </p:nvPr>
        </p:nvSpPr>
        <p:spPr/>
        <p:txBody>
          <a:bodyPr/>
          <a:lstStyle/>
          <a:p>
            <a:r>
              <a:rPr lang="zh-CN" altLang="en-US" dirty="0" smtClean="0"/>
              <a:t>（</a:t>
            </a:r>
            <a:r>
              <a:rPr lang="en-US" altLang="zh-CN" dirty="0" smtClean="0"/>
              <a:t>4</a:t>
            </a:r>
            <a:r>
              <a:rPr lang="zh-CN" altLang="en-US" dirty="0" smtClean="0"/>
              <a:t>）考核结果</a:t>
            </a:r>
            <a:endParaRPr lang="en-US" altLang="zh-CN" dirty="0" smtClean="0"/>
          </a:p>
          <a:p>
            <a:pPr lvl="1"/>
            <a:r>
              <a:rPr lang="en-US" altLang="zh-CN" dirty="0" smtClean="0"/>
              <a:t>2017</a:t>
            </a:r>
            <a:r>
              <a:rPr lang="zh-CN" altLang="en-US" dirty="0" smtClean="0"/>
              <a:t>年地方科协财务决算工作质量又有所提高，为提高各单位工作积极性</a:t>
            </a:r>
            <a:endParaRPr lang="en-US" altLang="zh-CN" dirty="0" smtClean="0"/>
          </a:p>
          <a:p>
            <a:pPr lvl="1"/>
            <a:r>
              <a:rPr lang="zh-CN" altLang="en-US" dirty="0" smtClean="0"/>
              <a:t>表彰先进单位占比为</a:t>
            </a:r>
            <a:r>
              <a:rPr lang="en-US" altLang="zh-CN" dirty="0" smtClean="0"/>
              <a:t>60%</a:t>
            </a:r>
            <a:r>
              <a:rPr lang="zh-CN" altLang="en-US" dirty="0" smtClean="0"/>
              <a:t>，即评定出</a:t>
            </a:r>
            <a:r>
              <a:rPr lang="en-US" altLang="zh-CN" dirty="0" smtClean="0"/>
              <a:t>22</a:t>
            </a:r>
            <a:r>
              <a:rPr lang="zh-CN" altLang="en-US" dirty="0" smtClean="0"/>
              <a:t>家先进单位</a:t>
            </a:r>
          </a:p>
          <a:p>
            <a:pPr lvl="1"/>
            <a:r>
              <a:rPr lang="en-US" altLang="zh-CN" dirty="0" smtClean="0"/>
              <a:t>《</a:t>
            </a:r>
            <a:r>
              <a:rPr lang="zh-CN" altLang="zh-CN" dirty="0" smtClean="0"/>
              <a:t>关于</a:t>
            </a:r>
            <a:r>
              <a:rPr lang="en-US" altLang="zh-CN" dirty="0" smtClean="0"/>
              <a:t>2017</a:t>
            </a:r>
            <a:r>
              <a:rPr lang="zh-CN" altLang="zh-CN" dirty="0" smtClean="0"/>
              <a:t>年度地方科协财务决算工作考核情况的通报</a:t>
            </a:r>
            <a:r>
              <a:rPr lang="en-US" altLang="zh-CN" dirty="0" smtClean="0"/>
              <a:t>》</a:t>
            </a:r>
            <a:r>
              <a:rPr lang="zh-CN" altLang="en-US" dirty="0" smtClean="0"/>
              <a:t>及</a:t>
            </a:r>
            <a:r>
              <a:rPr lang="en-US" altLang="zh-CN" dirty="0" smtClean="0"/>
              <a:t>22</a:t>
            </a:r>
            <a:r>
              <a:rPr lang="zh-CN" altLang="en-US" dirty="0" smtClean="0"/>
              <a:t>家先进单位具体名单如下：</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umi painting design template">
  <a:themeElements>
    <a:clrScheme name="Office 主题 1">
      <a:dk1>
        <a:srgbClr val="545472"/>
      </a:dk1>
      <a:lt1>
        <a:srgbClr val="FFFFFF"/>
      </a:lt1>
      <a:dk2>
        <a:srgbClr val="892D5B"/>
      </a:dk2>
      <a:lt2>
        <a:srgbClr val="9797B7"/>
      </a:lt2>
      <a:accent1>
        <a:srgbClr val="A7CCD9"/>
      </a:accent1>
      <a:accent2>
        <a:srgbClr val="C7C7DF"/>
      </a:accent2>
      <a:accent3>
        <a:srgbClr val="FFFFFF"/>
      </a:accent3>
      <a:accent4>
        <a:srgbClr val="464660"/>
      </a:accent4>
      <a:accent5>
        <a:srgbClr val="D0E2E9"/>
      </a:accent5>
      <a:accent6>
        <a:srgbClr val="B4B4CA"/>
      </a:accent6>
      <a:hlink>
        <a:srgbClr val="CCCCFF"/>
      </a:hlink>
      <a:folHlink>
        <a:srgbClr val="D9D9E5"/>
      </a:folHlink>
    </a:clrScheme>
    <a:fontScheme name="Office 主题">
      <a:majorFont>
        <a:latin typeface="宋体"/>
        <a:ea typeface="宋体"/>
        <a:cs typeface=""/>
      </a:majorFont>
      <a:minorFont>
        <a:latin typeface="宋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ea typeface="宋体" charset="-122"/>
          </a:defRPr>
        </a:defPPr>
      </a:lstStyle>
    </a:lnDef>
    <a:txDef>
      <a:spPr>
        <a:noFill/>
      </a:spPr>
      <a:bodyPr wrap="square" rtlCol="0">
        <a:spAutoFit/>
      </a:bodyPr>
      <a:lstStyle>
        <a:defPPr algn="ctr">
          <a:defRPr sz="1050" dirty="0" smtClean="0"/>
        </a:defPPr>
      </a:lstStyle>
    </a:txDef>
  </a:objectDefaults>
  <a:extraClrSchemeLst>
    <a:extraClrScheme>
      <a:clrScheme name="Office 主题 1">
        <a:dk1>
          <a:srgbClr val="545472"/>
        </a:dk1>
        <a:lt1>
          <a:srgbClr val="FFFFFF"/>
        </a:lt1>
        <a:dk2>
          <a:srgbClr val="892D5B"/>
        </a:dk2>
        <a:lt2>
          <a:srgbClr val="9797B7"/>
        </a:lt2>
        <a:accent1>
          <a:srgbClr val="A7CCD9"/>
        </a:accent1>
        <a:accent2>
          <a:srgbClr val="C7C7DF"/>
        </a:accent2>
        <a:accent3>
          <a:srgbClr val="FFFFFF"/>
        </a:accent3>
        <a:accent4>
          <a:srgbClr val="464660"/>
        </a:accent4>
        <a:accent5>
          <a:srgbClr val="D0E2E9"/>
        </a:accent5>
        <a:accent6>
          <a:srgbClr val="B4B4CA"/>
        </a:accent6>
        <a:hlink>
          <a:srgbClr val="CCCCFF"/>
        </a:hlink>
        <a:folHlink>
          <a:srgbClr val="D9D9E5"/>
        </a:folHlink>
      </a:clrScheme>
      <a:clrMap bg1="lt1" tx1="dk1" bg2="lt2" tx2="dk2" accent1="accent1" accent2="accent2" accent3="accent3" accent4="accent4" accent5="accent5" accent6="accent6" hlink="hlink" folHlink="folHlink"/>
    </a:extraClrScheme>
    <a:extraClrScheme>
      <a:clrScheme name="Office 主题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B7B7FF"/>
        </a:hlink>
        <a:folHlink>
          <a:srgbClr val="BCD8E2"/>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4">
        <a:dk1>
          <a:srgbClr val="545472"/>
        </a:dk1>
        <a:lt1>
          <a:srgbClr val="FFFFFF"/>
        </a:lt1>
        <a:dk2>
          <a:srgbClr val="892D5B"/>
        </a:dk2>
        <a:lt2>
          <a:srgbClr val="AC3872"/>
        </a:lt2>
        <a:accent1>
          <a:srgbClr val="9DC6D5"/>
        </a:accent1>
        <a:accent2>
          <a:srgbClr val="E2A6C4"/>
        </a:accent2>
        <a:accent3>
          <a:srgbClr val="FFFFFF"/>
        </a:accent3>
        <a:accent4>
          <a:srgbClr val="464660"/>
        </a:accent4>
        <a:accent5>
          <a:srgbClr val="CCDFE7"/>
        </a:accent5>
        <a:accent6>
          <a:srgbClr val="CD96B1"/>
        </a:accent6>
        <a:hlink>
          <a:srgbClr val="B7B7FF"/>
        </a:hlink>
        <a:folHlink>
          <a:srgbClr val="F2D6E4"/>
        </a:folHlink>
      </a:clrScheme>
      <a:clrMap bg1="lt1" tx1="dk1" bg2="lt2" tx2="dk2" accent1="accent1" accent2="accent2" accent3="accent3" accent4="accent4" accent5="accent5" accent6="accent6" hlink="hlink" folHlink="folHlink"/>
    </a:extraClrScheme>
    <a:extraClrScheme>
      <a:clrScheme name="Office 主题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D5BAFC"/>
        </a:hlink>
        <a:folHlink>
          <a:srgbClr val="D7D9EB"/>
        </a:folHlink>
      </a:clrScheme>
      <a:clrMap bg1="lt1" tx1="dk1" bg2="lt2" tx2="dk2" accent1="accent1" accent2="accent2" accent3="accent3" accent4="accent4" accent5="accent5" accent6="accent6" hlink="hlink" folHlink="folHlink"/>
    </a:extraClrScheme>
    <a:extraClrScheme>
      <a:clrScheme name="Office 主题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FBE9BB"/>
        </a:hlink>
        <a:folHlink>
          <a:srgbClr val="CFE2C4"/>
        </a:folHlink>
      </a:clrScheme>
      <a:clrMap bg1="lt1" tx1="dk1" bg2="lt2" tx2="dk2" accent1="accent1" accent2="accent2" accent3="accent3" accent4="accent4" accent5="accent5" accent6="accent6" hlink="hlink" folHlink="folHlink"/>
    </a:extraClrScheme>
    <a:extraClrScheme>
      <a:clrScheme name="Office 主题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D1EC9C"/>
        </a:hlink>
        <a:folHlink>
          <a:srgbClr val="EFE5C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Sumi painting design template</Template>
  <TotalTime>2702</TotalTime>
  <Words>4791</Words>
  <Application>Microsoft Office PowerPoint</Application>
  <PresentationFormat>全屏显示(4:3)</PresentationFormat>
  <Paragraphs>320</Paragraphs>
  <Slides>46</Slides>
  <Notes>5</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Sumi painting design template</vt:lpstr>
      <vt:lpstr>2018年度地方科协财务决算培训</vt:lpstr>
      <vt:lpstr>目录</vt:lpstr>
      <vt:lpstr>一、2017年度财务决算工作回顾</vt:lpstr>
      <vt:lpstr>1、决算工作完成情况</vt:lpstr>
      <vt:lpstr>1、决算工作完成情况</vt:lpstr>
      <vt:lpstr>1、决算工作完成情况</vt:lpstr>
      <vt:lpstr>1、决算工作完成情况</vt:lpstr>
      <vt:lpstr>2、决算工作考核情况</vt:lpstr>
      <vt:lpstr>2、决算工作考核情况</vt:lpstr>
      <vt:lpstr>2、决算工作考核情况</vt:lpstr>
      <vt:lpstr>2、决算工作考核情况</vt:lpstr>
      <vt:lpstr>3、决算数据简要分析</vt:lpstr>
      <vt:lpstr>3、决算数据简要分析</vt:lpstr>
      <vt:lpstr>3、决算数据简要分析</vt:lpstr>
      <vt:lpstr>3、决算数据简要分析</vt:lpstr>
      <vt:lpstr>3、决算数据简要分析</vt:lpstr>
      <vt:lpstr>3、决算数据简要分析</vt:lpstr>
      <vt:lpstr>3、决算数据简要分析</vt:lpstr>
      <vt:lpstr>3、决算数据简要分析</vt:lpstr>
      <vt:lpstr>3、决算数据简要分析</vt:lpstr>
      <vt:lpstr>4、决算工作中的问题</vt:lpstr>
      <vt:lpstr>4、决算工作中的问题</vt:lpstr>
      <vt:lpstr>二、2018年度财务决算工作安排</vt:lpstr>
      <vt:lpstr>1、编报工作安排</vt:lpstr>
      <vt:lpstr>1、编报工作安排</vt:lpstr>
      <vt:lpstr>1、编报工作安排</vt:lpstr>
      <vt:lpstr>1、编报工作安排</vt:lpstr>
      <vt:lpstr>1、编报工作安排</vt:lpstr>
      <vt:lpstr>1、编报工作安排</vt:lpstr>
      <vt:lpstr>2、考核评比标准</vt:lpstr>
      <vt:lpstr>2、考核评比标准</vt:lpstr>
      <vt:lpstr>2、考核评比标准</vt:lpstr>
      <vt:lpstr>2、考核评比标准</vt:lpstr>
      <vt:lpstr>2、考核评比标准</vt:lpstr>
      <vt:lpstr>2、考核评比标准</vt:lpstr>
      <vt:lpstr>2、考核评比标准</vt:lpstr>
      <vt:lpstr>2、考核评比标准</vt:lpstr>
      <vt:lpstr>3、相关文件资料</vt:lpstr>
      <vt:lpstr>4、主要联系方式</vt:lpstr>
      <vt:lpstr>三、2018年度财务决算工作要求</vt:lpstr>
      <vt:lpstr>1、要高度重视财务决算工作</vt:lpstr>
      <vt:lpstr>2、要加强决算工作部署培训</vt:lpstr>
      <vt:lpstr>3、要确保财务决算数据质量</vt:lpstr>
      <vt:lpstr>4、要认真开展数据分析工作</vt:lpstr>
      <vt:lpstr>4、要认真开展数据分析工作</vt:lpstr>
      <vt:lpstr>谢谢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ZCM</dc:creator>
  <cp:lastModifiedBy>Administrator</cp:lastModifiedBy>
  <cp:revision>329</cp:revision>
  <dcterms:created xsi:type="dcterms:W3CDTF">2018-11-01T02:46:09Z</dcterms:created>
  <dcterms:modified xsi:type="dcterms:W3CDTF">2018-11-28T15:08:07Z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TC010690792052</vt:lpwstr>
  </property>
</Properties>
</file>